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xml" ContentType="application/vnd.openxmlformats-officedocument.presentationml.tags+xml"/>
  <Override PartName="/ppt/notesSlides/notesSlide49.xml" ContentType="application/vnd.openxmlformats-officedocument.presentationml.notesSlide+xml"/>
  <Override PartName="/ppt/tags/tag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3.xml" ContentType="application/vnd.openxmlformats-officedocument.presentationml.notesSlide+xml"/>
  <Override PartName="/ppt/tags/tag11.xml" ContentType="application/vnd.openxmlformats-officedocument.presentationml.tags+xml"/>
  <Override PartName="/ppt/notesSlides/notesSlide54.xml" ContentType="application/vnd.openxmlformats-officedocument.presentationml.notesSlide+xml"/>
  <Override PartName="/ppt/tags/tag12.xml" ContentType="application/vnd.openxmlformats-officedocument.presentationml.tags+xml"/>
  <Override PartName="/ppt/notesSlides/notesSlide55.xml" ContentType="application/vnd.openxmlformats-officedocument.presentationml.notesSlide+xml"/>
  <Override PartName="/ppt/tags/tag13.xml" ContentType="application/vnd.openxmlformats-officedocument.presentationml.tags+xml"/>
  <Override PartName="/ppt/notesSlides/notesSlide56.xml" ContentType="application/vnd.openxmlformats-officedocument.presentationml.notesSlide+xml"/>
  <Override PartName="/ppt/tags/tag14.xml" ContentType="application/vnd.openxmlformats-officedocument.presentationml.tags+xml"/>
  <Override PartName="/ppt/notesSlides/notesSlide57.xml" ContentType="application/vnd.openxmlformats-officedocument.presentationml.notesSlide+xml"/>
  <Override PartName="/ppt/tags/tag15.xml" ContentType="application/vnd.openxmlformats-officedocument.presentationml.tags+xml"/>
  <Override PartName="/ppt/notesSlides/notesSlide58.xml" ContentType="application/vnd.openxmlformats-officedocument.presentationml.notesSlide+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notesSlides/notesSlide60.xml" ContentType="application/vnd.openxmlformats-officedocument.presentationml.notesSlide+xml"/>
  <Override PartName="/ppt/tags/tag18.xml" ContentType="application/vnd.openxmlformats-officedocument.presentationml.tags+xml"/>
  <Override PartName="/ppt/notesSlides/notesSlide61.xml" ContentType="application/vnd.openxmlformats-officedocument.presentationml.notesSlide+xml"/>
  <Override PartName="/ppt/tags/tag1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0.xml" ContentType="application/vnd.openxmlformats-officedocument.presentationml.tags+xml"/>
  <Override PartName="/ppt/notesSlides/notesSlide64.xml" ContentType="application/vnd.openxmlformats-officedocument.presentationml.notesSlide+xml"/>
  <Override PartName="/ppt/tags/tag21.xml" ContentType="application/vnd.openxmlformats-officedocument.presentationml.tags+xml"/>
  <Override PartName="/ppt/notesSlides/notesSlide65.xml" ContentType="application/vnd.openxmlformats-officedocument.presentationml.notesSlide+xml"/>
  <Override PartName="/ppt/charts/chart1.xml" ContentType="application/vnd.openxmlformats-officedocument.drawingml.chart+xml"/>
  <Override PartName="/ppt/tags/tag2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70" r:id="rId2"/>
    <p:sldId id="1116" r:id="rId3"/>
    <p:sldId id="1112" r:id="rId4"/>
    <p:sldId id="1113" r:id="rId5"/>
    <p:sldId id="1114" r:id="rId6"/>
    <p:sldId id="387" r:id="rId7"/>
    <p:sldId id="388" r:id="rId8"/>
    <p:sldId id="389" r:id="rId9"/>
    <p:sldId id="390" r:id="rId10"/>
    <p:sldId id="801" r:id="rId11"/>
    <p:sldId id="812" r:id="rId12"/>
    <p:sldId id="1096" r:id="rId13"/>
    <p:sldId id="1098" r:id="rId14"/>
    <p:sldId id="1214" r:id="rId15"/>
    <p:sldId id="548" r:id="rId16"/>
    <p:sldId id="1215" r:id="rId17"/>
    <p:sldId id="815" r:id="rId18"/>
    <p:sldId id="1115" r:id="rId19"/>
    <p:sldId id="800" r:id="rId20"/>
    <p:sldId id="803" r:id="rId21"/>
    <p:sldId id="371" r:id="rId22"/>
    <p:sldId id="372" r:id="rId23"/>
    <p:sldId id="373" r:id="rId24"/>
    <p:sldId id="374" r:id="rId25"/>
    <p:sldId id="375" r:id="rId26"/>
    <p:sldId id="376" r:id="rId27"/>
    <p:sldId id="377" r:id="rId28"/>
    <p:sldId id="378" r:id="rId29"/>
    <p:sldId id="379" r:id="rId30"/>
    <p:sldId id="380" r:id="rId31"/>
    <p:sldId id="1118" r:id="rId32"/>
    <p:sldId id="555" r:id="rId33"/>
    <p:sldId id="606" r:id="rId34"/>
    <p:sldId id="607" r:id="rId35"/>
    <p:sldId id="608" r:id="rId36"/>
    <p:sldId id="559" r:id="rId37"/>
    <p:sldId id="560" r:id="rId38"/>
    <p:sldId id="561" r:id="rId39"/>
    <p:sldId id="562" r:id="rId40"/>
    <p:sldId id="611" r:id="rId41"/>
    <p:sldId id="612" r:id="rId42"/>
    <p:sldId id="1117" r:id="rId43"/>
    <p:sldId id="613" r:id="rId44"/>
    <p:sldId id="256" r:id="rId45"/>
    <p:sldId id="258" r:id="rId46"/>
    <p:sldId id="259" r:id="rId47"/>
    <p:sldId id="260" r:id="rId48"/>
    <p:sldId id="261" r:id="rId49"/>
    <p:sldId id="262" r:id="rId50"/>
    <p:sldId id="263" r:id="rId51"/>
    <p:sldId id="264" r:id="rId52"/>
    <p:sldId id="265" r:id="rId53"/>
    <p:sldId id="295" r:id="rId54"/>
    <p:sldId id="296" r:id="rId55"/>
    <p:sldId id="297" r:id="rId56"/>
    <p:sldId id="298" r:id="rId57"/>
    <p:sldId id="299" r:id="rId58"/>
    <p:sldId id="300" r:id="rId59"/>
    <p:sldId id="301" r:id="rId60"/>
    <p:sldId id="302" r:id="rId61"/>
    <p:sldId id="303" r:id="rId62"/>
    <p:sldId id="304" r:id="rId63"/>
    <p:sldId id="322" r:id="rId64"/>
    <p:sldId id="306" r:id="rId65"/>
    <p:sldId id="323" r:id="rId66"/>
    <p:sldId id="308" r:id="rId67"/>
    <p:sldId id="324" r:id="rId68"/>
    <p:sldId id="310" r:id="rId69"/>
    <p:sldId id="311" r:id="rId70"/>
    <p:sldId id="325" r:id="rId71"/>
    <p:sldId id="326" r:id="rId72"/>
    <p:sldId id="327" r:id="rId73"/>
    <p:sldId id="315" r:id="rId74"/>
    <p:sldId id="316" r:id="rId75"/>
    <p:sldId id="329" r:id="rId76"/>
    <p:sldId id="317" r:id="rId77"/>
    <p:sldId id="328" r:id="rId78"/>
    <p:sldId id="319" r:id="rId79"/>
    <p:sldId id="330" r:id="rId80"/>
    <p:sldId id="339" r:id="rId81"/>
    <p:sldId id="340" r:id="rId82"/>
    <p:sldId id="341" r:id="rId83"/>
    <p:sldId id="342" r:id="rId84"/>
    <p:sldId id="343" r:id="rId85"/>
    <p:sldId id="344" r:id="rId86"/>
    <p:sldId id="1219" r:id="rId87"/>
    <p:sldId id="346" r:id="rId88"/>
    <p:sldId id="345" r:id="rId89"/>
    <p:sldId id="1217" r:id="rId90"/>
    <p:sldId id="1218" r:id="rId91"/>
    <p:sldId id="355" r:id="rId92"/>
    <p:sldId id="347" r:id="rId93"/>
    <p:sldId id="348" r:id="rId94"/>
    <p:sldId id="1216" r:id="rId95"/>
    <p:sldId id="349" r:id="rId96"/>
    <p:sldId id="351"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7" clrIdx="0">
    <p:extLst>
      <p:ext uri="{19B8F6BF-5375-455C-9EA6-DF929625EA0E}">
        <p15:presenceInfo xmlns:p15="http://schemas.microsoft.com/office/powerpoint/2012/main" userId="4158c47ec9efa2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3" autoAdjust="0"/>
    <p:restoredTop sz="83236" autoAdjust="0"/>
  </p:normalViewPr>
  <p:slideViewPr>
    <p:cSldViewPr>
      <p:cViewPr varScale="1">
        <p:scale>
          <a:sx n="111" d="100"/>
          <a:sy n="111" d="100"/>
        </p:scale>
        <p:origin x="216" y="3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71839360787899"/>
          <c:y val="4.9375000000000002E-2"/>
          <c:w val="0.77007664971082102"/>
          <c:h val="0.75136195338280598"/>
        </c:manualLayout>
      </c:layout>
      <c:scatterChart>
        <c:scatterStyle val="smoothMarker"/>
        <c:varyColors val="0"/>
        <c:ser>
          <c:idx val="0"/>
          <c:order val="0"/>
          <c:tx>
            <c:strRef>
              <c:f>Sheet1!$B$1</c:f>
              <c:strCache>
                <c:ptCount val="1"/>
                <c:pt idx="0">
                  <c:v>DIFANE</c:v>
                </c:pt>
              </c:strCache>
            </c:strRef>
          </c:tx>
          <c:spPr>
            <a:ln w="50800">
              <a:solidFill>
                <a:srgbClr val="FF0000"/>
              </a:solidFill>
            </a:ln>
          </c:spPr>
          <c:marker>
            <c:spPr>
              <a:solidFill>
                <a:srgbClr val="FF0000"/>
              </a:solidFill>
              <a:ln>
                <a:solidFill>
                  <a:srgbClr val="FF0000"/>
                </a:solidFill>
              </a:ln>
            </c:spPr>
          </c:marker>
          <c:xVal>
            <c:numRef>
              <c:f>Sheet1!$A$2:$A$19</c:f>
              <c:numCache>
                <c:formatCode>General</c:formatCode>
                <c:ptCount val="18"/>
                <c:pt idx="0">
                  <c:v>1</c:v>
                </c:pt>
                <c:pt idx="1">
                  <c:v>10</c:v>
                </c:pt>
                <c:pt idx="2">
                  <c:v>20</c:v>
                </c:pt>
                <c:pt idx="3">
                  <c:v>50</c:v>
                </c:pt>
                <c:pt idx="4">
                  <c:v>73.953000000000003</c:v>
                </c:pt>
                <c:pt idx="5">
                  <c:v>148.53100000000001</c:v>
                </c:pt>
                <c:pt idx="6">
                  <c:v>222.65600000000001</c:v>
                </c:pt>
                <c:pt idx="7">
                  <c:v>296.89</c:v>
                </c:pt>
                <c:pt idx="8">
                  <c:v>371.32799999999952</c:v>
                </c:pt>
                <c:pt idx="9">
                  <c:v>444.79599999999863</c:v>
                </c:pt>
                <c:pt idx="10">
                  <c:v>519.73400000000004</c:v>
                </c:pt>
                <c:pt idx="11">
                  <c:v>594.70300000000054</c:v>
                </c:pt>
                <c:pt idx="12">
                  <c:v>667.82799999999759</c:v>
                </c:pt>
                <c:pt idx="13">
                  <c:v>742.64</c:v>
                </c:pt>
                <c:pt idx="14">
                  <c:v>816.67200000000003</c:v>
                </c:pt>
                <c:pt idx="15">
                  <c:v>890.15599999999938</c:v>
                </c:pt>
                <c:pt idx="16">
                  <c:v>970.15599999999938</c:v>
                </c:pt>
                <c:pt idx="17">
                  <c:v>1140.1559999999999</c:v>
                </c:pt>
              </c:numCache>
            </c:numRef>
          </c:xVal>
          <c:yVal>
            <c:numRef>
              <c:f>Sheet1!$B$2:$B$19</c:f>
              <c:numCache>
                <c:formatCode>General</c:formatCode>
                <c:ptCount val="18"/>
                <c:pt idx="0">
                  <c:v>1</c:v>
                </c:pt>
                <c:pt idx="1">
                  <c:v>10</c:v>
                </c:pt>
                <c:pt idx="2">
                  <c:v>20</c:v>
                </c:pt>
                <c:pt idx="3">
                  <c:v>50</c:v>
                </c:pt>
                <c:pt idx="4">
                  <c:v>74.186999999999998</c:v>
                </c:pt>
                <c:pt idx="5">
                  <c:v>148.38999999999999</c:v>
                </c:pt>
                <c:pt idx="6">
                  <c:v>222.703</c:v>
                </c:pt>
                <c:pt idx="7">
                  <c:v>296.76499999999999</c:v>
                </c:pt>
                <c:pt idx="8">
                  <c:v>371.06200000000001</c:v>
                </c:pt>
                <c:pt idx="9">
                  <c:v>444.65600000000001</c:v>
                </c:pt>
                <c:pt idx="10">
                  <c:v>519.67100000000005</c:v>
                </c:pt>
                <c:pt idx="11">
                  <c:v>594.78100000000052</c:v>
                </c:pt>
                <c:pt idx="12">
                  <c:v>667.85899999999936</c:v>
                </c:pt>
                <c:pt idx="13">
                  <c:v>742.71800000000053</c:v>
                </c:pt>
                <c:pt idx="14">
                  <c:v>810.15599999999938</c:v>
                </c:pt>
                <c:pt idx="15">
                  <c:v>890.3119999999974</c:v>
                </c:pt>
                <c:pt idx="16">
                  <c:v>890.3119999999974</c:v>
                </c:pt>
                <c:pt idx="17">
                  <c:v>890.3119999999974</c:v>
                </c:pt>
              </c:numCache>
            </c:numRef>
          </c:yVal>
          <c:smooth val="1"/>
          <c:extLst>
            <c:ext xmlns:c16="http://schemas.microsoft.com/office/drawing/2014/chart" uri="{C3380CC4-5D6E-409C-BE32-E72D297353CC}">
              <c16:uniqueId val="{00000000-714D-2845-9C66-6D612E023B44}"/>
            </c:ext>
          </c:extLst>
        </c:ser>
        <c:ser>
          <c:idx val="1"/>
          <c:order val="1"/>
          <c:tx>
            <c:strRef>
              <c:f>Sheet1!$C$1</c:f>
              <c:strCache>
                <c:ptCount val="1"/>
                <c:pt idx="0">
                  <c:v>NOX</c:v>
                </c:pt>
              </c:strCache>
            </c:strRef>
          </c:tx>
          <c:spPr>
            <a:ln w="50800">
              <a:solidFill>
                <a:schemeClr val="tx2"/>
              </a:solidFill>
            </a:ln>
          </c:spPr>
          <c:marker>
            <c:spPr>
              <a:solidFill>
                <a:schemeClr val="tx2"/>
              </a:solidFill>
              <a:ln>
                <a:solidFill>
                  <a:schemeClr val="tx2"/>
                </a:solidFill>
              </a:ln>
            </c:spPr>
          </c:marker>
          <c:xVal>
            <c:numRef>
              <c:f>Sheet1!$A$2:$A$19</c:f>
              <c:numCache>
                <c:formatCode>General</c:formatCode>
                <c:ptCount val="18"/>
                <c:pt idx="0">
                  <c:v>1</c:v>
                </c:pt>
                <c:pt idx="1">
                  <c:v>10</c:v>
                </c:pt>
                <c:pt idx="2">
                  <c:v>20</c:v>
                </c:pt>
                <c:pt idx="3">
                  <c:v>50</c:v>
                </c:pt>
                <c:pt idx="4">
                  <c:v>73.953000000000003</c:v>
                </c:pt>
                <c:pt idx="5">
                  <c:v>148.53100000000001</c:v>
                </c:pt>
                <c:pt idx="6">
                  <c:v>222.65600000000001</c:v>
                </c:pt>
                <c:pt idx="7">
                  <c:v>296.89</c:v>
                </c:pt>
                <c:pt idx="8">
                  <c:v>371.32799999999952</c:v>
                </c:pt>
                <c:pt idx="9">
                  <c:v>444.79599999999863</c:v>
                </c:pt>
                <c:pt idx="10">
                  <c:v>519.73400000000004</c:v>
                </c:pt>
                <c:pt idx="11">
                  <c:v>594.70300000000054</c:v>
                </c:pt>
                <c:pt idx="12">
                  <c:v>667.82799999999759</c:v>
                </c:pt>
                <c:pt idx="13">
                  <c:v>742.64</c:v>
                </c:pt>
                <c:pt idx="14">
                  <c:v>816.67200000000003</c:v>
                </c:pt>
                <c:pt idx="15">
                  <c:v>890.15599999999938</c:v>
                </c:pt>
                <c:pt idx="16">
                  <c:v>970.15599999999938</c:v>
                </c:pt>
                <c:pt idx="17">
                  <c:v>1140.1559999999999</c:v>
                </c:pt>
              </c:numCache>
            </c:numRef>
          </c:xVal>
          <c:yVal>
            <c:numRef>
              <c:f>Sheet1!$C$2:$C$19</c:f>
              <c:numCache>
                <c:formatCode>General</c:formatCode>
                <c:ptCount val="18"/>
                <c:pt idx="0">
                  <c:v>1</c:v>
                </c:pt>
                <c:pt idx="1">
                  <c:v>10</c:v>
                </c:pt>
                <c:pt idx="2">
                  <c:v>20</c:v>
                </c:pt>
                <c:pt idx="3">
                  <c:v>21.8</c:v>
                </c:pt>
                <c:pt idx="4">
                  <c:v>21.808</c:v>
                </c:pt>
                <c:pt idx="5">
                  <c:v>32.598000000000013</c:v>
                </c:pt>
                <c:pt idx="6">
                  <c:v>44.594000000000001</c:v>
                </c:pt>
                <c:pt idx="7">
                  <c:v>51.677</c:v>
                </c:pt>
                <c:pt idx="8">
                  <c:v>51.677</c:v>
                </c:pt>
                <c:pt idx="9">
                  <c:v>51.677</c:v>
                </c:pt>
                <c:pt idx="10">
                  <c:v>51.677</c:v>
                </c:pt>
                <c:pt idx="11">
                  <c:v>51.677</c:v>
                </c:pt>
                <c:pt idx="12">
                  <c:v>51.677</c:v>
                </c:pt>
                <c:pt idx="13">
                  <c:v>51.677</c:v>
                </c:pt>
                <c:pt idx="14">
                  <c:v>51.677</c:v>
                </c:pt>
                <c:pt idx="15">
                  <c:v>51.677</c:v>
                </c:pt>
                <c:pt idx="16">
                  <c:v>51.677</c:v>
                </c:pt>
                <c:pt idx="17">
                  <c:v>51.677</c:v>
                </c:pt>
              </c:numCache>
            </c:numRef>
          </c:yVal>
          <c:smooth val="1"/>
          <c:extLst>
            <c:ext xmlns:c16="http://schemas.microsoft.com/office/drawing/2014/chart" uri="{C3380CC4-5D6E-409C-BE32-E72D297353CC}">
              <c16:uniqueId val="{00000001-714D-2845-9C66-6D612E023B44}"/>
            </c:ext>
          </c:extLst>
        </c:ser>
        <c:dLbls>
          <c:showLegendKey val="0"/>
          <c:showVal val="0"/>
          <c:showCatName val="0"/>
          <c:showSerName val="0"/>
          <c:showPercent val="0"/>
          <c:showBubbleSize val="0"/>
        </c:dLbls>
        <c:axId val="-2104725136"/>
        <c:axId val="-2100331616"/>
      </c:scatterChart>
      <c:valAx>
        <c:axId val="-2104725136"/>
        <c:scaling>
          <c:logBase val="10"/>
          <c:orientation val="minMax"/>
          <c:max val="1000"/>
        </c:scaling>
        <c:delete val="0"/>
        <c:axPos val="b"/>
        <c:title>
          <c:tx>
            <c:rich>
              <a:bodyPr/>
              <a:lstStyle/>
              <a:p>
                <a:pPr>
                  <a:defRPr/>
                </a:pPr>
                <a:r>
                  <a:rPr lang="en-US" sz="2400" dirty="0"/>
                  <a:t>Sending rate (flows/sec)</a:t>
                </a:r>
              </a:p>
            </c:rich>
          </c:tx>
          <c:overlay val="0"/>
        </c:title>
        <c:numFmt formatCode="#0\K;\-#,##0" sourceLinked="0"/>
        <c:majorTickMark val="out"/>
        <c:minorTickMark val="none"/>
        <c:tickLblPos val="nextTo"/>
        <c:txPr>
          <a:bodyPr/>
          <a:lstStyle/>
          <a:p>
            <a:pPr>
              <a:defRPr sz="2400"/>
            </a:pPr>
            <a:endParaRPr lang="en-US"/>
          </a:p>
        </c:txPr>
        <c:crossAx val="-2100331616"/>
        <c:crosses val="autoZero"/>
        <c:crossBetween val="midCat"/>
      </c:valAx>
      <c:valAx>
        <c:axId val="-2100331616"/>
        <c:scaling>
          <c:logBase val="10"/>
          <c:orientation val="minMax"/>
          <c:max val="1000"/>
        </c:scaling>
        <c:delete val="0"/>
        <c:axPos val="l"/>
        <c:majorGridlines/>
        <c:title>
          <c:tx>
            <c:rich>
              <a:bodyPr/>
              <a:lstStyle/>
              <a:p>
                <a:pPr>
                  <a:defRPr sz="2400"/>
                </a:pPr>
                <a:r>
                  <a:rPr lang="en-US" sz="2400"/>
                  <a:t>Throughput (flows/sec)</a:t>
                </a:r>
              </a:p>
            </c:rich>
          </c:tx>
          <c:layout>
            <c:manualLayout>
              <c:xMode val="edge"/>
              <c:yMode val="edge"/>
              <c:x val="0"/>
              <c:y val="0.13191431609239501"/>
            </c:manualLayout>
          </c:layout>
          <c:overlay val="0"/>
        </c:title>
        <c:numFmt formatCode="#,##0\K;\-#,##0" sourceLinked="0"/>
        <c:majorTickMark val="out"/>
        <c:minorTickMark val="none"/>
        <c:tickLblPos val="nextTo"/>
        <c:txPr>
          <a:bodyPr/>
          <a:lstStyle/>
          <a:p>
            <a:pPr>
              <a:defRPr sz="2400"/>
            </a:pPr>
            <a:endParaRPr lang="en-US"/>
          </a:p>
        </c:txPr>
        <c:crossAx val="-2104725136"/>
        <c:crosses val="autoZero"/>
        <c:crossBetween val="midCat"/>
      </c:valAx>
    </c:plotArea>
    <c:legend>
      <c:legendPos val="r"/>
      <c:layout>
        <c:manualLayout>
          <c:xMode val="edge"/>
          <c:yMode val="edge"/>
          <c:x val="0.16901795461408001"/>
          <c:y val="8.2662299668122705E-2"/>
          <c:w val="0.17209962139688301"/>
          <c:h val="0.17721935312762099"/>
        </c:manualLayout>
      </c:layout>
      <c:overlay val="0"/>
      <c:txPr>
        <a:bodyPr/>
        <a:lstStyle/>
        <a:p>
          <a:pPr>
            <a:defRPr sz="2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5FD4478-04DB-4613-AB8A-D633B6D8EEF5}" type="datetimeFigureOut">
              <a:rPr lang="en-US" smtClean="0"/>
              <a:pPr/>
              <a:t>11/13/20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02A1905-D60C-4503-B29B-993D09B4F1F0}" type="slidenum">
              <a:rPr lang="en-US" smtClean="0"/>
              <a:pPr/>
              <a:t>‹#›</a:t>
            </a:fld>
            <a:endParaRPr lang="en-US"/>
          </a:p>
        </p:txBody>
      </p:sp>
    </p:spTree>
    <p:extLst>
      <p:ext uri="{BB962C8B-B14F-4D97-AF65-F5344CB8AC3E}">
        <p14:creationId xmlns:p14="http://schemas.microsoft.com/office/powerpoint/2010/main" val="340565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2A1905-D60C-4503-B29B-993D09B4F1F0}" type="slidenum">
              <a:rPr lang="en-US" smtClean="0"/>
              <a:pPr/>
              <a:t>1</a:t>
            </a:fld>
            <a:endParaRPr lang="en-US"/>
          </a:p>
        </p:txBody>
      </p:sp>
    </p:spTree>
    <p:extLst>
      <p:ext uri="{BB962C8B-B14F-4D97-AF65-F5344CB8AC3E}">
        <p14:creationId xmlns:p14="http://schemas.microsoft.com/office/powerpoint/2010/main" val="1478946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496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5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Valiant load balancing</a:t>
            </a:r>
            <a:r>
              <a:rPr lang="zh-CN" altLang="en-US" sz="1200" dirty="0"/>
              <a:t>  </a:t>
            </a:r>
            <a:r>
              <a:rPr lang="en-US" dirty="0"/>
              <a:t>http://</a:t>
            </a:r>
            <a:r>
              <a:rPr lang="en-US" dirty="0" err="1"/>
              <a:t>yuba.stanford.edu</a:t>
            </a:r>
            <a:r>
              <a:rPr lang="en-US" dirty="0"/>
              <a:t>/</a:t>
            </a:r>
            <a:r>
              <a:rPr lang="en-US" dirty="0" err="1"/>
              <a:t>vlb</a:t>
            </a:r>
            <a:r>
              <a:rPr lang="en-US" dirty="0"/>
              <a:t>/</a:t>
            </a:r>
          </a:p>
        </p:txBody>
      </p:sp>
      <p:sp>
        <p:nvSpPr>
          <p:cNvPr id="4" name="Slide Number Placeholder 3"/>
          <p:cNvSpPr>
            <a:spLocks noGrp="1"/>
          </p:cNvSpPr>
          <p:nvPr>
            <p:ph type="sldNum" sz="quarter" idx="5"/>
          </p:nvPr>
        </p:nvSpPr>
        <p:spPr/>
        <p:txBody>
          <a:bodyPr/>
          <a:lstStyle/>
          <a:p>
            <a:fld id="{A5230A9A-2637-4F4B-B8F8-240F39B08293}" type="slidenum">
              <a:rPr lang="en-US" smtClean="0"/>
              <a:t>15</a:t>
            </a:fld>
            <a:endParaRPr lang="en-US"/>
          </a:p>
        </p:txBody>
      </p:sp>
    </p:spTree>
    <p:extLst>
      <p:ext uri="{BB962C8B-B14F-4D97-AF65-F5344CB8AC3E}">
        <p14:creationId xmlns:p14="http://schemas.microsoft.com/office/powerpoint/2010/main" val="350077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spcBef>
                <a:spcPct val="30000"/>
              </a:spcBef>
              <a:defRPr sz="1200">
                <a:solidFill>
                  <a:schemeClr val="tx1"/>
                </a:solidFill>
                <a:latin typeface="Arial" charset="0"/>
              </a:defRPr>
            </a:lvl1pPr>
            <a:lvl2pPr marL="742950" indent="-285750" defTabSz="957263">
              <a:spcBef>
                <a:spcPct val="30000"/>
              </a:spcBef>
              <a:defRPr sz="1200">
                <a:solidFill>
                  <a:schemeClr val="tx1"/>
                </a:solidFill>
                <a:latin typeface="Arial" charset="0"/>
              </a:defRPr>
            </a:lvl2pPr>
            <a:lvl3pPr marL="1143000" indent="-228600" defTabSz="957263">
              <a:spcBef>
                <a:spcPct val="30000"/>
              </a:spcBef>
              <a:defRPr sz="1200">
                <a:solidFill>
                  <a:schemeClr val="tx1"/>
                </a:solidFill>
                <a:latin typeface="Arial" charset="0"/>
              </a:defRPr>
            </a:lvl3pPr>
            <a:lvl4pPr marL="1600200" indent="-228600" defTabSz="957263">
              <a:spcBef>
                <a:spcPct val="30000"/>
              </a:spcBef>
              <a:defRPr sz="1200">
                <a:solidFill>
                  <a:schemeClr val="tx1"/>
                </a:solidFill>
                <a:latin typeface="Arial" charset="0"/>
              </a:defRPr>
            </a:lvl4pPr>
            <a:lvl5pPr marL="2057400" indent="-228600" defTabSz="957263">
              <a:spcBef>
                <a:spcPct val="30000"/>
              </a:spcBef>
              <a:defRPr sz="1200">
                <a:solidFill>
                  <a:schemeClr val="tx1"/>
                </a:solidFill>
                <a:latin typeface="Arial" charset="0"/>
              </a:defRPr>
            </a:lvl5pPr>
            <a:lvl6pPr marL="2514600" indent="-228600" defTabSz="957263" eaLnBrk="0" fontAlgn="base" hangingPunct="0">
              <a:spcBef>
                <a:spcPct val="30000"/>
              </a:spcBef>
              <a:spcAft>
                <a:spcPct val="0"/>
              </a:spcAft>
              <a:defRPr sz="1200">
                <a:solidFill>
                  <a:schemeClr val="tx1"/>
                </a:solidFill>
                <a:latin typeface="Arial" charset="0"/>
              </a:defRPr>
            </a:lvl6pPr>
            <a:lvl7pPr marL="2971800" indent="-228600" defTabSz="957263" eaLnBrk="0" fontAlgn="base" hangingPunct="0">
              <a:spcBef>
                <a:spcPct val="30000"/>
              </a:spcBef>
              <a:spcAft>
                <a:spcPct val="0"/>
              </a:spcAft>
              <a:defRPr sz="1200">
                <a:solidFill>
                  <a:schemeClr val="tx1"/>
                </a:solidFill>
                <a:latin typeface="Arial" charset="0"/>
              </a:defRPr>
            </a:lvl7pPr>
            <a:lvl8pPr marL="3429000" indent="-228600" defTabSz="957263" eaLnBrk="0" fontAlgn="base" hangingPunct="0">
              <a:spcBef>
                <a:spcPct val="30000"/>
              </a:spcBef>
              <a:spcAft>
                <a:spcPct val="0"/>
              </a:spcAft>
              <a:defRPr sz="1200">
                <a:solidFill>
                  <a:schemeClr val="tx1"/>
                </a:solidFill>
                <a:latin typeface="Arial" charset="0"/>
              </a:defRPr>
            </a:lvl8pPr>
            <a:lvl9pPr marL="3886200" indent="-228600" defTabSz="957263" eaLnBrk="0" fontAlgn="base" hangingPunct="0">
              <a:spcBef>
                <a:spcPct val="30000"/>
              </a:spcBef>
              <a:spcAft>
                <a:spcPct val="0"/>
              </a:spcAft>
              <a:defRPr sz="1200">
                <a:solidFill>
                  <a:schemeClr val="tx1"/>
                </a:solidFill>
                <a:latin typeface="Arial" charset="0"/>
              </a:defRPr>
            </a:lvl9pPr>
          </a:lstStyle>
          <a:p>
            <a:pPr>
              <a:spcBef>
                <a:spcPct val="0"/>
              </a:spcBef>
            </a:pPr>
            <a:fld id="{3556E7D3-C6A4-014B-9309-07C9566E90C3}" type="slidenum">
              <a:rPr lang="en-US" altLang="zh-CN" sz="1300"/>
              <a:pPr>
                <a:spcBef>
                  <a:spcPct val="0"/>
                </a:spcBef>
              </a:pPr>
              <a:t>19</a:t>
            </a:fld>
            <a:endParaRPr lang="en-US" altLang="zh-CN" sz="130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eaLnBrk="1" hangingPunct="1"/>
            <a:r>
              <a:rPr lang="en-US" altLang="zh-CN"/>
              <a:t>Read the following slides when show this slides.</a:t>
            </a:r>
          </a:p>
          <a:p>
            <a:pPr eaLnBrk="1" hangingPunct="1"/>
            <a:endParaRPr lang="en-US" altLang="zh-CN"/>
          </a:p>
          <a:p>
            <a:pPr eaLnBrk="1" hangingPunct="1"/>
            <a:r>
              <a:rPr lang="en-US" altLang="zh-CN"/>
              <a:t>TCAM based schemes are kinds of hardware-based IP routing lookup scheme, which based on a special memory device TCAM. </a:t>
            </a:r>
          </a:p>
          <a:p>
            <a:pPr eaLnBrk="1" hangingPunct="1"/>
            <a:endParaRPr lang="en-US" altLang="zh-CN"/>
          </a:p>
          <a:p>
            <a:pPr eaLnBrk="1" hangingPunct="1"/>
            <a:r>
              <a:rPr lang="en-US" altLang="zh-CN"/>
              <a:t>Here TCAM stands for Ternary Content-addressable memory, which is a special CAM.  Anyone knows the difference between CAM and standard computer memory, such as SRAM and SDARM?</a:t>
            </a:r>
          </a:p>
          <a:p>
            <a:pPr eaLnBrk="1" hangingPunct="1"/>
            <a:endParaRPr lang="en-US" altLang="zh-CN"/>
          </a:p>
          <a:p>
            <a:pPr eaLnBrk="1" hangingPunct="1"/>
            <a:r>
              <a:rPr lang="en-US" altLang="zh-CN"/>
              <a:t>OK.</a:t>
            </a:r>
          </a:p>
          <a:p>
            <a:pPr eaLnBrk="1" hangingPunct="1"/>
            <a:r>
              <a:rPr lang="en-US" altLang="zh-CN"/>
              <a:t>When SRAM or SDRAM is used, user need to supply the memory an address, and then the memory return the content stored at that address. </a:t>
            </a:r>
          </a:p>
          <a:p>
            <a:pPr eaLnBrk="1" hangingPunct="1"/>
            <a:r>
              <a:rPr lang="en-US" altLang="zh-CN"/>
              <a:t>However, when CAM is used, instead of supplying an address, users need to supply the CAM the content to be searched. Then, the CAM searches its entire memory to see if the input content stored anywhere in it. If the data word is found, the CAM returns a list of one or more storage addresses where the word was found (and in some architectures, it also returns the data word, or other associated pieces of data). </a:t>
            </a:r>
          </a:p>
          <a:p>
            <a:pPr eaLnBrk="1" hangingPunct="1"/>
            <a:endParaRPr lang="en-US" altLang="zh-CN"/>
          </a:p>
          <a:p>
            <a:pPr eaLnBrk="1" hangingPunct="1"/>
            <a:r>
              <a:rPr lang="en-US" altLang="zh-CN"/>
              <a:t>unconcerned</a:t>
            </a:r>
          </a:p>
          <a:p>
            <a:pPr eaLnBrk="1" hangingPunct="1"/>
            <a:endParaRPr lang="en-US" altLang="zh-CN"/>
          </a:p>
          <a:p>
            <a:pPr eaLnBrk="1" hangingPunct="1"/>
            <a:r>
              <a:rPr lang="en-US" altLang="zh-CN"/>
              <a:t>Unlike standard computer memory (random access memory or RAM) in which the user supplies a memory address and the RAM returns the data word stored at that address, a CAM is designed such that the user supplies a data word and the CAM searches its entire memory to see if that data word is stored anywhere in it. If the data word is found, the CAM returns a list of one or more storage addresses where the word was found (and in some architectures, it also returns the data word, or other associated pieces of data). </a:t>
            </a:r>
          </a:p>
          <a:p>
            <a:pPr eaLnBrk="1" hangingPunct="1"/>
            <a:endParaRPr lang="en-US" altLang="zh-CN"/>
          </a:p>
          <a:p>
            <a:pPr eaLnBrk="1" hangingPunct="1"/>
            <a:r>
              <a:rPr lang="en-US" altLang="zh-CN"/>
              <a:t>The output from the TCAM is then used to access RAM, in which the next hop information is stored in the same location as the prefix in the TCAM.</a:t>
            </a:r>
          </a:p>
          <a:p>
            <a:pPr eaLnBrk="1" hangingPunct="1"/>
            <a:endParaRPr lang="en-US" altLang="zh-CN"/>
          </a:p>
        </p:txBody>
      </p:sp>
    </p:spTree>
    <p:extLst>
      <p:ext uri="{BB962C8B-B14F-4D97-AF65-F5344CB8AC3E}">
        <p14:creationId xmlns:p14="http://schemas.microsoft.com/office/powerpoint/2010/main" val="3004909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spcBef>
                <a:spcPct val="30000"/>
              </a:spcBef>
              <a:defRPr sz="1200">
                <a:solidFill>
                  <a:schemeClr val="tx1"/>
                </a:solidFill>
                <a:latin typeface="Arial" charset="0"/>
              </a:defRPr>
            </a:lvl1pPr>
            <a:lvl2pPr marL="742950" indent="-285750" defTabSz="957263">
              <a:spcBef>
                <a:spcPct val="30000"/>
              </a:spcBef>
              <a:defRPr sz="1200">
                <a:solidFill>
                  <a:schemeClr val="tx1"/>
                </a:solidFill>
                <a:latin typeface="Arial" charset="0"/>
              </a:defRPr>
            </a:lvl2pPr>
            <a:lvl3pPr marL="1143000" indent="-228600" defTabSz="957263">
              <a:spcBef>
                <a:spcPct val="30000"/>
              </a:spcBef>
              <a:defRPr sz="1200">
                <a:solidFill>
                  <a:schemeClr val="tx1"/>
                </a:solidFill>
                <a:latin typeface="Arial" charset="0"/>
              </a:defRPr>
            </a:lvl3pPr>
            <a:lvl4pPr marL="1600200" indent="-228600" defTabSz="957263">
              <a:spcBef>
                <a:spcPct val="30000"/>
              </a:spcBef>
              <a:defRPr sz="1200">
                <a:solidFill>
                  <a:schemeClr val="tx1"/>
                </a:solidFill>
                <a:latin typeface="Arial" charset="0"/>
              </a:defRPr>
            </a:lvl4pPr>
            <a:lvl5pPr marL="2057400" indent="-228600" defTabSz="957263">
              <a:spcBef>
                <a:spcPct val="30000"/>
              </a:spcBef>
              <a:defRPr sz="1200">
                <a:solidFill>
                  <a:schemeClr val="tx1"/>
                </a:solidFill>
                <a:latin typeface="Arial" charset="0"/>
              </a:defRPr>
            </a:lvl5pPr>
            <a:lvl6pPr marL="2514600" indent="-228600" defTabSz="957263" eaLnBrk="0" fontAlgn="base" hangingPunct="0">
              <a:spcBef>
                <a:spcPct val="30000"/>
              </a:spcBef>
              <a:spcAft>
                <a:spcPct val="0"/>
              </a:spcAft>
              <a:defRPr sz="1200">
                <a:solidFill>
                  <a:schemeClr val="tx1"/>
                </a:solidFill>
                <a:latin typeface="Arial" charset="0"/>
              </a:defRPr>
            </a:lvl6pPr>
            <a:lvl7pPr marL="2971800" indent="-228600" defTabSz="957263" eaLnBrk="0" fontAlgn="base" hangingPunct="0">
              <a:spcBef>
                <a:spcPct val="30000"/>
              </a:spcBef>
              <a:spcAft>
                <a:spcPct val="0"/>
              </a:spcAft>
              <a:defRPr sz="1200">
                <a:solidFill>
                  <a:schemeClr val="tx1"/>
                </a:solidFill>
                <a:latin typeface="Arial" charset="0"/>
              </a:defRPr>
            </a:lvl7pPr>
            <a:lvl8pPr marL="3429000" indent="-228600" defTabSz="957263" eaLnBrk="0" fontAlgn="base" hangingPunct="0">
              <a:spcBef>
                <a:spcPct val="30000"/>
              </a:spcBef>
              <a:spcAft>
                <a:spcPct val="0"/>
              </a:spcAft>
              <a:defRPr sz="1200">
                <a:solidFill>
                  <a:schemeClr val="tx1"/>
                </a:solidFill>
                <a:latin typeface="Arial" charset="0"/>
              </a:defRPr>
            </a:lvl8pPr>
            <a:lvl9pPr marL="3886200" indent="-228600" defTabSz="957263" eaLnBrk="0" fontAlgn="base" hangingPunct="0">
              <a:spcBef>
                <a:spcPct val="30000"/>
              </a:spcBef>
              <a:spcAft>
                <a:spcPct val="0"/>
              </a:spcAft>
              <a:defRPr sz="1200">
                <a:solidFill>
                  <a:schemeClr val="tx1"/>
                </a:solidFill>
                <a:latin typeface="Arial" charset="0"/>
              </a:defRPr>
            </a:lvl9pPr>
          </a:lstStyle>
          <a:p>
            <a:pPr>
              <a:spcBef>
                <a:spcPct val="0"/>
              </a:spcBef>
            </a:pPr>
            <a:fld id="{FFB8AB88-4FE4-6A48-97B2-DB6FCF109309}" type="slidenum">
              <a:rPr lang="en-US" altLang="zh-CN" sz="1300"/>
              <a:pPr>
                <a:spcBef>
                  <a:spcPct val="0"/>
                </a:spcBef>
              </a:pPr>
              <a:t>20</a:t>
            </a:fld>
            <a:endParaRPr lang="en-US" altLang="zh-CN" sz="13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p>
        </p:txBody>
      </p:sp>
    </p:spTree>
    <p:extLst>
      <p:ext uri="{BB962C8B-B14F-4D97-AF65-F5344CB8AC3E}">
        <p14:creationId xmlns:p14="http://schemas.microsoft.com/office/powerpoint/2010/main" val="270618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8F4D57A7-D730-2E43-BCEC-9A42E567CDA4}" type="slidenum">
              <a:rPr kumimoji="0" lang="en-US" altLang="zh-CN">
                <a:latin typeface="Tahoma" charset="0"/>
              </a:rPr>
              <a:pPr>
                <a:spcBef>
                  <a:spcPct val="0"/>
                </a:spcBef>
              </a:pPr>
              <a:t>21</a:t>
            </a:fld>
            <a:endParaRPr kumimoji="0" lang="en-US" altLang="zh-CN">
              <a:latin typeface="Tahoma" charset="0"/>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72084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C1C00FD3-7711-D54C-9EFD-504EE5EBC86D}" type="slidenum">
              <a:rPr kumimoji="0" lang="en-US" altLang="zh-CN">
                <a:latin typeface="Tahoma" charset="0"/>
              </a:rPr>
              <a:pPr>
                <a:spcBef>
                  <a:spcPct val="0"/>
                </a:spcBef>
              </a:pPr>
              <a:t>22</a:t>
            </a:fld>
            <a:endParaRPr kumimoji="0" lang="en-US" altLang="zh-CN">
              <a:latin typeface="Tahoma" charset="0"/>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dirty="0">
              <a:latin typeface="Times New Roman" charset="0"/>
              <a:ea typeface="宋体" charset="-122"/>
            </a:endParaRPr>
          </a:p>
        </p:txBody>
      </p:sp>
    </p:spTree>
    <p:extLst>
      <p:ext uri="{BB962C8B-B14F-4D97-AF65-F5344CB8AC3E}">
        <p14:creationId xmlns:p14="http://schemas.microsoft.com/office/powerpoint/2010/main" val="203242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7FA7364E-F396-F74B-AC20-2AF515D37C96}" type="slidenum">
              <a:rPr kumimoji="0" lang="en-US" altLang="zh-CN">
                <a:latin typeface="Tahoma" charset="0"/>
              </a:rPr>
              <a:pPr>
                <a:spcBef>
                  <a:spcPct val="0"/>
                </a:spcBef>
              </a:pPr>
              <a:t>23</a:t>
            </a:fld>
            <a:endParaRPr kumimoji="0" lang="en-US" altLang="zh-CN">
              <a:latin typeface="Tahoma"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97806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68F86331-2DCA-B247-AB89-3868C488A050}" type="slidenum">
              <a:rPr kumimoji="0" lang="en-US" altLang="zh-CN">
                <a:latin typeface="Tahoma" charset="0"/>
              </a:rPr>
              <a:pPr>
                <a:spcBef>
                  <a:spcPct val="0"/>
                </a:spcBef>
              </a:pPr>
              <a:t>24</a:t>
            </a:fld>
            <a:endParaRPr kumimoji="0" lang="en-US" altLang="zh-CN">
              <a:latin typeface="Tahoma"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2120296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769D6AD2-9B05-A14E-BCB0-FDF0A9F6998C}" type="slidenum">
              <a:rPr kumimoji="0" lang="en-US" altLang="zh-CN">
                <a:latin typeface="Tahoma" charset="0"/>
              </a:rPr>
              <a:pPr>
                <a:spcBef>
                  <a:spcPct val="0"/>
                </a:spcBef>
              </a:pPr>
              <a:t>25</a:t>
            </a:fld>
            <a:endParaRPr kumimoji="0" lang="en-US" altLang="zh-CN">
              <a:latin typeface="Tahoma"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51717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7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642E87A3-CAFC-D84D-A7BB-DB12A01553A2}" type="slidenum">
              <a:rPr kumimoji="0" lang="en-US" altLang="zh-CN">
                <a:latin typeface="Tahoma" charset="0"/>
              </a:rPr>
              <a:pPr>
                <a:spcBef>
                  <a:spcPct val="0"/>
                </a:spcBef>
              </a:pPr>
              <a:t>26</a:t>
            </a:fld>
            <a:endParaRPr kumimoji="0" lang="en-US" altLang="zh-CN">
              <a:latin typeface="Tahoma"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80495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0E34B15D-411E-8E49-817E-77A6306F2568}" type="slidenum">
              <a:rPr kumimoji="0" lang="en-US" altLang="zh-CN">
                <a:latin typeface="Tahoma" charset="0"/>
              </a:rPr>
              <a:pPr>
                <a:spcBef>
                  <a:spcPct val="0"/>
                </a:spcBef>
              </a:pPr>
              <a:t>27</a:t>
            </a:fld>
            <a:endParaRPr kumimoji="0" lang="en-US" altLang="zh-CN">
              <a:latin typeface="Tahoma"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63352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02E88FB1-DE9D-C145-AB62-45C07AB5FED5}" type="slidenum">
              <a:rPr kumimoji="0" lang="en-US" altLang="zh-CN">
                <a:latin typeface="Tahoma" charset="0"/>
              </a:rPr>
              <a:pPr>
                <a:spcBef>
                  <a:spcPct val="0"/>
                </a:spcBef>
              </a:pPr>
              <a:t>28</a:t>
            </a:fld>
            <a:endParaRPr kumimoji="0" lang="en-US" altLang="zh-CN">
              <a:latin typeface="Tahoma"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239128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C3BE5E73-EC9C-6F45-A174-7B9FCA9D81C4}" type="slidenum">
              <a:rPr kumimoji="0" lang="en-US" altLang="zh-CN">
                <a:latin typeface="Tahoma" charset="0"/>
              </a:rPr>
              <a:pPr>
                <a:spcBef>
                  <a:spcPct val="0"/>
                </a:spcBef>
              </a:pPr>
              <a:t>29</a:t>
            </a:fld>
            <a:endParaRPr kumimoji="0" lang="en-US" altLang="zh-CN">
              <a:latin typeface="Tahoma"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35480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charset="0"/>
                <a:ea typeface="宋体" charset="-122"/>
              </a:defRPr>
            </a:lvl1pPr>
            <a:lvl2pPr marL="742950" indent="-285750" defTabSz="965200">
              <a:spcBef>
                <a:spcPct val="30000"/>
              </a:spcBef>
              <a:defRPr kumimoji="1" sz="1200">
                <a:solidFill>
                  <a:schemeClr val="tx1"/>
                </a:solidFill>
                <a:latin typeface="Times New Roman" charset="0"/>
                <a:ea typeface="宋体" charset="-122"/>
              </a:defRPr>
            </a:lvl2pPr>
            <a:lvl3pPr marL="1143000" indent="-228600" defTabSz="965200">
              <a:spcBef>
                <a:spcPct val="30000"/>
              </a:spcBef>
              <a:defRPr kumimoji="1" sz="1200">
                <a:solidFill>
                  <a:schemeClr val="tx1"/>
                </a:solidFill>
                <a:latin typeface="Times New Roman" charset="0"/>
                <a:ea typeface="宋体" charset="-122"/>
              </a:defRPr>
            </a:lvl3pPr>
            <a:lvl4pPr marL="1600200" indent="-228600" defTabSz="965200">
              <a:spcBef>
                <a:spcPct val="30000"/>
              </a:spcBef>
              <a:defRPr kumimoji="1" sz="1200">
                <a:solidFill>
                  <a:schemeClr val="tx1"/>
                </a:solidFill>
                <a:latin typeface="Times New Roman" charset="0"/>
                <a:ea typeface="宋体" charset="-122"/>
              </a:defRPr>
            </a:lvl4pPr>
            <a:lvl5pPr marL="2057400" indent="-228600" defTabSz="965200">
              <a:spcBef>
                <a:spcPct val="30000"/>
              </a:spcBef>
              <a:defRPr kumimoji="1" sz="1200">
                <a:solidFill>
                  <a:schemeClr val="tx1"/>
                </a:solidFill>
                <a:latin typeface="Times New Roman" charset="0"/>
                <a:ea typeface="宋体" charset="-122"/>
              </a:defRPr>
            </a:lvl5pPr>
            <a:lvl6pPr marL="2514600" indent="-228600" defTabSz="965200" eaLnBrk="0" fontAlgn="base" hangingPunct="0">
              <a:spcBef>
                <a:spcPct val="30000"/>
              </a:spcBef>
              <a:spcAft>
                <a:spcPct val="0"/>
              </a:spcAft>
              <a:defRPr kumimoji="1" sz="1200">
                <a:solidFill>
                  <a:schemeClr val="tx1"/>
                </a:solidFill>
                <a:latin typeface="Times New Roman" charset="0"/>
                <a:ea typeface="宋体" charset="-122"/>
              </a:defRPr>
            </a:lvl6pPr>
            <a:lvl7pPr marL="2971800" indent="-228600" defTabSz="965200" eaLnBrk="0" fontAlgn="base" hangingPunct="0">
              <a:spcBef>
                <a:spcPct val="30000"/>
              </a:spcBef>
              <a:spcAft>
                <a:spcPct val="0"/>
              </a:spcAft>
              <a:defRPr kumimoji="1" sz="1200">
                <a:solidFill>
                  <a:schemeClr val="tx1"/>
                </a:solidFill>
                <a:latin typeface="Times New Roman" charset="0"/>
                <a:ea typeface="宋体" charset="-122"/>
              </a:defRPr>
            </a:lvl7pPr>
            <a:lvl8pPr marL="3429000" indent="-228600" defTabSz="965200" eaLnBrk="0" fontAlgn="base" hangingPunct="0">
              <a:spcBef>
                <a:spcPct val="30000"/>
              </a:spcBef>
              <a:spcAft>
                <a:spcPct val="0"/>
              </a:spcAft>
              <a:defRPr kumimoji="1" sz="1200">
                <a:solidFill>
                  <a:schemeClr val="tx1"/>
                </a:solidFill>
                <a:latin typeface="Times New Roman" charset="0"/>
                <a:ea typeface="宋体" charset="-122"/>
              </a:defRPr>
            </a:lvl8pPr>
            <a:lvl9pPr marL="3886200" indent="-228600" defTabSz="965200" eaLnBrk="0" fontAlgn="base" hangingPunct="0">
              <a:spcBef>
                <a:spcPct val="30000"/>
              </a:spcBef>
              <a:spcAft>
                <a:spcPct val="0"/>
              </a:spcAft>
              <a:defRPr kumimoji="1" sz="1200">
                <a:solidFill>
                  <a:schemeClr val="tx1"/>
                </a:solidFill>
                <a:latin typeface="Times New Roman" charset="0"/>
                <a:ea typeface="宋体" charset="-122"/>
              </a:defRPr>
            </a:lvl9pPr>
          </a:lstStyle>
          <a:p>
            <a:pPr>
              <a:spcBef>
                <a:spcPct val="0"/>
              </a:spcBef>
            </a:pPr>
            <a:fld id="{4A777A23-AE24-3F4A-BB9E-8A268DA42047}" type="slidenum">
              <a:rPr kumimoji="0" lang="en-US" altLang="zh-CN">
                <a:latin typeface="Tahoma" charset="0"/>
              </a:rPr>
              <a:pPr>
                <a:spcBef>
                  <a:spcPct val="0"/>
                </a:spcBef>
              </a:pPr>
              <a:t>30</a:t>
            </a:fld>
            <a:endParaRPr kumimoji="0" lang="en-US" altLang="zh-CN">
              <a:latin typeface="Tahoma"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34706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8CA4970E-BCAA-834F-88B5-CFC8BEF5190E}" type="slidenum">
              <a:rPr lang="en-US" altLang="zh-CN" sz="1200"/>
              <a:pPr/>
              <a:t>32</a:t>
            </a:fld>
            <a:endParaRPr lang="en-US" altLang="zh-CN"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24543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897ED257-9CE4-CA4D-84AA-DC079D49B2A2}" type="slidenum">
              <a:rPr lang="en-US" altLang="zh-CN" sz="1200"/>
              <a:pPr/>
              <a:t>33</a:t>
            </a:fld>
            <a:endParaRPr lang="en-US" altLang="zh-CN" sz="12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78541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186F43FD-58A5-1C48-ACE5-B258A01980B1}" type="slidenum">
              <a:rPr lang="en-US" altLang="zh-CN" sz="1200"/>
              <a:pPr/>
              <a:t>34</a:t>
            </a:fld>
            <a:endParaRPr lang="en-US" altLang="zh-CN"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571113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B8056E7D-9112-6640-8231-87F6744D750F}" type="slidenum">
              <a:rPr lang="en-US" altLang="zh-CN" sz="1200"/>
              <a:pPr/>
              <a:t>35</a:t>
            </a:fld>
            <a:endParaRPr lang="en-US" altLang="zh-CN"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64146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F0A29532-4911-954F-A30A-D863B57EB810}" type="slidenum">
              <a:rPr lang="en-US" altLang="zh-CN" sz="1200"/>
              <a:pPr/>
              <a:t>36</a:t>
            </a:fld>
            <a:endParaRPr lang="en-US" altLang="zh-CN" sz="12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16731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570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EDDA82F7-AEF5-1C46-9B73-2F14BB053BBF}" type="slidenum">
              <a:rPr lang="en-US" altLang="zh-CN" sz="1200"/>
              <a:pPr/>
              <a:t>37</a:t>
            </a:fld>
            <a:endParaRPr lang="en-US" altLang="zh-CN"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2284961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7E596EAB-618F-1543-87F5-F5A1BEAB0E9C}" type="slidenum">
              <a:rPr lang="en-US" altLang="zh-CN" sz="1200"/>
              <a:pPr/>
              <a:t>38</a:t>
            </a:fld>
            <a:endParaRPr lang="en-US" altLang="zh-CN" sz="12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2567832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36B9FF40-4C3D-5541-A1A2-D48E4E606105}" type="slidenum">
              <a:rPr lang="en-US" altLang="zh-CN" sz="1200"/>
              <a:pPr/>
              <a:t>39</a:t>
            </a:fld>
            <a:endParaRPr lang="en-US" altLang="zh-CN" sz="120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826652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711A5F98-4177-264E-A884-633740897D37}" type="slidenum">
              <a:rPr lang="en-US" altLang="zh-CN" sz="1200"/>
              <a:pPr/>
              <a:t>40</a:t>
            </a:fld>
            <a:endParaRPr lang="en-US" altLang="zh-CN" sz="12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207379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5174CC24-0111-7942-A2E0-CF1C0C46F874}" type="slidenum">
              <a:rPr lang="en-US" altLang="zh-CN" sz="1200"/>
              <a:pPr/>
              <a:t>41</a:t>
            </a:fld>
            <a:endParaRPr lang="en-US" altLang="zh-CN" sz="12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657929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ahoma" charset="0"/>
                <a:ea typeface="宋体" charset="-122"/>
              </a:defRPr>
            </a:lvl1pPr>
            <a:lvl2pPr marL="742950" indent="-285750" defTabSz="965200">
              <a:defRPr sz="2400">
                <a:solidFill>
                  <a:schemeClr val="tx1"/>
                </a:solidFill>
                <a:latin typeface="Tahoma" charset="0"/>
                <a:ea typeface="宋体" charset="-122"/>
              </a:defRPr>
            </a:lvl2pPr>
            <a:lvl3pPr marL="1143000" indent="-228600" defTabSz="965200">
              <a:defRPr sz="2400">
                <a:solidFill>
                  <a:schemeClr val="tx1"/>
                </a:solidFill>
                <a:latin typeface="Tahoma" charset="0"/>
                <a:ea typeface="宋体" charset="-122"/>
              </a:defRPr>
            </a:lvl3pPr>
            <a:lvl4pPr marL="1600200" indent="-228600" defTabSz="965200">
              <a:defRPr sz="2400">
                <a:solidFill>
                  <a:schemeClr val="tx1"/>
                </a:solidFill>
                <a:latin typeface="Tahoma" charset="0"/>
                <a:ea typeface="宋体" charset="-122"/>
              </a:defRPr>
            </a:lvl4pPr>
            <a:lvl5pPr marL="2057400" indent="-228600" defTabSz="965200">
              <a:defRPr sz="2400">
                <a:solidFill>
                  <a:schemeClr val="tx1"/>
                </a:solidFill>
                <a:latin typeface="Tahoma" charset="0"/>
                <a:ea typeface="宋体" charset="-122"/>
              </a:defRPr>
            </a:lvl5pPr>
            <a:lvl6pPr marL="2514600" indent="-228600" defTabSz="965200" eaLnBrk="0" fontAlgn="base" hangingPunct="0">
              <a:spcBef>
                <a:spcPct val="0"/>
              </a:spcBef>
              <a:spcAft>
                <a:spcPct val="0"/>
              </a:spcAft>
              <a:defRPr sz="2400">
                <a:solidFill>
                  <a:schemeClr val="tx1"/>
                </a:solidFill>
                <a:latin typeface="Tahoma" charset="0"/>
                <a:ea typeface="宋体" charset="-122"/>
              </a:defRPr>
            </a:lvl6pPr>
            <a:lvl7pPr marL="2971800" indent="-228600" defTabSz="965200" eaLnBrk="0" fontAlgn="base" hangingPunct="0">
              <a:spcBef>
                <a:spcPct val="0"/>
              </a:spcBef>
              <a:spcAft>
                <a:spcPct val="0"/>
              </a:spcAft>
              <a:defRPr sz="2400">
                <a:solidFill>
                  <a:schemeClr val="tx1"/>
                </a:solidFill>
                <a:latin typeface="Tahoma" charset="0"/>
                <a:ea typeface="宋体" charset="-122"/>
              </a:defRPr>
            </a:lvl7pPr>
            <a:lvl8pPr marL="3429000" indent="-228600" defTabSz="965200" eaLnBrk="0" fontAlgn="base" hangingPunct="0">
              <a:spcBef>
                <a:spcPct val="0"/>
              </a:spcBef>
              <a:spcAft>
                <a:spcPct val="0"/>
              </a:spcAft>
              <a:defRPr sz="2400">
                <a:solidFill>
                  <a:schemeClr val="tx1"/>
                </a:solidFill>
                <a:latin typeface="Tahoma" charset="0"/>
                <a:ea typeface="宋体" charset="-122"/>
              </a:defRPr>
            </a:lvl8pPr>
            <a:lvl9pPr marL="3886200" indent="-228600" defTabSz="965200" eaLnBrk="0" fontAlgn="base" hangingPunct="0">
              <a:spcBef>
                <a:spcPct val="0"/>
              </a:spcBef>
              <a:spcAft>
                <a:spcPct val="0"/>
              </a:spcAft>
              <a:defRPr sz="2400">
                <a:solidFill>
                  <a:schemeClr val="tx1"/>
                </a:solidFill>
                <a:latin typeface="Tahoma" charset="0"/>
                <a:ea typeface="宋体" charset="-122"/>
              </a:defRPr>
            </a:lvl9pPr>
          </a:lstStyle>
          <a:p>
            <a:fld id="{D3F3C727-EB2D-D246-8E37-559643CE4820}" type="slidenum">
              <a:rPr lang="en-US" altLang="zh-CN" sz="1200"/>
              <a:pPr/>
              <a:t>43</a:t>
            </a:fld>
            <a:endParaRPr lang="en-US" altLang="zh-CN" sz="12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zh-CN">
              <a:latin typeface="Times New Roman" charset="0"/>
              <a:ea typeface="宋体" charset="-122"/>
            </a:endParaRPr>
          </a:p>
        </p:txBody>
      </p:sp>
    </p:spTree>
    <p:extLst>
      <p:ext uri="{BB962C8B-B14F-4D97-AF65-F5344CB8AC3E}">
        <p14:creationId xmlns:p14="http://schemas.microsoft.com/office/powerpoint/2010/main" val="15355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2A1905-D60C-4503-B29B-993D09B4F1F0}" type="slidenum">
              <a:rPr lang="en-US" smtClean="0"/>
              <a:pPr/>
              <a:t>44</a:t>
            </a:fld>
            <a:endParaRPr lang="en-US"/>
          </a:p>
        </p:txBody>
      </p:sp>
    </p:spTree>
    <p:extLst>
      <p:ext uri="{BB962C8B-B14F-4D97-AF65-F5344CB8AC3E}">
        <p14:creationId xmlns:p14="http://schemas.microsoft.com/office/powerpoint/2010/main" val="1327773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fontScale="92500" lnSpcReduction="20000"/>
          </a:bodyPr>
          <a:lstStyle/>
          <a:p>
            <a:r>
              <a:rPr lang="en-US" dirty="0" err="1"/>
              <a:t>Boven</a:t>
            </a:r>
            <a:r>
              <a:rPr lang="en-US" dirty="0"/>
              <a:t>:</a:t>
            </a:r>
            <a:r>
              <a:rPr lang="en-US" baseline="0" dirty="0"/>
              <a:t> </a:t>
            </a:r>
            <a:endParaRPr lang="en-US" dirty="0"/>
          </a:p>
          <a:p>
            <a:r>
              <a:rPr lang="en-US" dirty="0"/>
              <a:t>Today’s</a:t>
            </a:r>
            <a:r>
              <a:rPr lang="zh-CN" altLang="en-US" dirty="0"/>
              <a:t> </a:t>
            </a:r>
            <a:r>
              <a:rPr lang="en-US" baseline="0" dirty="0"/>
              <a:t>network is a network of networks. We have the Internet to provide global access </a:t>
            </a:r>
          </a:p>
          <a:p>
            <a:r>
              <a:rPr lang="en-US" baseline="0" dirty="0"/>
              <a:t>	and the edge networks sitting at the edge of the Internet to provide different services and access.</a:t>
            </a:r>
          </a:p>
          <a:p>
            <a:r>
              <a:rPr lang="en-US" baseline="0" dirty="0"/>
              <a:t>	Some typical edge networks include Enterprise networks (i.e. Poly), Data Centers (i.e. Amazon’s AWS) and our home networks.</a:t>
            </a:r>
          </a:p>
          <a:p>
            <a:endParaRPr lang="en-US" baseline="0" dirty="0"/>
          </a:p>
          <a:p>
            <a:r>
              <a:rPr lang="en-US" dirty="0"/>
              <a:t>Traditional Internet research focuses on the *inside* of the Internet, or on the protocols running on the end hosts. </a:t>
            </a:r>
          </a:p>
          <a:p>
            <a:r>
              <a:rPr lang="en-US" dirty="0"/>
              <a:t>However, with</a:t>
            </a:r>
            <a:r>
              <a:rPr lang="en-US" baseline="0" dirty="0"/>
              <a:t> the growth of various network applications, research Interest is shifting from the Internet to the edge networks. </a:t>
            </a:r>
          </a:p>
          <a:p>
            <a:r>
              <a:rPr lang="en-US" baseline="0" dirty="0"/>
              <a:t>	Since these networks (DC) generally provides service and access, the design and management of these networks significantly affect user experience and service quality.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Today most researches focus on how to make these networks bigger, faster, and more efficient. But one under-explored area that is important for realizing all these goals is management</a:t>
            </a:r>
            <a:endParaRPr lang="en-US" dirty="0"/>
          </a:p>
          <a:p>
            <a:endParaRPr lang="en-US" dirty="0"/>
          </a:p>
          <a:p>
            <a:endParaRPr lang="en-US" dirty="0"/>
          </a:p>
          <a:p>
            <a:r>
              <a:rPr lang="en-US" dirty="0" err="1"/>
              <a:t>Minlan</a:t>
            </a:r>
            <a:r>
              <a:rPr lang="en-US" dirty="0"/>
              <a:t>: </a:t>
            </a:r>
          </a:p>
          <a:p>
            <a:r>
              <a:rPr lang="en-US" dirty="0"/>
              <a:t>focus</a:t>
            </a:r>
          </a:p>
          <a:p>
            <a:r>
              <a:rPr lang="en-US" dirty="0"/>
              <a:t>I work on edge networks, edge networks are the networks that are at the edge of the Internet</a:t>
            </a:r>
          </a:p>
          <a:p>
            <a:r>
              <a:rPr lang="en-US" dirty="0"/>
              <a:t>There have been growing interest at the edge of the </a:t>
            </a:r>
            <a:r>
              <a:rPr lang="en-US" baseline="0" dirty="0"/>
              <a:t>Internet such as the networks in companies, campuses, data centers, and home. </a:t>
            </a:r>
          </a:p>
          <a:p>
            <a:endParaRPr lang="en-US" dirty="0"/>
          </a:p>
          <a:p>
            <a:r>
              <a:rPr lang="en-US" dirty="0"/>
              <a:t>%Traditional Internet research focuses on the *inside* of the Internet, or on the protocols running on the end hosts. </a:t>
            </a:r>
          </a:p>
          <a:p>
            <a:endParaRPr lang="en-US" dirty="0"/>
          </a:p>
          <a:p>
            <a:r>
              <a:rPr lang="en-US" dirty="0"/>
              <a:t>There have been growing interest at these edge networks</a:t>
            </a:r>
            <a:r>
              <a:rPr lang="en-US" baseline="0" dirty="0"/>
              <a:t>, because the design and management of these networks significantly affect the users experience and service quality.</a:t>
            </a:r>
          </a:p>
          <a:p>
            <a:endParaRPr lang="en-US" baseline="0" dirty="0"/>
          </a:p>
          <a:p>
            <a:r>
              <a:rPr lang="en-US" baseline="0" dirty="0"/>
              <a:t>Today most researches focus on how to make these networks bigger, faster, and more efficient. But one unexplored area that is important for realizing all these goals is management</a:t>
            </a: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45</a:t>
            </a:fld>
            <a:endParaRPr lang="en-US"/>
          </a:p>
        </p:txBody>
      </p:sp>
    </p:spTree>
    <p:extLst>
      <p:ext uri="{BB962C8B-B14F-4D97-AF65-F5344CB8AC3E}">
        <p14:creationId xmlns:p14="http://schemas.microsoft.com/office/powerpoint/2010/main" val="2128979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err="1"/>
              <a:t>Boven</a:t>
            </a:r>
            <a:r>
              <a:rPr lang="en-US" baseline="0" dirty="0"/>
              <a:t>:</a:t>
            </a:r>
          </a:p>
          <a:p>
            <a:r>
              <a:rPr lang="en-US" baseline="0" dirty="0"/>
              <a:t>According to some industrial studies. 80% budget, and resp</a:t>
            </a:r>
            <a:r>
              <a:rPr lang="en-US" altLang="zh-CN" baseline="0" dirty="0"/>
              <a:t>onsible</a:t>
            </a:r>
            <a:r>
              <a:rPr lang="zh-CN" altLang="en-US" baseline="0" dirty="0"/>
              <a:t> </a:t>
            </a:r>
            <a:r>
              <a:rPr lang="en-US" altLang="zh-CN" baseline="0" dirty="0"/>
              <a:t>for</a:t>
            </a:r>
            <a:r>
              <a:rPr lang="zh-CN" altLang="en-US" baseline="0" dirty="0"/>
              <a:t> </a:t>
            </a:r>
            <a:r>
              <a:rPr lang="en-US" baseline="0" dirty="0"/>
              <a:t>62% outages.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Remember we have so many edge network, and each can have a huge army of people to manage them. </a:t>
            </a:r>
          </a:p>
          <a:p>
            <a:endParaRPr lang="en-US" baseline="0" dirty="0"/>
          </a:p>
          <a:p>
            <a:r>
              <a:rPr lang="en-US" baseline="0" dirty="0"/>
              <a:t>An</a:t>
            </a:r>
            <a:r>
              <a:rPr lang="zh-CN" altLang="en-US" baseline="0" dirty="0"/>
              <a:t> </a:t>
            </a:r>
            <a:r>
              <a:rPr lang="en-US" altLang="zh-CN" baseline="0" dirty="0"/>
              <a:t>intuitive</a:t>
            </a:r>
            <a:r>
              <a:rPr lang="zh-CN" altLang="en-US" baseline="0" dirty="0"/>
              <a:t> </a:t>
            </a:r>
            <a:r>
              <a:rPr lang="en-US" baseline="0" dirty="0"/>
              <a:t>thought is how can we make this easier?</a:t>
            </a:r>
          </a:p>
          <a:p>
            <a:r>
              <a:rPr lang="en-US" baseline="0" dirty="0"/>
              <a:t>	Is there a way to make network management truly transparent to network management, so that we can manage different networks in the same way without caring about the details?</a:t>
            </a:r>
          </a:p>
          <a:p>
            <a:r>
              <a:rPr lang="en-US" baseline="0" dirty="0"/>
              <a:t>	</a:t>
            </a:r>
          </a:p>
          <a:p>
            <a:r>
              <a:rPr lang="en-US" baseline="0" dirty="0"/>
              <a:t>	So the problem is how we can redesign the network to make them easier and cheaper to manage.</a:t>
            </a:r>
          </a:p>
          <a:p>
            <a:endParaRPr lang="en-US" dirty="0"/>
          </a:p>
          <a:p>
            <a:endParaRPr lang="en-US" dirty="0"/>
          </a:p>
          <a:p>
            <a:endParaRPr lang="en-US" dirty="0"/>
          </a:p>
          <a:p>
            <a:r>
              <a:rPr lang="en-US" dirty="0" err="1"/>
              <a:t>Minlan</a:t>
            </a:r>
            <a:r>
              <a:rPr lang="en-US" dirty="0"/>
              <a:t>:</a:t>
            </a:r>
          </a:p>
          <a:p>
            <a:r>
              <a:rPr lang="en-US" dirty="0"/>
              <a:t>Managing</a:t>
            </a:r>
            <a:r>
              <a:rPr lang="en-US" baseline="0" dirty="0"/>
              <a:t> edge networks is important…</a:t>
            </a:r>
          </a:p>
          <a:p>
            <a:r>
              <a:rPr lang="en-US" baseline="0" dirty="0"/>
              <a:t>Transparent, and second to application</a:t>
            </a:r>
          </a:p>
          <a:p>
            <a:r>
              <a:rPr lang="en-US" baseline="0" dirty="0"/>
              <a:t>Redesign</a:t>
            </a:r>
          </a:p>
          <a:p>
            <a:endParaRPr lang="en-US" baseline="0" dirty="0"/>
          </a:p>
          <a:p>
            <a:pPr defTabSz="947776">
              <a:defRPr/>
            </a:pPr>
            <a:r>
              <a:rPr lang="en-US" dirty="0"/>
              <a:t>rather than "bolting on" management to the existing network, you are changing the network to make it inherently easier to manage</a:t>
            </a:r>
          </a:p>
          <a:p>
            <a:endParaRPr lang="en-US" baseline="0" dirty="0"/>
          </a:p>
          <a:p>
            <a:endParaRPr lang="en-US" baseline="0" dirty="0"/>
          </a:p>
          <a:p>
            <a:pPr defTabSz="947776">
              <a:defRPr/>
            </a:pPr>
            <a:r>
              <a:rPr lang="en-US" baseline="0" dirty="0"/>
              <a:t>Much research focuses on making faster…</a:t>
            </a:r>
          </a:p>
          <a:p>
            <a:endParaRPr lang="en-US" dirty="0"/>
          </a:p>
          <a:p>
            <a:endParaRPr lang="en-US" dirty="0"/>
          </a:p>
          <a:p>
            <a:r>
              <a:rPr lang="en-US" dirty="0"/>
              <a:t>management is 80% of cost and responsible for more than half of outages.  So, while much research focuses on making networks faster and more efficient, you're focusing on the underexplored problem of how to make them easier to manage.  You could also stress that there are so many of these edge networks, each with a huge army of people to manage them, and often to keep them easy enough to manage there are restrictions on how they grow and what kinds of applications they support.  (e.g., in our department, there are a lot of restrictions imposed by our clumsy firewall.) To realize the full power of the Internet in our lives, to make the network truly transparent, we *must* make networks easier and less expensive to manage.  The best technologies are the ones that disappear, that become transparent as the air we breathe.  Networking today is far from that goal.</a:t>
            </a:r>
          </a:p>
          <a:p>
            <a:endParaRPr lang="en-US" dirty="0"/>
          </a:p>
          <a:p>
            <a:r>
              <a:rPr lang="en-US" dirty="0"/>
              <a:t>networks were not designed for management, and your goal is (rather than "bolting on" management to the existing network, you are changing the network to make it inherently easier to manage</a:t>
            </a:r>
          </a:p>
        </p:txBody>
      </p:sp>
      <p:sp>
        <p:nvSpPr>
          <p:cNvPr id="4" name="Slide Number Placeholder 3"/>
          <p:cNvSpPr>
            <a:spLocks noGrp="1"/>
          </p:cNvSpPr>
          <p:nvPr>
            <p:ph type="sldNum" sz="quarter" idx="10"/>
          </p:nvPr>
        </p:nvSpPr>
        <p:spPr/>
        <p:txBody>
          <a:bodyPr/>
          <a:lstStyle/>
          <a:p>
            <a:fld id="{371051C5-6803-4EE5-B5D0-E0D616DBC5F5}" type="slidenum">
              <a:rPr lang="en-US" smtClean="0"/>
              <a:pPr/>
              <a:t>46</a:t>
            </a:fld>
            <a:endParaRPr lang="en-US"/>
          </a:p>
        </p:txBody>
      </p:sp>
    </p:spTree>
    <p:extLst>
      <p:ext uri="{BB962C8B-B14F-4D97-AF65-F5344CB8AC3E}">
        <p14:creationId xmlns:p14="http://schemas.microsoft.com/office/powerpoint/2010/main" val="307862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err="1"/>
              <a:t>Boven</a:t>
            </a:r>
            <a:r>
              <a:rPr lang="en-US" dirty="0"/>
              <a:t>:</a:t>
            </a:r>
          </a:p>
          <a:p>
            <a:r>
              <a:rPr lang="en-US" dirty="0"/>
              <a:t>Our </a:t>
            </a:r>
            <a:r>
              <a:rPr lang="en-US" dirty="0" err="1"/>
              <a:t>mgmt</a:t>
            </a:r>
            <a:r>
              <a:rPr lang="en-US" dirty="0"/>
              <a:t> of edge</a:t>
            </a:r>
            <a:r>
              <a:rPr lang="en-US" baseline="0" dirty="0"/>
              <a:t> networks is facing 3 </a:t>
            </a:r>
            <a:r>
              <a:rPr lang="en-US" baseline="0" dirty="0" err="1"/>
              <a:t>maj</a:t>
            </a:r>
            <a:r>
              <a:rPr lang="en-US" baseline="0" dirty="0"/>
              <a:t> challenges,</a:t>
            </a:r>
          </a:p>
          <a:p>
            <a:pPr marL="228600" indent="-228600">
              <a:buAutoNum type="arabicPeriod"/>
            </a:pPr>
            <a:r>
              <a:rPr lang="en-US" dirty="0"/>
              <a:t>Growing larger.</a:t>
            </a:r>
            <a:r>
              <a:rPr lang="en-US" baseline="0" dirty="0"/>
              <a:t> Hosts, switches, app. </a:t>
            </a:r>
          </a:p>
          <a:p>
            <a:pPr marL="228600" indent="-228600">
              <a:buAutoNum type="arabicPeriod"/>
            </a:pPr>
            <a:r>
              <a:rPr lang="en-US" dirty="0"/>
              <a:t>Flexible</a:t>
            </a:r>
            <a:r>
              <a:rPr lang="en-US" baseline="0" dirty="0"/>
              <a:t> policies. Enable specific routings for certain applications. Enhance security of certain hosts or apps. And measuring the network stats for better resource opt.</a:t>
            </a:r>
          </a:p>
          <a:p>
            <a:pPr marL="228600" indent="-228600">
              <a:buAutoNum type="arabicPeriod"/>
            </a:pPr>
            <a:r>
              <a:rPr lang="en-US" baseline="0" dirty="0"/>
              <a:t>To reduce cost and energy, today’s network vendors tends to use simple switches However, using these simple switch can be unreliable. So how to manage the network with these simple and commodity switches become hard</a:t>
            </a:r>
            <a:endParaRPr lang="en-US" dirty="0"/>
          </a:p>
          <a:p>
            <a:endParaRPr lang="en-US" dirty="0"/>
          </a:p>
          <a:p>
            <a:endParaRPr lang="en-US" dirty="0"/>
          </a:p>
          <a:p>
            <a:r>
              <a:rPr lang="en-US" dirty="0" err="1"/>
              <a:t>Minlan</a:t>
            </a:r>
            <a:endParaRPr lang="en-US" dirty="0"/>
          </a:p>
          <a:p>
            <a:r>
              <a:rPr lang="en-US" dirty="0"/>
              <a:t>There are three main</a:t>
            </a:r>
            <a:r>
              <a:rPr lang="en-US" baseline="0" dirty="0"/>
              <a:t> challenges on managing the edge networks: </a:t>
            </a:r>
          </a:p>
          <a:p>
            <a:r>
              <a:rPr lang="en-US" baseline="0" dirty="0"/>
              <a:t>	First, these networks are growing bigger with more and more</a:t>
            </a:r>
            <a:r>
              <a:rPr lang="zh-CN" altLang="zh-CN" baseline="0" dirty="0"/>
              <a:t>.</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hosts,</a:t>
            </a:r>
            <a:r>
              <a:rPr lang="zh-CN" altLang="en-US" baseline="0" dirty="0"/>
              <a:t> </a:t>
            </a:r>
            <a:r>
              <a:rPr lang="en-US" altLang="zh-CN" baseline="0" dirty="0"/>
              <a:t>switches</a:t>
            </a:r>
            <a:r>
              <a:rPr lang="zh-CN" altLang="en-US" baseline="0" dirty="0"/>
              <a:t> </a:t>
            </a:r>
            <a:r>
              <a:rPr lang="en-US" altLang="zh-CN" baseline="0" dirty="0"/>
              <a:t>and</a:t>
            </a:r>
            <a:r>
              <a:rPr lang="zh-CN" altLang="en-US" baseline="0" dirty="0"/>
              <a:t> </a:t>
            </a:r>
            <a:r>
              <a:rPr lang="en-US" altLang="zh-CN" baseline="0" dirty="0"/>
              <a:t>applications</a:t>
            </a:r>
            <a:r>
              <a:rPr lang="zh-CN" altLang="en-US" baseline="0" dirty="0"/>
              <a:t> </a:t>
            </a:r>
            <a:r>
              <a:rPr lang="en-US" altLang="zh-CN" baseline="0" dirty="0"/>
              <a:t>running</a:t>
            </a:r>
            <a:r>
              <a:rPr lang="zh-CN" altLang="en-US" baseline="0" dirty="0"/>
              <a:t> </a:t>
            </a:r>
            <a:r>
              <a:rPr lang="en-US" altLang="zh-CN" baseline="0" dirty="0"/>
              <a:t>on</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constantly</a:t>
            </a:r>
            <a:r>
              <a:rPr lang="zh-CN" altLang="en-US" baseline="0" dirty="0"/>
              <a:t> </a:t>
            </a:r>
            <a:r>
              <a:rPr lang="en-US" altLang="zh-CN" baseline="0" dirty="0"/>
              <a:t>growing.</a:t>
            </a:r>
            <a:r>
              <a:rPr lang="zh-CN" altLang="en-US" baseline="0" dirty="0"/>
              <a:t> </a:t>
            </a:r>
            <a:r>
              <a:rPr lang="en-US" altLang="zh-CN" baseline="0" dirty="0"/>
              <a:t>So</a:t>
            </a:r>
            <a:r>
              <a:rPr lang="zh-CN" altLang="en-US" baseline="0" dirty="0"/>
              <a:t> </a:t>
            </a:r>
            <a:r>
              <a:rPr lang="en-US" altLang="zh-CN" baseline="0" dirty="0"/>
              <a:t>how</a:t>
            </a:r>
            <a:r>
              <a:rPr lang="zh-CN" altLang="en-US" baseline="0" dirty="0"/>
              <a:t> </a:t>
            </a:r>
            <a:r>
              <a:rPr lang="en-US" altLang="zh-CN" baseline="0" dirty="0"/>
              <a:t>do</a:t>
            </a:r>
            <a:r>
              <a:rPr lang="zh-CN" altLang="en-US" baseline="0" dirty="0"/>
              <a:t> </a:t>
            </a:r>
            <a:r>
              <a:rPr lang="en-US" altLang="zh-CN" baseline="0" dirty="0"/>
              <a:t>we</a:t>
            </a:r>
            <a:r>
              <a:rPr lang="zh-CN" altLang="en-US" baseline="0" dirty="0"/>
              <a:t> </a:t>
            </a:r>
            <a:r>
              <a:rPr lang="en-US" altLang="zh-CN" baseline="0" dirty="0"/>
              <a:t>scale</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functions</a:t>
            </a:r>
            <a:r>
              <a:rPr lang="zh-CN" altLang="en-US" baseline="0" dirty="0"/>
              <a:t> </a:t>
            </a:r>
            <a:r>
              <a:rPr lang="en-US" altLang="zh-CN" baseline="0" dirty="0"/>
              <a:t>over</a:t>
            </a:r>
            <a:r>
              <a:rPr lang="zh-CN" altLang="en-US" baseline="0" dirty="0"/>
              <a:t> </a:t>
            </a:r>
            <a:r>
              <a:rPr lang="en-US" altLang="zh-CN" baseline="0" dirty="0"/>
              <a:t>the</a:t>
            </a:r>
            <a:r>
              <a:rPr lang="zh-CN" altLang="en-US" baseline="0" dirty="0"/>
              <a:t> </a:t>
            </a:r>
            <a:r>
              <a:rPr lang="en-US" altLang="zh-CN" baseline="0" dirty="0"/>
              <a:t>growing</a:t>
            </a:r>
            <a:r>
              <a:rPr lang="zh-CN" altLang="en-US" baseline="0" dirty="0"/>
              <a:t> </a:t>
            </a:r>
            <a:r>
              <a:rPr lang="en-US" altLang="zh-CN" baseline="0" dirty="0"/>
              <a:t>network</a:t>
            </a:r>
            <a:r>
              <a:rPr lang="zh-CN" altLang="en-US" baseline="0" dirty="0"/>
              <a:t> </a:t>
            </a:r>
            <a:r>
              <a:rPr lang="en-US" altLang="zh-CN" baseline="0" dirty="0"/>
              <a:t>is</a:t>
            </a:r>
            <a:r>
              <a:rPr lang="zh-CN" altLang="en-US" baseline="0" dirty="0"/>
              <a:t> </a:t>
            </a:r>
            <a:r>
              <a:rPr lang="en-US" altLang="zh-CN" baseline="0" dirty="0"/>
              <a:t>becoming</a:t>
            </a:r>
            <a:r>
              <a:rPr lang="zh-CN" altLang="en-US" baseline="0" dirty="0"/>
              <a:t> </a:t>
            </a:r>
            <a:r>
              <a:rPr lang="en-US" altLang="zh-CN" baseline="0" dirty="0"/>
              <a:t>challenging</a:t>
            </a:r>
          </a:p>
          <a:p>
            <a:r>
              <a:rPr lang="en-US" baseline="0" dirty="0"/>
              <a:t>	Second</a:t>
            </a:r>
            <a:r>
              <a:rPr lang="zh-CN" altLang="en-US" baseline="0" dirty="0"/>
              <a:t>, </a:t>
            </a:r>
            <a:r>
              <a:rPr lang="en-US" altLang="zh-CN" baseline="0" dirty="0"/>
              <a:t>to</a:t>
            </a:r>
            <a:r>
              <a:rPr lang="zh-CN" altLang="en-US" baseline="0" dirty="0"/>
              <a:t> </a:t>
            </a:r>
            <a:r>
              <a:rPr lang="en-US" altLang="zh-CN" baseline="0" dirty="0"/>
              <a:t>enhance</a:t>
            </a:r>
            <a:r>
              <a:rPr lang="zh-CN" altLang="en-US" baseline="0" dirty="0"/>
              <a:t> </a:t>
            </a:r>
            <a:r>
              <a:rPr lang="en-US" altLang="zh-CN" baseline="0" dirty="0"/>
              <a:t>the</a:t>
            </a:r>
            <a:r>
              <a:rPr lang="zh-CN" altLang="en-US" baseline="0" dirty="0"/>
              <a:t> </a:t>
            </a:r>
            <a:r>
              <a:rPr lang="en-US" altLang="zh-CN" baseline="0" dirty="0"/>
              <a:t>management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We</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enable</a:t>
            </a:r>
            <a:r>
              <a:rPr lang="zh-CN" altLang="en-US" baseline="0" dirty="0"/>
              <a:t> </a:t>
            </a:r>
            <a:r>
              <a:rPr lang="en-US" altLang="zh-CN" baseline="0" dirty="0"/>
              <a:t>flexible</a:t>
            </a:r>
            <a:r>
              <a:rPr lang="zh-CN" altLang="en-US" baseline="0" dirty="0"/>
              <a:t> </a:t>
            </a:r>
            <a:r>
              <a:rPr lang="en-US" altLang="zh-CN" baseline="0" dirty="0"/>
              <a:t>network</a:t>
            </a:r>
            <a:r>
              <a:rPr lang="zh-CN" altLang="en-US" baseline="0" dirty="0"/>
              <a:t> </a:t>
            </a:r>
            <a:r>
              <a:rPr lang="en-US" altLang="zh-CN" baseline="0" dirty="0"/>
              <a:t>policy</a:t>
            </a:r>
            <a:endParaRPr lang="en-US" baseline="0" dirty="0"/>
          </a:p>
          <a:p>
            <a:endParaRPr lang="en-US" baseline="0" dirty="0"/>
          </a:p>
          <a:p>
            <a:r>
              <a:rPr lang="en-US" baseline="0" dirty="0"/>
              <a:t>Each of these challenges is already a hard problem itself, addressing all the three challenges together is a even harder problem.  In this talk  I’ll show you how we achieve the three goals together.</a:t>
            </a:r>
          </a:p>
          <a:p>
            <a:endParaRPr lang="en-US" baseline="0" dirty="0"/>
          </a:p>
          <a:p>
            <a:endParaRPr lang="en-US" altLang="zh-CN" dirty="0"/>
          </a:p>
          <a:p>
            <a:endParaRPr lang="en-US" altLang="zh-CN" dirty="0"/>
          </a:p>
          <a:p>
            <a:r>
              <a:rPr lang="en-US" altLang="zh-CN" dirty="0"/>
              <a:t>//</a:t>
            </a:r>
            <a:r>
              <a:rPr lang="en-US" dirty="0"/>
              <a:t>presumably you'll say something about the parenthetical comments for each of the three topics. And prepare the audience that you'll briefly discuss each of these three topics to set the stage for your research.</a:t>
            </a:r>
          </a:p>
        </p:txBody>
      </p:sp>
      <p:sp>
        <p:nvSpPr>
          <p:cNvPr id="4" name="Slide Number Placeholder 3"/>
          <p:cNvSpPr>
            <a:spLocks noGrp="1"/>
          </p:cNvSpPr>
          <p:nvPr>
            <p:ph type="sldNum" sz="quarter" idx="10"/>
          </p:nvPr>
        </p:nvSpPr>
        <p:spPr/>
        <p:txBody>
          <a:bodyPr/>
          <a:lstStyle/>
          <a:p>
            <a:fld id="{371051C5-6803-4EE5-B5D0-E0D616DBC5F5}" type="slidenum">
              <a:rPr lang="en-US" smtClean="0"/>
              <a:pPr/>
              <a:t>47</a:t>
            </a:fld>
            <a:endParaRPr lang="en-US"/>
          </a:p>
        </p:txBody>
      </p:sp>
    </p:spTree>
    <p:extLst>
      <p:ext uri="{BB962C8B-B14F-4D97-AF65-F5344CB8AC3E}">
        <p14:creationId xmlns:p14="http://schemas.microsoft.com/office/powerpoint/2010/main" val="1659008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148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Boven</a:t>
            </a:r>
            <a:r>
              <a:rPr lang="en-US" dirty="0"/>
              <a:t>:</a:t>
            </a:r>
          </a:p>
          <a:p>
            <a:r>
              <a:rPr lang="en-US" dirty="0"/>
              <a:t>Let’s first get a brief</a:t>
            </a:r>
            <a:r>
              <a:rPr lang="en-US" baseline="0" dirty="0"/>
              <a:t> idea about the network scales.</a:t>
            </a:r>
            <a:endParaRPr lang="en-US" dirty="0"/>
          </a:p>
          <a:p>
            <a:endParaRPr lang="en-US" dirty="0"/>
          </a:p>
          <a:p>
            <a:r>
              <a:rPr lang="en-US" dirty="0"/>
              <a:t>So one example</a:t>
            </a:r>
            <a:r>
              <a:rPr lang="en-US" baseline="0" dirty="0"/>
              <a:t> of the edge network can be our Poly’s campus network, which is an enterprise network.</a:t>
            </a:r>
            <a:endParaRPr lang="en-US" dirty="0"/>
          </a:p>
          <a:p>
            <a:endParaRPr lang="en-US" baseline="0" dirty="0"/>
          </a:p>
          <a:p>
            <a:r>
              <a:rPr lang="en-US" altLang="zh-CN" baseline="0" dirty="0"/>
              <a:t>Lying at the edge are hosts (e.g.) 10K-100K</a:t>
            </a:r>
          </a:p>
          <a:p>
            <a:r>
              <a:rPr lang="en-US" altLang="zh-CN" baseline="0" dirty="0"/>
              <a:t>To enable connectivity, these hosts are conn with switches (1K-5K)</a:t>
            </a:r>
          </a:p>
          <a:p>
            <a:r>
              <a:rPr lang="en-US" altLang="zh-CN" baseline="0" dirty="0"/>
              <a:t>And running .. App (e.g.)</a:t>
            </a:r>
          </a:p>
          <a:p>
            <a:r>
              <a:rPr lang="en-US" altLang="zh-CN" baseline="0" dirty="0"/>
              <a:t>	</a:t>
            </a:r>
          </a:p>
          <a:p>
            <a:r>
              <a:rPr lang="en-US" altLang="zh-CN" baseline="0" dirty="0"/>
              <a:t>	So the </a:t>
            </a:r>
            <a:r>
              <a:rPr lang="en-US" altLang="zh-CN" baseline="0" dirty="0" err="1"/>
              <a:t>mgmt</a:t>
            </a:r>
            <a:r>
              <a:rPr lang="en-US" altLang="zh-CN" baseline="0" dirty="0"/>
              <a:t> issues in this network include (e.g.)</a:t>
            </a:r>
          </a:p>
          <a:p>
            <a:r>
              <a:rPr lang="en-US" altLang="zh-CN" baseline="0" dirty="0"/>
              <a:t>		How do we ensure (printer, </a:t>
            </a:r>
            <a:r>
              <a:rPr lang="en-US" altLang="zh-CN" baseline="0" dirty="0" err="1"/>
              <a:t>db</a:t>
            </a:r>
            <a:r>
              <a:rPr lang="en-US" altLang="zh-CN" baseline="0" dirty="0"/>
              <a:t>) available at all times</a:t>
            </a:r>
          </a:p>
          <a:p>
            <a:r>
              <a:rPr lang="en-US" altLang="zh-CN" baseline="0" dirty="0"/>
              <a:t>		To improve user exp. Such as fluent VoIP calls</a:t>
            </a:r>
          </a:p>
          <a:p>
            <a:r>
              <a:rPr lang="en-US" altLang="zh-CN" baseline="0" dirty="0"/>
              <a:t>Considering so many hosts… </a:t>
            </a:r>
          </a:p>
          <a:p>
            <a:endParaRPr lang="en-US" altLang="zh-CN" baseline="0" dirty="0"/>
          </a:p>
          <a:p>
            <a:r>
              <a:rPr lang="en-US" altLang="zh-CN" baseline="0" dirty="0"/>
              <a:t>	</a:t>
            </a:r>
          </a:p>
          <a:p>
            <a:endParaRPr lang="en-US" altLang="zh-CN" baseline="0" dirty="0"/>
          </a:p>
          <a:p>
            <a:endParaRPr lang="en-US" altLang="zh-CN" baseline="0" dirty="0"/>
          </a:p>
          <a:p>
            <a:r>
              <a:rPr lang="zh-CN" altLang="en-US" baseline="0" dirty="0"/>
              <a:t> </a:t>
            </a:r>
            <a:endParaRPr lang="en-US" baseline="0"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48</a:t>
            </a:fld>
            <a:endParaRPr lang="en-US"/>
          </a:p>
        </p:txBody>
      </p:sp>
    </p:spTree>
    <p:extLst>
      <p:ext uri="{BB962C8B-B14F-4D97-AF65-F5344CB8AC3E}">
        <p14:creationId xmlns:p14="http://schemas.microsoft.com/office/powerpoint/2010/main" val="585717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dirty="0" err="1"/>
              <a:t>Boven</a:t>
            </a:r>
            <a:r>
              <a:rPr lang="en-US" dirty="0"/>
              <a:t>:</a:t>
            </a:r>
          </a:p>
          <a:p>
            <a:r>
              <a:rPr lang="en-US" dirty="0"/>
              <a:t>Another example of edge network</a:t>
            </a:r>
            <a:r>
              <a:rPr lang="en-US" baseline="0" dirty="0"/>
              <a:t> is the DCN.</a:t>
            </a:r>
          </a:p>
          <a:p>
            <a:r>
              <a:rPr lang="en-US" baseline="0" dirty="0"/>
              <a:t>In a typical DCN, </a:t>
            </a:r>
          </a:p>
          <a:p>
            <a:r>
              <a:rPr lang="en-US" baseline="0" dirty="0"/>
              <a:t>	…</a:t>
            </a:r>
          </a:p>
          <a:p>
            <a:r>
              <a:rPr lang="en-US" baseline="0" dirty="0"/>
              <a:t>	A typical </a:t>
            </a:r>
            <a:r>
              <a:rPr lang="en-US" baseline="0" dirty="0" err="1"/>
              <a:t>mgmt</a:t>
            </a:r>
            <a:r>
              <a:rPr lang="en-US" baseline="0" dirty="0"/>
              <a:t> problem is VM migration, which …</a:t>
            </a:r>
          </a:p>
          <a:p>
            <a:r>
              <a:rPr lang="en-US" baseline="0" dirty="0"/>
              <a:t>	Here we focus on </a:t>
            </a:r>
            <a:r>
              <a:rPr lang="en-US" baseline="0" dirty="0" err="1"/>
              <a:t>netw</a:t>
            </a:r>
            <a:r>
              <a:rPr lang="en-US" baseline="0" dirty="0"/>
              <a:t> </a:t>
            </a:r>
            <a:r>
              <a:rPr lang="en-US" baseline="0" dirty="0" err="1"/>
              <a:t>mgmt</a:t>
            </a:r>
            <a:r>
              <a:rPr lang="en-US" baseline="0" dirty="0"/>
              <a:t>, how to operate the </a:t>
            </a:r>
            <a:r>
              <a:rPr lang="en-US" baseline="0" dirty="0" err="1"/>
              <a:t>netw</a:t>
            </a:r>
            <a:r>
              <a:rPr lang="en-US" baseline="0" dirty="0"/>
              <a:t> </a:t>
            </a:r>
            <a:r>
              <a:rPr lang="en-US" baseline="0" dirty="0" err="1"/>
              <a:t>s.t.</a:t>
            </a:r>
            <a:r>
              <a:rPr lang="en-US" baseline="0" dirty="0"/>
              <a:t> the communication is non-breaking… and not affect other..</a:t>
            </a:r>
          </a:p>
          <a:p>
            <a:endParaRPr lang="en-US" baseline="0" dirty="0"/>
          </a:p>
          <a:p>
            <a:r>
              <a:rPr lang="en-US" baseline="0" dirty="0"/>
              <a:t>Considering so many… </a:t>
            </a:r>
          </a:p>
        </p:txBody>
      </p:sp>
      <p:sp>
        <p:nvSpPr>
          <p:cNvPr id="4" name="Slide Number Placeholder 3"/>
          <p:cNvSpPr>
            <a:spLocks noGrp="1"/>
          </p:cNvSpPr>
          <p:nvPr>
            <p:ph type="sldNum" sz="quarter" idx="10"/>
          </p:nvPr>
        </p:nvSpPr>
        <p:spPr/>
        <p:txBody>
          <a:bodyPr/>
          <a:lstStyle/>
          <a:p>
            <a:fld id="{371051C5-6803-4EE5-B5D0-E0D616DBC5F5}" type="slidenum">
              <a:rPr lang="en-US" smtClean="0"/>
              <a:pPr/>
              <a:t>49</a:t>
            </a:fld>
            <a:endParaRPr lang="en-US"/>
          </a:p>
        </p:txBody>
      </p:sp>
    </p:spTree>
    <p:extLst>
      <p:ext uri="{BB962C8B-B14F-4D97-AF65-F5344CB8AC3E}">
        <p14:creationId xmlns:p14="http://schemas.microsoft.com/office/powerpoint/2010/main" val="526469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fontScale="77500" lnSpcReduction="20000"/>
          </a:bodyPr>
          <a:lstStyle/>
          <a:p>
            <a:r>
              <a:rPr lang="en-US" dirty="0" err="1"/>
              <a:t>Boven</a:t>
            </a:r>
            <a:r>
              <a:rPr lang="en-US" dirty="0"/>
              <a:t>: </a:t>
            </a:r>
          </a:p>
          <a:p>
            <a:r>
              <a:rPr lang="en-US" dirty="0"/>
              <a:t>Generally</a:t>
            </a:r>
            <a:r>
              <a:rPr lang="en-US" baseline="0" dirty="0"/>
              <a:t> to manage a network, </a:t>
            </a:r>
            <a:r>
              <a:rPr lang="en-US" baseline="0" dirty="0" err="1"/>
              <a:t>soooo</a:t>
            </a:r>
            <a:r>
              <a:rPr lang="en-US" baseline="0" dirty="0"/>
              <a:t> many considerations… </a:t>
            </a:r>
          </a:p>
          <a:p>
            <a:endParaRPr lang="en-US" baseline="0" dirty="0"/>
          </a:p>
          <a:p>
            <a:r>
              <a:rPr lang="en-US" baseline="0" dirty="0"/>
              <a:t>To resolve the problems…</a:t>
            </a:r>
          </a:p>
          <a:p>
            <a:r>
              <a:rPr lang="en-US" baseline="0" dirty="0"/>
              <a:t>	We may want to customize the routing… </a:t>
            </a:r>
          </a:p>
          <a:p>
            <a:r>
              <a:rPr lang="en-US" baseline="0" dirty="0"/>
              <a:t>		e.g. for some final app (stock info exchange), reducing the delay imp, op shall consider customize a low-latency path</a:t>
            </a:r>
          </a:p>
          <a:p>
            <a:r>
              <a:rPr lang="en-US" baseline="0" dirty="0"/>
              <a:t>	Network security is also  …</a:t>
            </a:r>
          </a:p>
          <a:p>
            <a:r>
              <a:rPr lang="en-US" baseline="0" dirty="0"/>
              <a:t>		E.g. in some military networks, many info are confidential. How to block some malicious users (e.g. terrorists to get access) while normal service can function as usual…</a:t>
            </a:r>
          </a:p>
          <a:p>
            <a:r>
              <a:rPr lang="en-US" baseline="0" dirty="0"/>
              <a:t>	And we may want to have measurement/diagnosis …</a:t>
            </a:r>
          </a:p>
          <a:p>
            <a:r>
              <a:rPr lang="en-US" baseline="0" dirty="0"/>
              <a:t>		E.g. in a public cloud such as AWS, measurement of </a:t>
            </a:r>
            <a:r>
              <a:rPr lang="en-US" baseline="0" dirty="0" err="1"/>
              <a:t>Bw</a:t>
            </a:r>
            <a:r>
              <a:rPr lang="en-US" baseline="0" dirty="0"/>
              <a:t> for users directs charging. And sometimes mal-function services needs to be found out by network diagnosis.</a:t>
            </a:r>
            <a:endParaRPr lang="en-US" dirty="0"/>
          </a:p>
          <a:p>
            <a:endParaRPr lang="en-US" dirty="0"/>
          </a:p>
          <a:p>
            <a:r>
              <a:rPr lang="en-US" dirty="0" err="1"/>
              <a:t>Minlan</a:t>
            </a:r>
            <a:r>
              <a:rPr lang="en-US" dirty="0"/>
              <a:t>:</a:t>
            </a:r>
            <a:r>
              <a:rPr lang="en-US" baseline="0" dirty="0"/>
              <a:t> </a:t>
            </a:r>
            <a:endParaRPr lang="en-US" dirty="0"/>
          </a:p>
          <a:p>
            <a:r>
              <a:rPr lang="en-US" dirty="0" err="1"/>
              <a:t>Soooooo</a:t>
            </a:r>
            <a:r>
              <a:rPr lang="en-US" baseline="0" dirty="0"/>
              <a:t> many </a:t>
            </a:r>
            <a:r>
              <a:rPr lang="en-US" dirty="0"/>
              <a:t>considerations</a:t>
            </a:r>
          </a:p>
          <a:p>
            <a:endParaRPr lang="en-US" dirty="0"/>
          </a:p>
          <a:p>
            <a:r>
              <a:rPr lang="en-US" dirty="0"/>
              <a:t>For</a:t>
            </a:r>
            <a:r>
              <a:rPr lang="en-US" baseline="0" dirty="0"/>
              <a:t> trading applications that exchange real-time stock information in the cloud, reducing the delay of milliseconds is very important, operators will configure low-latency path to these apps.</a:t>
            </a:r>
          </a:p>
          <a:p>
            <a:endParaRPr lang="en-US" dirty="0"/>
          </a:p>
          <a:p>
            <a:pPr defTabSz="947776">
              <a:defRPr/>
            </a:pPr>
            <a:r>
              <a:rPr lang="en-US" baseline="0" dirty="0"/>
              <a:t>Network security is also an important goal. In a medical company network, the operators need to make sure malicious users cannot access the patients’ private data, so they have to install access control rules..</a:t>
            </a:r>
          </a:p>
          <a:p>
            <a:pPr defTabSz="947776">
              <a:defRPr/>
            </a:pPr>
            <a:endParaRPr lang="en-US" baseline="0" dirty="0"/>
          </a:p>
          <a:p>
            <a:pPr defTabSz="947776">
              <a:defRPr/>
            </a:pPr>
            <a:r>
              <a:rPr lang="en-US" baseline="0" dirty="0"/>
              <a:t>In a cloud, cloud providers may bill the users based on the number of bits they use. So operators need to make sure they accurately count the amount of traffic from different users.</a:t>
            </a:r>
          </a:p>
          <a:p>
            <a:endParaRPr lang="en-US" dirty="0"/>
          </a:p>
          <a:p>
            <a:endParaRPr lang="en-US" dirty="0"/>
          </a:p>
          <a:p>
            <a:r>
              <a:rPr lang="en-US" dirty="0"/>
              <a:t>In these large edge networks, operators want to</a:t>
            </a:r>
            <a:r>
              <a:rPr lang="en-US" baseline="0" dirty="0"/>
              <a:t> apply flexible policies to make the network more secure, support host mobility… For example, many applications have strict requirements on network performance, operators need to configure different routing paths for different applications. For the applications that transfer real-time market information in data center, operators may want to configure them to use low-latency path. These enterprise and especially data centers are the target of different attacks. To improve security, operators may need to install access control rules to block the traffic from malicious users. Finally measurement and diagnosis is also important to identify the potential problems and ensure the network is robust for the users. For example, operators may want to investigate the amount of web traffic in the network, who is using the most bandwidth.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50</a:t>
            </a:fld>
            <a:endParaRPr lang="en-US"/>
          </a:p>
        </p:txBody>
      </p:sp>
    </p:spTree>
    <p:extLst>
      <p:ext uri="{BB962C8B-B14F-4D97-AF65-F5344CB8AC3E}">
        <p14:creationId xmlns:p14="http://schemas.microsoft.com/office/powerpoint/2010/main" val="4029927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Boven</a:t>
            </a:r>
            <a:r>
              <a:rPr lang="en-US" dirty="0"/>
              <a:t>:</a:t>
            </a:r>
          </a:p>
          <a:p>
            <a:r>
              <a:rPr lang="en-US" dirty="0"/>
              <a:t>Finally let’s take a look at today’s switch</a:t>
            </a:r>
            <a:r>
              <a:rPr lang="en-US" baseline="0" dirty="0"/>
              <a:t> constraints.</a:t>
            </a:r>
          </a:p>
          <a:p>
            <a:r>
              <a:rPr lang="en-US" baseline="0" dirty="0"/>
              <a:t>	Due to network traffic… each link 10Gbps… for a switch with 48ports … 1byte per </a:t>
            </a:r>
            <a:r>
              <a:rPr lang="en-US" baseline="0" dirty="0" err="1"/>
              <a:t>nano</a:t>
            </a:r>
            <a:r>
              <a:rPr lang="en-US" baseline="0" dirty="0"/>
              <a:t>... So such high speed processing =&gt; requires on chip memory</a:t>
            </a:r>
          </a:p>
          <a:p>
            <a:r>
              <a:rPr lang="en-US" baseline="0" dirty="0"/>
              <a:t>	These memory  small, power hungry.</a:t>
            </a:r>
          </a:p>
          <a:p>
            <a:r>
              <a:rPr lang="en-US" baseline="0" dirty="0"/>
              <a:t>	Remember that bunch of policies and scale of networks,  this can map to a lot of states on a switch, (e.g.)</a:t>
            </a:r>
          </a:p>
          <a:p>
            <a:r>
              <a:rPr lang="en-US" baseline="0" dirty="0"/>
              <a:t>	</a:t>
            </a:r>
            <a:endParaRPr lang="en-US" dirty="0"/>
          </a:p>
          <a:p>
            <a:r>
              <a:rPr lang="en-US" dirty="0" err="1"/>
              <a:t>Minlan</a:t>
            </a:r>
            <a:r>
              <a:rPr lang="en-US" dirty="0"/>
              <a:t>:</a:t>
            </a:r>
          </a:p>
          <a:p>
            <a:r>
              <a:rPr lang="en-US" dirty="0"/>
              <a:t>1byte</a:t>
            </a:r>
            <a:r>
              <a:rPr lang="en-US" baseline="0" dirty="0"/>
              <a:t> per</a:t>
            </a:r>
            <a:r>
              <a:rPr lang="en-US" dirty="0"/>
              <a:t> nanosecond</a:t>
            </a:r>
          </a:p>
          <a:p>
            <a:endParaRPr lang="en-US" dirty="0"/>
          </a:p>
          <a:p>
            <a:r>
              <a:rPr lang="en-US" dirty="0"/>
              <a:t>High</a:t>
            </a:r>
            <a:r>
              <a:rPr lang="en-US" baseline="0" dirty="0"/>
              <a:t> speed, we cannot just use normal memory, we have to use high speed, </a:t>
            </a:r>
            <a:r>
              <a:rPr lang="en-US" baseline="0" dirty="0" err="1"/>
              <a:t>onchip</a:t>
            </a:r>
            <a:r>
              <a:rPr lang="en-US" baseline="0" dirty="0"/>
              <a:t> memory </a:t>
            </a:r>
            <a:r>
              <a:rPr lang="en-US" baseline="0" dirty="0">
                <a:sym typeface="Wingdings"/>
              </a:rPr>
              <a:t> expensive, power hungry  small  but lots of state</a:t>
            </a:r>
          </a:p>
          <a:p>
            <a:endParaRPr lang="en-US" baseline="0" dirty="0">
              <a:sym typeface="Wingdings"/>
            </a:endParaRPr>
          </a:p>
          <a:p>
            <a:r>
              <a:rPr lang="en-US" baseline="0" dirty="0">
                <a:sym typeface="Wingdings"/>
              </a:rPr>
              <a:t>All these require such a large amount of state that a switch cannot handle</a:t>
            </a: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51</a:t>
            </a:fld>
            <a:endParaRPr lang="en-US"/>
          </a:p>
        </p:txBody>
      </p:sp>
    </p:spTree>
    <p:extLst>
      <p:ext uri="{BB962C8B-B14F-4D97-AF65-F5344CB8AC3E}">
        <p14:creationId xmlns:p14="http://schemas.microsoft.com/office/powerpoint/2010/main" val="4005141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dirty="0"/>
              <a:t>Operators first specify…</a:t>
            </a:r>
          </a:p>
          <a:p>
            <a:endParaRPr lang="en-US" dirty="0"/>
          </a:p>
          <a:p>
            <a:r>
              <a:rPr lang="en-US" dirty="0"/>
              <a:t>My</a:t>
            </a:r>
            <a:r>
              <a:rPr lang="en-US" baseline="0" dirty="0"/>
              <a:t> research focuses on how to redesign the network to address the three challenges at the same time. I built two systems:</a:t>
            </a:r>
            <a:endParaRPr lang="en-US" dirty="0"/>
          </a:p>
          <a:p>
            <a:endParaRPr lang="en-US" dirty="0"/>
          </a:p>
          <a:p>
            <a:r>
              <a:rPr lang="en-US" dirty="0"/>
              <a:t>Due</a:t>
            </a:r>
            <a:r>
              <a:rPr lang="en-US" baseline="0" dirty="0"/>
              <a:t> to the three challenges, t</a:t>
            </a:r>
            <a:r>
              <a:rPr lang="en-US" dirty="0"/>
              <a:t>oday, network operators devote</a:t>
            </a:r>
            <a:r>
              <a:rPr lang="en-US" baseline="0" dirty="0"/>
              <a:t> </a:t>
            </a:r>
            <a:r>
              <a:rPr lang="en-US" dirty="0"/>
              <a:t>tremendous time and effort to network management.</a:t>
            </a:r>
          </a:p>
          <a:p>
            <a:r>
              <a:rPr lang="en-US" dirty="0"/>
              <a:t>Yankee group reports that in enterprises 80% of IT budget</a:t>
            </a:r>
            <a:r>
              <a:rPr lang="en-US" baseline="0" dirty="0"/>
              <a:t> is spent on network management.</a:t>
            </a:r>
            <a:endParaRPr lang="en-US" dirty="0"/>
          </a:p>
          <a:p>
            <a:r>
              <a:rPr lang="en-US" dirty="0"/>
              <a:t>But they can only support a limited</a:t>
            </a:r>
            <a:r>
              <a:rPr lang="en-US" baseline="0" dirty="0"/>
              <a:t> management tasks.</a:t>
            </a:r>
          </a:p>
          <a:p>
            <a:r>
              <a:rPr lang="en-US" dirty="0"/>
              <a:t>I built two new systems that make the</a:t>
            </a:r>
            <a:r>
              <a:rPr lang="en-US" baseline="0" dirty="0"/>
              <a:t> network more scalable and easier to manage.</a:t>
            </a:r>
          </a:p>
          <a:p>
            <a:endParaRPr lang="en-US" baseline="0" dirty="0"/>
          </a:p>
          <a:p>
            <a:r>
              <a:rPr lang="en-US" baseline="0" dirty="0"/>
              <a:t>Focus on DIFANE, and give a brief description of SNAP</a:t>
            </a:r>
            <a:endParaRPr lang="en-US" dirty="0"/>
          </a:p>
          <a:p>
            <a:endParaRPr lang="en-US" dirty="0"/>
          </a:p>
          <a:p>
            <a:endParaRPr lang="en-US" dirty="0"/>
          </a:p>
          <a:p>
            <a:r>
              <a:rPr lang="en-US" dirty="0"/>
              <a:t>How to design</a:t>
            </a:r>
            <a:r>
              <a:rPr lang="en-US" baseline="0" dirty="0"/>
              <a:t> network functions that best support different management tasks</a:t>
            </a:r>
          </a:p>
          <a:p>
            <a:r>
              <a:rPr lang="en-US" baseline="0" dirty="0"/>
              <a:t>How to implement different management tasks in the network</a:t>
            </a: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52</a:t>
            </a:fld>
            <a:endParaRPr lang="en-US"/>
          </a:p>
        </p:txBody>
      </p:sp>
    </p:spTree>
    <p:extLst>
      <p:ext uri="{BB962C8B-B14F-4D97-AF65-F5344CB8AC3E}">
        <p14:creationId xmlns:p14="http://schemas.microsoft.com/office/powerpoint/2010/main" val="3127793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5299"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charset="0"/>
                <a:ea typeface="ヒラギノ角ゴ Pro W3" charset="0"/>
                <a:cs typeface="ヒラギノ角ゴ Pro W3" charset="0"/>
              </a:rPr>
              <a:t>Joint work with …</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E75782F9-672D-624C-B51E-AF876C6A9034}" type="slidenum">
              <a:rPr lang="en-US" sz="1200"/>
              <a:pPr eaLnBrk="1" hangingPunct="1"/>
              <a:t>53</a:t>
            </a:fld>
            <a:endParaRPr lang="en-US" sz="1200" dirty="0"/>
          </a:p>
        </p:txBody>
      </p:sp>
    </p:spTree>
    <p:extLst>
      <p:ext uri="{BB962C8B-B14F-4D97-AF65-F5344CB8AC3E}">
        <p14:creationId xmlns:p14="http://schemas.microsoft.com/office/powerpoint/2010/main" val="2117844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baseline="0" dirty="0" err="1"/>
              <a:t>Boven</a:t>
            </a:r>
            <a:endParaRPr lang="en-US" baseline="0" dirty="0"/>
          </a:p>
          <a:p>
            <a:r>
              <a:rPr lang="en-US" baseline="0" dirty="0"/>
              <a:t>Traditional</a:t>
            </a:r>
            <a:r>
              <a:rPr lang="zh-CN" altLang="en-US" baseline="0" dirty="0"/>
              <a:t>：</a:t>
            </a:r>
            <a:r>
              <a:rPr lang="en-US" altLang="zh-CN" baseline="0" dirty="0" err="1"/>
              <a:t>dp</a:t>
            </a:r>
            <a:r>
              <a:rPr lang="zh-CN" altLang="en-US" baseline="0" dirty="0"/>
              <a:t> </a:t>
            </a:r>
            <a:r>
              <a:rPr lang="en-US" altLang="zh-CN" baseline="0" dirty="0"/>
              <a:t>and</a:t>
            </a:r>
            <a:r>
              <a:rPr lang="zh-CN" altLang="en-US" baseline="0" dirty="0"/>
              <a:t> </a:t>
            </a:r>
            <a:r>
              <a:rPr lang="en-US" altLang="zh-CN" baseline="0" dirty="0" err="1"/>
              <a:t>cp</a:t>
            </a:r>
            <a:r>
              <a:rPr lang="zh-CN" altLang="en-US" baseline="0" dirty="0"/>
              <a:t> </a:t>
            </a:r>
            <a:r>
              <a:rPr lang="en-US" altLang="zh-CN" baseline="0" dirty="0"/>
              <a:t>are</a:t>
            </a:r>
            <a:r>
              <a:rPr lang="zh-CN" altLang="en-US" baseline="0" dirty="0"/>
              <a:t> </a:t>
            </a:r>
            <a:r>
              <a:rPr lang="en-US" altLang="zh-CN" baseline="0" dirty="0"/>
              <a:t>on</a:t>
            </a:r>
            <a:r>
              <a:rPr lang="zh-CN" altLang="en-US" baseline="0" dirty="0"/>
              <a:t> </a:t>
            </a:r>
            <a:r>
              <a:rPr lang="en-US" altLang="zh-CN" baseline="0" dirty="0"/>
              <a:t>switches.</a:t>
            </a:r>
          </a:p>
          <a:p>
            <a:r>
              <a:rPr lang="en-US" baseline="0" dirty="0"/>
              <a:t>DP</a:t>
            </a:r>
            <a:r>
              <a:rPr lang="zh-CN" altLang="en-US" baseline="0" dirty="0"/>
              <a:t> </a:t>
            </a:r>
            <a:r>
              <a:rPr lang="en-US" altLang="zh-CN" baseline="0" dirty="0"/>
              <a:t>forward</a:t>
            </a:r>
            <a:r>
              <a:rPr lang="zh-CN" altLang="en-US" baseline="0" dirty="0"/>
              <a:t> </a:t>
            </a:r>
            <a:r>
              <a:rPr lang="en-US" altLang="zh-CN" baseline="0" dirty="0"/>
              <a:t>the</a:t>
            </a:r>
            <a:r>
              <a:rPr lang="zh-CN" altLang="en-US" baseline="0" dirty="0"/>
              <a:t> </a:t>
            </a:r>
            <a:r>
              <a:rPr lang="en-US" altLang="zh-CN" baseline="0" dirty="0"/>
              <a:t>packet,</a:t>
            </a:r>
            <a:r>
              <a:rPr lang="zh-CN" altLang="en-US" baseline="0" dirty="0"/>
              <a:t> </a:t>
            </a:r>
            <a:r>
              <a:rPr lang="en-US" altLang="zh-CN" baseline="0" dirty="0"/>
              <a:t>CP</a:t>
            </a:r>
            <a:r>
              <a:rPr lang="zh-CN" altLang="en-US" baseline="0" dirty="0"/>
              <a:t> </a:t>
            </a:r>
            <a:r>
              <a:rPr lang="en-US" altLang="zh-CN" baseline="0" dirty="0"/>
              <a:t>are</a:t>
            </a:r>
            <a:r>
              <a:rPr lang="zh-CN" altLang="en-US" baseline="0" dirty="0"/>
              <a:t> </a:t>
            </a:r>
            <a:r>
              <a:rPr lang="en-US" altLang="zh-CN" baseline="0" dirty="0"/>
              <a:t>brain</a:t>
            </a:r>
            <a:r>
              <a:rPr lang="zh-CN" altLang="en-US" baseline="0" dirty="0"/>
              <a:t> </a:t>
            </a:r>
            <a:r>
              <a:rPr lang="en-US" altLang="zh-CN" baseline="0" dirty="0"/>
              <a:t>which</a:t>
            </a:r>
            <a:r>
              <a:rPr lang="zh-CN" altLang="en-US" baseline="0" dirty="0"/>
              <a:t> </a:t>
            </a:r>
            <a:r>
              <a:rPr lang="en-US" altLang="zh-CN" baseline="0" dirty="0"/>
              <a:t>in</a:t>
            </a:r>
            <a:r>
              <a:rPr lang="zh-CN" altLang="en-US" baseline="0" dirty="0"/>
              <a:t> </a:t>
            </a:r>
            <a:r>
              <a:rPr lang="en-US" altLang="zh-CN" baseline="0" dirty="0"/>
              <a:t>charge</a:t>
            </a:r>
            <a:r>
              <a:rPr lang="zh-CN" altLang="en-US" baseline="0" dirty="0"/>
              <a:t> </a:t>
            </a:r>
            <a:r>
              <a:rPr lang="en-US" altLang="zh-CN" baseline="0" dirty="0"/>
              <a:t>of</a:t>
            </a:r>
            <a:r>
              <a:rPr lang="zh-CN" altLang="en-US" baseline="0" dirty="0"/>
              <a:t> </a:t>
            </a:r>
            <a:r>
              <a:rPr lang="en-US" altLang="zh-CN" baseline="0" dirty="0"/>
              <a:t>forwarding</a:t>
            </a:r>
            <a:r>
              <a:rPr lang="zh-CN" altLang="en-US" baseline="0" dirty="0"/>
              <a:t> </a:t>
            </a:r>
            <a:r>
              <a:rPr lang="en-US" altLang="zh-CN" baseline="0" dirty="0"/>
              <a:t>and</a:t>
            </a:r>
            <a:r>
              <a:rPr lang="zh-CN" altLang="en-US" baseline="0" dirty="0"/>
              <a:t> </a:t>
            </a:r>
            <a:r>
              <a:rPr lang="en-US" altLang="zh-CN" baseline="0" dirty="0"/>
              <a:t>routing</a:t>
            </a:r>
            <a:r>
              <a:rPr lang="zh-CN" altLang="en-US" baseline="0" dirty="0"/>
              <a:t> </a:t>
            </a:r>
            <a:r>
              <a:rPr lang="en-US" altLang="zh-CN" baseline="0" dirty="0"/>
              <a:t>though</a:t>
            </a:r>
            <a:r>
              <a:rPr lang="zh-CN" altLang="en-US" baseline="0" dirty="0"/>
              <a:t> </a:t>
            </a:r>
            <a:r>
              <a:rPr lang="en-US" altLang="zh-CN" baseline="0" dirty="0"/>
              <a:t>protocols</a:t>
            </a:r>
            <a:r>
              <a:rPr lang="zh-CN" altLang="en-US" baseline="0" dirty="0"/>
              <a:t> </a:t>
            </a:r>
            <a:r>
              <a:rPr lang="en-US" altLang="zh-CN" baseline="0" dirty="0"/>
              <a:t>running</a:t>
            </a:r>
            <a:r>
              <a:rPr lang="zh-CN" altLang="en-US" baseline="0" dirty="0"/>
              <a:t> </a:t>
            </a:r>
            <a:r>
              <a:rPr lang="en-US" altLang="zh-CN" baseline="0" dirty="0"/>
              <a:t>across</a:t>
            </a:r>
            <a:r>
              <a:rPr lang="zh-CN" altLang="en-US" baseline="0" dirty="0"/>
              <a:t> </a:t>
            </a:r>
            <a:r>
              <a:rPr lang="en-US" altLang="zh-CN" baseline="0" dirty="0"/>
              <a:t>switches.</a:t>
            </a:r>
            <a:r>
              <a:rPr lang="zh-CN" altLang="en-US" baseline="0" dirty="0"/>
              <a:t> </a:t>
            </a:r>
            <a:endParaRPr lang="en-US" altLang="zh-CN" baseline="0" dirty="0"/>
          </a:p>
          <a:p>
            <a:r>
              <a:rPr lang="en-US" baseline="0" dirty="0"/>
              <a:t>Since</a:t>
            </a:r>
            <a:r>
              <a:rPr lang="zh-CN" altLang="en-US" baseline="0" dirty="0"/>
              <a:t> </a:t>
            </a:r>
            <a:r>
              <a:rPr lang="en-US" altLang="zh-CN" baseline="0" dirty="0"/>
              <a:t>software</a:t>
            </a:r>
            <a:r>
              <a:rPr lang="zh-CN" altLang="en-US" baseline="0" dirty="0"/>
              <a:t> </a:t>
            </a:r>
            <a:r>
              <a:rPr lang="en-US" altLang="zh-CN" baseline="0" dirty="0"/>
              <a:t>code</a:t>
            </a:r>
            <a:r>
              <a:rPr lang="zh-CN" altLang="en-US" baseline="0" dirty="0"/>
              <a:t> </a:t>
            </a:r>
            <a:r>
              <a:rPr lang="en-US" altLang="zh-CN" baseline="0" dirty="0"/>
              <a:t>is</a:t>
            </a:r>
            <a:r>
              <a:rPr lang="zh-CN" altLang="en-US" baseline="0" dirty="0"/>
              <a:t> </a:t>
            </a:r>
            <a:r>
              <a:rPr lang="en-US" altLang="zh-CN" baseline="0" dirty="0"/>
              <a:t>bundled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switch</a:t>
            </a:r>
            <a:r>
              <a:rPr lang="zh-CN" altLang="en-US" baseline="0" dirty="0"/>
              <a:t> </a:t>
            </a:r>
            <a:r>
              <a:rPr lang="en-US" altLang="zh-CN" baseline="0" dirty="0"/>
              <a:t>box,</a:t>
            </a:r>
            <a:r>
              <a:rPr lang="zh-CN" altLang="en-US" baseline="0" dirty="0"/>
              <a:t> </a:t>
            </a:r>
            <a:r>
              <a:rPr lang="en-US" baseline="0" dirty="0"/>
              <a:t>Diff</a:t>
            </a:r>
            <a:r>
              <a:rPr lang="zh-CN" altLang="en-US" baseline="0" dirty="0"/>
              <a:t> </a:t>
            </a:r>
            <a:r>
              <a:rPr lang="en-US" altLang="zh-CN" baseline="0" dirty="0"/>
              <a:t>vendors</a:t>
            </a:r>
            <a:r>
              <a:rPr lang="zh-CN" altLang="en-US" baseline="0" dirty="0"/>
              <a:t> </a:t>
            </a:r>
            <a:r>
              <a:rPr lang="en-US" altLang="zh-CN" baseline="0" dirty="0"/>
              <a:t>support</a:t>
            </a:r>
            <a:r>
              <a:rPr lang="zh-CN" altLang="en-US" baseline="0" dirty="0"/>
              <a:t> </a:t>
            </a:r>
            <a:r>
              <a:rPr lang="en-US" altLang="zh-CN" baseline="0" dirty="0"/>
              <a:t>diff</a:t>
            </a:r>
            <a:r>
              <a:rPr lang="zh-CN" altLang="en-US" baseline="0" dirty="0"/>
              <a:t> </a:t>
            </a:r>
            <a:r>
              <a:rPr lang="en-US" altLang="zh-CN" baseline="0" dirty="0"/>
              <a:t>policy</a:t>
            </a:r>
            <a:r>
              <a:rPr lang="zh-CN" altLang="en-US" baseline="0" dirty="0"/>
              <a:t> </a:t>
            </a:r>
            <a:r>
              <a:rPr lang="en-US" altLang="zh-CN" baseline="0" dirty="0"/>
              <a:t>in</a:t>
            </a:r>
            <a:r>
              <a:rPr lang="zh-CN" altLang="en-US" baseline="0" dirty="0"/>
              <a:t> </a:t>
            </a:r>
            <a:r>
              <a:rPr lang="en-US" altLang="zh-CN" baseline="0" dirty="0"/>
              <a:t>DP</a:t>
            </a:r>
            <a:r>
              <a:rPr lang="zh-CN" altLang="en-US" baseline="0" dirty="0"/>
              <a:t>, </a:t>
            </a:r>
            <a:r>
              <a:rPr lang="en-US" altLang="zh-CN" baseline="0" dirty="0"/>
              <a:t>limited.</a:t>
            </a:r>
          </a:p>
          <a:p>
            <a:r>
              <a:rPr lang="en-US" baseline="0" dirty="0" err="1"/>
              <a:t>Mgmt</a:t>
            </a:r>
            <a:r>
              <a:rPr lang="zh-CN" altLang="en-US" baseline="0" dirty="0"/>
              <a:t> </a:t>
            </a:r>
            <a:r>
              <a:rPr lang="en-US" altLang="zh-CN" baseline="0" dirty="0"/>
              <a:t>configure</a:t>
            </a:r>
            <a:r>
              <a:rPr lang="zh-CN" altLang="en-US" baseline="0" dirty="0"/>
              <a:t> </a:t>
            </a:r>
            <a:r>
              <a:rPr lang="en-US" altLang="zh-CN" baseline="0" dirty="0"/>
              <a:t>each</a:t>
            </a:r>
            <a:r>
              <a:rPr lang="zh-CN" altLang="en-US" baseline="0" dirty="0"/>
              <a:t> </a:t>
            </a:r>
            <a:r>
              <a:rPr lang="en-US" altLang="zh-CN" baseline="0" dirty="0"/>
              <a:t>switch</a:t>
            </a:r>
            <a:r>
              <a:rPr lang="zh-CN" altLang="en-US" baseline="0" dirty="0"/>
              <a:t> </a:t>
            </a:r>
            <a:r>
              <a:rPr lang="en-US" altLang="zh-CN" baseline="0" dirty="0"/>
              <a:t>manually.</a:t>
            </a:r>
          </a:p>
          <a:p>
            <a:endParaRPr lang="en-US" baseline="0" dirty="0"/>
          </a:p>
          <a:p>
            <a:endParaRPr lang="en-US" baseline="0" dirty="0"/>
          </a:p>
          <a:p>
            <a:endParaRPr lang="en-US" baseline="0" dirty="0"/>
          </a:p>
          <a:p>
            <a:r>
              <a:rPr lang="en-US" baseline="0" dirty="0" err="1"/>
              <a:t>Minlan</a:t>
            </a:r>
            <a:endParaRPr lang="en-US" baseline="0" dirty="0"/>
          </a:p>
          <a:p>
            <a:r>
              <a:rPr lang="en-US" baseline="0" dirty="0"/>
              <a:t>Traditional networks: the data and control plane are both on the switches.</a:t>
            </a:r>
          </a:p>
          <a:p>
            <a:r>
              <a:rPr lang="en-US" baseline="0" dirty="0"/>
              <a:t>The data plane is the hardware  part of the switch, which actually forward the packets, and the control plane are the so-called brain of the switch,  the protocols that make all of the decisions about where traffic should go. Different vendors may provide different sets of policy support in the data plane, and it is limited. The software code in the control plane is also bundled with the switch, so it is hard for operators to manage. So most of the management tasks in these networks are done in an offline fashion and sometimes just manually configuring each switches.</a:t>
            </a:r>
          </a:p>
          <a:p>
            <a:endParaRPr lang="en-US" baseline="0" dirty="0"/>
          </a:p>
          <a:p>
            <a:r>
              <a:rPr lang="en-US" baseline="0" dirty="0"/>
              <a:t>Brains are on the switches themselves</a:t>
            </a:r>
            <a:r>
              <a:rPr lang="en-US" baseline="0" dirty="0">
                <a:sym typeface="Wingdings"/>
              </a:rPr>
              <a:t> scalable, data plane</a:t>
            </a:r>
          </a:p>
          <a:p>
            <a:endParaRPr lang="en-US" baseline="0" dirty="0">
              <a:sym typeface="Wingdings"/>
            </a:endParaRPr>
          </a:p>
          <a:p>
            <a:r>
              <a:rPr lang="en-US" baseline="0" dirty="0">
                <a:sym typeface="Wingdings"/>
              </a:rPr>
              <a:t>Control plane: not standard, private code</a:t>
            </a:r>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54</a:t>
            </a:fld>
            <a:endParaRPr lang="en-US"/>
          </a:p>
        </p:txBody>
      </p:sp>
    </p:spTree>
    <p:extLst>
      <p:ext uri="{BB962C8B-B14F-4D97-AF65-F5344CB8AC3E}">
        <p14:creationId xmlns:p14="http://schemas.microsoft.com/office/powerpoint/2010/main" val="2360232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9395"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dirty="0" err="1">
                <a:latin typeface="Calibri" charset="0"/>
                <a:ea typeface="ヒラギノ角ゴ Pro W3" charset="0"/>
                <a:cs typeface="ヒラギノ角ゴ Pro W3" charset="0"/>
              </a:rPr>
              <a:t>Boven</a:t>
            </a:r>
            <a:r>
              <a:rPr lang="zh-CN" altLang="zh-CN" dirty="0">
                <a:latin typeface="Calibri" charset="0"/>
                <a:ea typeface="ヒラギノ角ゴ Pro W3" charset="0"/>
                <a:cs typeface="ヒラギノ角ゴ Pro W3" charset="0"/>
              </a:rPr>
              <a:t>:</a:t>
            </a:r>
            <a:endParaRPr lang="en-US" altLang="zh-CN"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In</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this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context</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we</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consider</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the</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flow</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based</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switches.</a:t>
            </a:r>
            <a:r>
              <a:rPr lang="zh-CN" altLang="en-US" dirty="0">
                <a:latin typeface="Calibri" charset="0"/>
                <a:ea typeface="ヒラギノ角ゴ Pro W3" charset="0"/>
                <a:cs typeface="ヒラギノ角ゴ Pro W3" charset="0"/>
              </a:rPr>
              <a:t> </a:t>
            </a:r>
            <a:endParaRPr lang="en-US" altLang="zh-CN" dirty="0">
              <a:latin typeface="Calibri" charset="0"/>
              <a:ea typeface="ヒラギノ角ゴ Pro W3" charset="0"/>
              <a:cs typeface="ヒラギノ角ゴ Pro W3" charset="0"/>
            </a:endParaRPr>
          </a:p>
          <a:p>
            <a:r>
              <a:rPr lang="en-US" altLang="zh-CN" dirty="0">
                <a:latin typeface="Calibri" charset="0"/>
                <a:ea typeface="ヒラギノ角ゴ Pro W3" charset="0"/>
                <a:cs typeface="ヒラギノ角ゴ Pro W3" charset="0"/>
              </a:rPr>
              <a:t>Each</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switch</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matches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on</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packet</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headers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on</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different</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attributes.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E.g.</a:t>
            </a:r>
            <a:r>
              <a:rPr lang="zh-CN" altLang="en-US" dirty="0">
                <a:latin typeface="Calibri" charset="0"/>
                <a:ea typeface="ヒラギノ角ゴ Pro W3" charset="0"/>
                <a:cs typeface="ヒラギノ角ゴ Pro W3" charset="0"/>
              </a:rPr>
              <a:t> </a:t>
            </a:r>
            <a:endParaRPr lang="en-US" altLang="zh-CN" dirty="0">
              <a:latin typeface="Calibri" charset="0"/>
              <a:ea typeface="ヒラギノ角ゴ Pro W3" charset="0"/>
              <a:cs typeface="ヒラギノ角ゴ Pro W3" charset="0"/>
            </a:endParaRPr>
          </a:p>
          <a:p>
            <a:r>
              <a:rPr lang="en-US" altLang="zh-CN" dirty="0">
                <a:latin typeface="Calibri" charset="0"/>
                <a:ea typeface="ヒラギノ角ゴ Pro W3" charset="0"/>
                <a:cs typeface="ヒラギノ角ゴ Pro W3" charset="0"/>
              </a:rPr>
              <a:t>Performs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actions</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(drop,</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forward,</a:t>
            </a:r>
            <a:r>
              <a:rPr lang="zh-CN" altLang="zh-CN"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count).</a:t>
            </a:r>
          </a:p>
          <a:p>
            <a:endParaRPr lang="en-US" altLang="zh-CN" dirty="0">
              <a:latin typeface="Calibri" charset="0"/>
              <a:ea typeface="ヒラギノ角ゴ Pro W3" charset="0"/>
              <a:cs typeface="ヒラギノ角ゴ Pro W3" charset="0"/>
            </a:endParaRPr>
          </a:p>
          <a:p>
            <a:r>
              <a:rPr lang="en-US" altLang="zh-CN" dirty="0">
                <a:latin typeface="Calibri" charset="0"/>
                <a:ea typeface="ヒラギノ角ゴ Pro W3" charset="0"/>
                <a:cs typeface="ヒラギノ角ゴ Pro W3" charset="0"/>
              </a:rPr>
              <a:t>Supported</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in</a:t>
            </a:r>
            <a:r>
              <a:rPr lang="zh-CN" altLang="en-US" dirty="0">
                <a:latin typeface="Calibri" charset="0"/>
                <a:ea typeface="ヒラギノ角ゴ Pro W3" charset="0"/>
                <a:cs typeface="ヒラギノ角ゴ Pro W3" charset="0"/>
              </a:rPr>
              <a:t> </a:t>
            </a:r>
            <a:r>
              <a:rPr lang="en-US" altLang="zh-CN" dirty="0">
                <a:latin typeface="Calibri" charset="0"/>
                <a:ea typeface="ヒラギノ角ゴ Pro W3" charset="0"/>
                <a:cs typeface="ヒラギノ角ゴ Pro W3" charset="0"/>
              </a:rPr>
              <a:t>TCAM</a:t>
            </a:r>
            <a:r>
              <a:rPr lang="zh-CN" altLang="en-US" dirty="0">
                <a:latin typeface="Calibri" charset="0"/>
                <a:ea typeface="ヒラギノ角ゴ Pro W3" charset="0"/>
                <a:cs typeface="ヒラギノ角ゴ Pro W3" charset="0"/>
              </a:rPr>
              <a:t> </a:t>
            </a:r>
            <a:endParaRPr lang="en-US" altLang="zh-CN" dirty="0">
              <a:latin typeface="Calibri" charset="0"/>
              <a:ea typeface="ヒラギノ角ゴ Pro W3" charset="0"/>
              <a:cs typeface="ヒラギノ角ゴ Pro W3" charset="0"/>
            </a:endParaRPr>
          </a:p>
          <a:p>
            <a:endParaRPr lang="en-US" dirty="0">
              <a:latin typeface="Calibri" charset="0"/>
              <a:ea typeface="ヒラギノ角ゴ Pro W3" charset="0"/>
              <a:cs typeface="ヒラギノ角ゴ Pro W3" charset="0"/>
            </a:endParaRPr>
          </a:p>
          <a:p>
            <a:endParaRPr lang="en-US" dirty="0">
              <a:latin typeface="Calibri" charset="0"/>
              <a:ea typeface="ヒラギノ角ゴ Pro W3" charset="0"/>
              <a:cs typeface="ヒラギノ角ゴ Pro W3" charset="0"/>
            </a:endParaRPr>
          </a:p>
          <a:p>
            <a:r>
              <a:rPr lang="en-US" dirty="0" err="1">
                <a:latin typeface="Calibri" charset="0"/>
                <a:ea typeface="ヒラギノ角ゴ Pro W3" charset="0"/>
                <a:cs typeface="ヒラギノ角ゴ Pro W3" charset="0"/>
              </a:rPr>
              <a:t>Minlan</a:t>
            </a:r>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commercial switches supporting </a:t>
            </a:r>
            <a:r>
              <a:rPr lang="en-US" dirty="0" err="1">
                <a:latin typeface="Calibri" charset="0"/>
                <a:ea typeface="ヒラギノ角ゴ Pro W3" charset="0"/>
                <a:cs typeface="ヒラギノ角ゴ Pro W3" charset="0"/>
              </a:rPr>
              <a:t>OpenFlow</a:t>
            </a:r>
            <a:r>
              <a:rPr lang="en-US" dirty="0">
                <a:latin typeface="Calibri" charset="0"/>
                <a:ea typeface="ヒラギノ角ゴ Pro W3" charset="0"/>
                <a:cs typeface="ヒラギノ角ゴ Pro W3" charset="0"/>
              </a:rPr>
              <a:t> are available (e.g., from HP, NEC, and Quanta) and that several operational networks are already deploying </a:t>
            </a:r>
            <a:r>
              <a:rPr lang="en-US" dirty="0" err="1">
                <a:latin typeface="Calibri" charset="0"/>
                <a:ea typeface="ヒラギノ角ゴ Pro W3" charset="0"/>
                <a:cs typeface="ヒラギノ角ゴ Pro W3" charset="0"/>
              </a:rPr>
              <a:t>OpenFlow</a:t>
            </a:r>
            <a:r>
              <a:rPr lang="en-US" dirty="0">
                <a:latin typeface="Calibri" charset="0"/>
                <a:ea typeface="ヒラギノ角ゴ Pro W3" charset="0"/>
                <a:cs typeface="ヒラギノ角ゴ Pro W3" charset="0"/>
              </a:rPr>
              <a:t>.</a:t>
            </a:r>
          </a:p>
          <a:p>
            <a:endParaRPr lang="en-US" dirty="0">
              <a:latin typeface="Calibri" charset="0"/>
              <a:ea typeface="ヒラギノ角ゴ Pro W3" charset="0"/>
              <a:cs typeface="ヒラギノ角ゴ Pro W3" charset="0"/>
            </a:endParaRPr>
          </a:p>
          <a:p>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TCAM: 64Mbit (8MB)  3-4ns lookup time, 100$, 20W, 1M (32 bit prefix 32bit associated value)  (1U == 200-400 Watt)</a:t>
            </a:r>
          </a:p>
          <a:p>
            <a:r>
              <a:rPr lang="en-US" dirty="0">
                <a:latin typeface="Calibri" charset="0"/>
                <a:ea typeface="ヒラギノ角ゴ Pro W3" charset="0"/>
                <a:cs typeface="ヒラギノ角ゴ Pro W3" charset="0"/>
              </a:rPr>
              <a:t>SRAM: 512KB   1$/MB     1-3 W  </a:t>
            </a:r>
          </a:p>
          <a:p>
            <a:endParaRPr lang="en-US" dirty="0">
              <a:latin typeface="Calibri" charset="0"/>
              <a:ea typeface="ヒラギノ角ゴ Pro W3" charset="0"/>
              <a:cs typeface="ヒラギノ角ゴ Pro W3" charset="0"/>
            </a:endParaRPr>
          </a:p>
          <a:p>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Priority</a:t>
            </a:r>
          </a:p>
          <a:p>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&gt; - define TCAM, so audience understands what they are and why they are so</a:t>
            </a:r>
          </a:p>
          <a:p>
            <a:r>
              <a:rPr lang="en-US" dirty="0">
                <a:latin typeface="Calibri" charset="0"/>
                <a:ea typeface="ヒラギノ角ゴ Pro W3" charset="0"/>
                <a:cs typeface="ヒラギノ角ゴ Pro W3" charset="0"/>
              </a:rPr>
              <a:t>&gt; useful for matching on packets.  stress more that, because they match the</a:t>
            </a:r>
          </a:p>
          <a:p>
            <a:r>
              <a:rPr lang="en-US" dirty="0">
                <a:latin typeface="Calibri" charset="0"/>
                <a:ea typeface="ヒラギノ角ゴ Pro W3" charset="0"/>
                <a:cs typeface="ヒラギノ角ゴ Pro W3" charset="0"/>
              </a:rPr>
              <a:t>&gt; packet against all rules in parallel, TCAMs are expensive and power-hungry,</a:t>
            </a:r>
          </a:p>
          <a:p>
            <a:r>
              <a:rPr lang="en-US" dirty="0">
                <a:latin typeface="Calibri" charset="0"/>
                <a:ea typeface="ヒラギノ角ゴ Pro W3" charset="0"/>
                <a:cs typeface="ヒラギノ角ゴ Pro W3" charset="0"/>
              </a:rPr>
              <a:t>&gt; so you are often limited in the # of rules the switch can support.  some of</a:t>
            </a:r>
          </a:p>
          <a:p>
            <a:r>
              <a:rPr lang="en-US" dirty="0">
                <a:latin typeface="Calibri" charset="0"/>
                <a:ea typeface="ヒラギノ角ゴ Pro W3" charset="0"/>
                <a:cs typeface="ヒラギノ角ゴ Pro W3" charset="0"/>
              </a:rPr>
              <a:t>&gt; the details of TCAMs -- how they work, how expensive they are -- matter</a:t>
            </a:r>
          </a:p>
          <a:p>
            <a:r>
              <a:rPr lang="en-US" dirty="0">
                <a:latin typeface="Calibri" charset="0"/>
                <a:ea typeface="ヒラギノ角ゴ Pro W3" charset="0"/>
                <a:cs typeface="ヒラギノ角ゴ Pro W3" charset="0"/>
              </a:rPr>
              <a:t>&gt; later in the talk, so good to explain a bit more when you first introduce them</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F6ED11D6-0B93-AA45-920B-492729F39A1E}" type="slidenum">
              <a:rPr lang="en-US" sz="1200"/>
              <a:pPr eaLnBrk="1" hangingPunct="1"/>
              <a:t>55</a:t>
            </a:fld>
            <a:endParaRPr lang="en-US" sz="1200" dirty="0"/>
          </a:p>
        </p:txBody>
      </p:sp>
    </p:spTree>
    <p:extLst>
      <p:ext uri="{BB962C8B-B14F-4D97-AF65-F5344CB8AC3E}">
        <p14:creationId xmlns:p14="http://schemas.microsoft.com/office/powerpoint/2010/main" val="97051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err="1"/>
              <a:t>Boven</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dirty="0"/>
              <a:t>Many</a:t>
            </a:r>
            <a:r>
              <a:rPr lang="zh-CN" altLang="en-US" dirty="0"/>
              <a:t> </a:t>
            </a:r>
            <a:r>
              <a:rPr lang="en-US" altLang="zh-CN" dirty="0"/>
              <a:t>research</a:t>
            </a:r>
            <a:r>
              <a:rPr lang="zh-CN" altLang="en-US" dirty="0"/>
              <a:t> </a:t>
            </a:r>
            <a:r>
              <a:rPr lang="en-US" altLang="zh-CN" dirty="0"/>
              <a:t>work</a:t>
            </a:r>
            <a:r>
              <a:rPr lang="zh-CN" altLang="en-US" dirty="0"/>
              <a:t> </a:t>
            </a:r>
            <a:r>
              <a:rPr lang="en-US" altLang="zh-CN" dirty="0"/>
              <a:t>applies</a:t>
            </a:r>
            <a:r>
              <a:rPr lang="zh-CN" altLang="en-US" dirty="0"/>
              <a:t> </a:t>
            </a:r>
            <a:r>
              <a:rPr lang="en-US" altLang="zh-CN" dirty="0"/>
              <a:t>SDN</a:t>
            </a:r>
            <a:r>
              <a:rPr lang="zh-CN" altLang="en-US" dirty="0"/>
              <a:t> </a:t>
            </a:r>
            <a:r>
              <a:rPr lang="en-US" altLang="zh-CN" dirty="0"/>
              <a:t>to manage</a:t>
            </a:r>
            <a:r>
              <a:rPr lang="zh-CN" altLang="en-US" dirty="0"/>
              <a:t> </a:t>
            </a:r>
            <a:r>
              <a:rPr lang="en-US" altLang="zh-CN" dirty="0"/>
              <a:t>these</a:t>
            </a:r>
            <a:r>
              <a:rPr lang="zh-CN" altLang="en-US" dirty="0"/>
              <a:t> </a:t>
            </a:r>
            <a:r>
              <a:rPr lang="en-US" altLang="zh-CN" dirty="0"/>
              <a:t>Flow</a:t>
            </a:r>
            <a:r>
              <a:rPr lang="zh-CN" altLang="en-US" dirty="0"/>
              <a:t> </a:t>
            </a:r>
            <a:r>
              <a:rPr lang="en-US" altLang="zh-CN" dirty="0"/>
              <a:t>based</a:t>
            </a:r>
            <a:r>
              <a:rPr lang="zh-CN" altLang="en-US" dirty="0"/>
              <a:t> </a:t>
            </a:r>
            <a:r>
              <a:rPr lang="en-US" altLang="zh-CN" dirty="0"/>
              <a:t>switches.</a:t>
            </a:r>
            <a:r>
              <a:rPr lang="zh-CN" altLang="en-US" dirty="0"/>
              <a:t> </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zh-CN" altLang="en-US" dirty="0"/>
              <a:t> </a:t>
            </a:r>
            <a:r>
              <a:rPr lang="en-US" altLang="zh-CN" dirty="0"/>
              <a:t>idea</a:t>
            </a:r>
            <a:r>
              <a:rPr lang="zh-CN" altLang="en-US" dirty="0"/>
              <a:t> </a:t>
            </a:r>
            <a:r>
              <a:rPr lang="en-US" altLang="zh-CN" dirty="0"/>
              <a:t>is</a:t>
            </a:r>
            <a:r>
              <a:rPr lang="zh-CN" altLang="en-US" dirty="0"/>
              <a:t> </a:t>
            </a:r>
            <a:r>
              <a:rPr lang="en-US" altLang="zh-CN" dirty="0"/>
              <a:t>to</a:t>
            </a:r>
            <a:r>
              <a:rPr lang="zh-CN" altLang="en-US" dirty="0"/>
              <a:t> </a:t>
            </a:r>
            <a:r>
              <a:rPr lang="en-US" altLang="zh-CN" dirty="0"/>
              <a:t>have</a:t>
            </a:r>
            <a:r>
              <a:rPr lang="zh-CN" altLang="en-US" dirty="0"/>
              <a:t> </a:t>
            </a:r>
            <a:r>
              <a:rPr lang="en-US" altLang="zh-CN" dirty="0"/>
              <a:t>a</a:t>
            </a:r>
            <a:r>
              <a:rPr lang="zh-CN" altLang="en-US" dirty="0"/>
              <a:t> </a:t>
            </a:r>
            <a:r>
              <a:rPr lang="en-US" altLang="zh-CN" dirty="0"/>
              <a:t>logically</a:t>
            </a:r>
            <a:r>
              <a:rPr lang="zh-CN" altLang="en-US" dirty="0"/>
              <a:t> </a:t>
            </a:r>
            <a:r>
              <a:rPr lang="en-US" altLang="zh-CN" dirty="0"/>
              <a:t>centralized</a:t>
            </a:r>
            <a:r>
              <a:rPr lang="zh-CN" altLang="en-US" dirty="0"/>
              <a:t> </a:t>
            </a:r>
            <a:r>
              <a:rPr lang="en-US" altLang="zh-CN" dirty="0"/>
              <a:t>control</a:t>
            </a:r>
            <a:r>
              <a:rPr lang="zh-CN" altLang="en-US" dirty="0"/>
              <a:t> </a:t>
            </a:r>
            <a:r>
              <a:rPr lang="en-US" altLang="zh-CN" dirty="0"/>
              <a:t>plane.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a:t>
            </a:r>
            <a:r>
              <a:rPr lang="zh-CN" altLang="en-US" dirty="0"/>
              <a:t> </a:t>
            </a:r>
            <a:r>
              <a:rPr lang="en-US" altLang="zh-CN" dirty="0"/>
              <a:t>the</a:t>
            </a:r>
            <a:r>
              <a:rPr lang="zh-CN" altLang="en-US" dirty="0"/>
              <a:t> </a:t>
            </a:r>
            <a:r>
              <a:rPr lang="en-US" altLang="zh-CN" dirty="0"/>
              <a:t>controller</a:t>
            </a:r>
            <a:r>
              <a:rPr lang="zh-CN" altLang="en-US" dirty="0"/>
              <a:t> </a:t>
            </a:r>
            <a:r>
              <a:rPr lang="en-US" altLang="zh-CN" dirty="0"/>
              <a:t>…</a:t>
            </a:r>
            <a:r>
              <a:rPr lang="zh-CN" altLang="en-US" dirty="0"/>
              <a:t> </a:t>
            </a:r>
            <a:r>
              <a:rPr lang="en-US" altLang="zh-CN" dirty="0"/>
              <a:t>high</a:t>
            </a:r>
            <a:r>
              <a:rPr lang="zh-CN" altLang="en-US" dirty="0"/>
              <a:t> </a:t>
            </a:r>
            <a:r>
              <a:rPr lang="en-US" altLang="zh-CN" dirty="0"/>
              <a:t>level</a:t>
            </a:r>
            <a:r>
              <a:rPr lang="zh-CN" altLang="en-US" dirty="0"/>
              <a:t> </a:t>
            </a:r>
            <a:r>
              <a:rPr lang="en-US" altLang="zh-CN" dirty="0"/>
              <a:t>policies</a:t>
            </a:r>
          </a:p>
          <a:p>
            <a:r>
              <a:rPr lang="en-US" dirty="0"/>
              <a:t>	In</a:t>
            </a:r>
            <a:r>
              <a:rPr lang="zh-CN" altLang="en-US" dirty="0"/>
              <a:t> </a:t>
            </a:r>
            <a:r>
              <a:rPr lang="en-US" altLang="zh-CN" dirty="0"/>
              <a:t>the</a:t>
            </a:r>
            <a:r>
              <a:rPr lang="zh-CN" altLang="en-US" dirty="0"/>
              <a:t> </a:t>
            </a:r>
            <a:r>
              <a:rPr lang="en-US" altLang="zh-CN" dirty="0"/>
              <a:t>switch</a:t>
            </a:r>
            <a:r>
              <a:rPr lang="zh-CN" altLang="en-US" dirty="0"/>
              <a:t> </a:t>
            </a:r>
            <a:r>
              <a:rPr lang="en-US" altLang="zh-CN" dirty="0"/>
              <a:t>…</a:t>
            </a:r>
            <a:r>
              <a:rPr lang="zh-CN" altLang="en-US" dirty="0"/>
              <a:t> </a:t>
            </a:r>
            <a:r>
              <a:rPr lang="en-US" altLang="zh-CN" dirty="0"/>
              <a:t>fine</a:t>
            </a:r>
            <a:r>
              <a:rPr lang="zh-CN" altLang="en-US" dirty="0"/>
              <a:t> </a:t>
            </a:r>
            <a:r>
              <a:rPr lang="en-US" altLang="zh-CN" dirty="0"/>
              <a:t>grain</a:t>
            </a:r>
            <a:r>
              <a:rPr lang="zh-CN" altLang="en-US" dirty="0"/>
              <a:t> </a:t>
            </a:r>
            <a:r>
              <a:rPr lang="en-US" altLang="zh-CN" dirty="0"/>
              <a:t>rules</a:t>
            </a:r>
            <a:endParaRPr lang="en-US" dirty="0"/>
          </a:p>
          <a:p>
            <a:endParaRPr lang="en-US" dirty="0"/>
          </a:p>
          <a:p>
            <a:endParaRPr lang="en-US" dirty="0"/>
          </a:p>
          <a:p>
            <a:endParaRPr lang="en-US" dirty="0"/>
          </a:p>
          <a:p>
            <a:r>
              <a:rPr lang="en-US" dirty="0"/>
              <a:t>(the limited TCAM space and the limited resources on the controller).  the two </a:t>
            </a:r>
            <a:r>
              <a:rPr lang="en-US" dirty="0" err="1"/>
              <a:t>strawman</a:t>
            </a:r>
            <a:r>
              <a:rPr lang="en-US" dirty="0"/>
              <a:t> solutions -- pre-installed rules and Ethane -- each address one scaling problem at the expense of the other. </a:t>
            </a:r>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56</a:t>
            </a:fld>
            <a:endParaRPr lang="en-US"/>
          </a:p>
        </p:txBody>
      </p:sp>
    </p:spTree>
    <p:extLst>
      <p:ext uri="{BB962C8B-B14F-4D97-AF65-F5344CB8AC3E}">
        <p14:creationId xmlns:p14="http://schemas.microsoft.com/office/powerpoint/2010/main" val="1052870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err="1">
                <a:latin typeface="Calibri" charset="0"/>
                <a:ea typeface="ヒラギノ角ゴ Pro W3" charset="0"/>
                <a:cs typeface="ヒラギノ角ゴ Pro W3" charset="0"/>
              </a:rPr>
              <a:t>Boven</a:t>
            </a:r>
            <a:r>
              <a:rPr lang="en-US" altLang="zh-CN" dirty="0">
                <a:latin typeface="Calibri" charset="0"/>
                <a:ea typeface="ヒラギノ角ゴ Pro W3" charset="0"/>
                <a:cs typeface="ヒラギノ角ゴ Pro W3" charset="0"/>
              </a:rPr>
              <a:t>:</a:t>
            </a:r>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TCAM: 64Mbit (8MB)  3-4ns lookup time, 100$, 20W, 1M (32 bit prefix 32bit associated value)  (1U == 200-400 Watt)</a:t>
            </a:r>
            <a:endParaRPr lang="en-US" dirty="0">
              <a:latin typeface="Calibri" charset="0"/>
              <a:ea typeface="ヒラギノ角ゴ Pro W3" charset="0"/>
              <a:cs typeface="+mn-cs"/>
            </a:endParaRPr>
          </a:p>
          <a:p>
            <a:endParaRPr lang="en-US" dirty="0">
              <a:latin typeface="Calibri" charset="0"/>
              <a:ea typeface="ヒラギノ角ゴ Pro W3" charset="0"/>
              <a:cs typeface="+mn-cs"/>
            </a:endParaRPr>
          </a:p>
          <a:p>
            <a:endParaRPr lang="en-US" dirty="0">
              <a:latin typeface="Calibri" charset="0"/>
              <a:ea typeface="ヒラギノ角ゴ Pro W3" charset="0"/>
              <a:cs typeface="+mn-cs"/>
            </a:endParaRPr>
          </a:p>
          <a:p>
            <a:endParaRPr lang="en-US" dirty="0">
              <a:latin typeface="Calibri" charset="0"/>
              <a:ea typeface="ヒラギノ角ゴ Pro W3" charset="0"/>
              <a:cs typeface="+mn-cs"/>
            </a:endParaRPr>
          </a:p>
          <a:p>
            <a:r>
              <a:rPr lang="en-US" dirty="0" err="1">
                <a:latin typeface="Calibri" charset="0"/>
                <a:ea typeface="ヒラギノ角ゴ Pro W3" charset="0"/>
                <a:cs typeface="+mn-cs"/>
              </a:rPr>
              <a:t>Minlan</a:t>
            </a:r>
            <a:r>
              <a:rPr lang="en-US" altLang="zh-CN" dirty="0">
                <a:latin typeface="Calibri" charset="0"/>
                <a:ea typeface="ヒラギノ角ゴ Pro W3" charset="0"/>
                <a:cs typeface="+mn-cs"/>
              </a:rPr>
              <a:t>:</a:t>
            </a:r>
            <a:endParaRPr lang="en-US" dirty="0">
              <a:latin typeface="Calibri" charset="0"/>
              <a:ea typeface="ヒラギノ角ゴ Pro W3" charset="0"/>
            </a:endParaRPr>
          </a:p>
          <a:p>
            <a:pPr lvl="1"/>
            <a:r>
              <a:rPr lang="en-US" dirty="0">
                <a:latin typeface="Calibri" charset="0"/>
                <a:ea typeface="ヒラギノ角ゴ Pro W3" charset="0"/>
              </a:rPr>
              <a:t>Specify </a:t>
            </a:r>
            <a:r>
              <a:rPr lang="en-US" i="1" dirty="0">
                <a:latin typeface="Calibri" charset="0"/>
                <a:ea typeface="ヒラギノ角ゴ Pro W3" charset="0"/>
              </a:rPr>
              <a:t>high-level policies </a:t>
            </a:r>
            <a:r>
              <a:rPr lang="en-US" dirty="0">
                <a:latin typeface="Calibri" charset="0"/>
                <a:ea typeface="ヒラギノ角ゴ Pro W3" charset="0"/>
              </a:rPr>
              <a:t>in a management system </a:t>
            </a:r>
          </a:p>
          <a:p>
            <a:pPr lvl="1"/>
            <a:r>
              <a:rPr lang="en-US" dirty="0">
                <a:latin typeface="Calibri" charset="0"/>
                <a:ea typeface="ヒラギノ角ゴ Pro W3" charset="0"/>
              </a:rPr>
              <a:t>Enforce </a:t>
            </a:r>
            <a:r>
              <a:rPr lang="en-US" i="1" dirty="0">
                <a:latin typeface="Calibri" charset="0"/>
                <a:ea typeface="ヒラギノ角ゴ Pro W3" charset="0"/>
              </a:rPr>
              <a:t>low-level rules </a:t>
            </a:r>
            <a:r>
              <a:rPr lang="en-US" dirty="0">
                <a:latin typeface="Calibri" charset="0"/>
                <a:ea typeface="ヒラギノ角ゴ Pro W3" charset="0"/>
              </a:rPr>
              <a:t>in the switches</a:t>
            </a:r>
          </a:p>
          <a:p>
            <a:pPr lvl="1"/>
            <a:endParaRPr lang="en-US" dirty="0">
              <a:latin typeface="Calibri" charset="0"/>
              <a:ea typeface="ヒラギノ角ゴ Pro W3" charset="0"/>
            </a:endParaRPr>
          </a:p>
          <a:p>
            <a:pPr lvl="1"/>
            <a:r>
              <a:rPr lang="en-US" dirty="0">
                <a:latin typeface="Calibri" charset="0"/>
                <a:ea typeface="ヒラギノ角ゴ Pro W3" charset="0"/>
              </a:rPr>
              <a:t>Host mobility is not stressed</a:t>
            </a:r>
            <a:r>
              <a:rPr lang="en-US" baseline="0" dirty="0">
                <a:latin typeface="Calibri" charset="0"/>
                <a:ea typeface="ヒラギノ角ゴ Pro W3" charset="0"/>
              </a:rPr>
              <a:t> before…</a:t>
            </a:r>
            <a:endParaRPr lang="en-US" dirty="0">
              <a:latin typeface="Calibri" charset="0"/>
              <a:ea typeface="ヒラギノ角ゴ Pro W3" charset="0"/>
            </a:endParaRPr>
          </a:p>
          <a:p>
            <a:endParaRPr lang="en-US" dirty="0">
              <a:latin typeface="Calibri" charset="0"/>
              <a:ea typeface="ヒラギノ角ゴ Pro W3" charset="0"/>
              <a:cs typeface="ヒラギノ角ゴ Pro W3" charset="0"/>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C46DAF43-070A-0A4E-A2EA-0819E31A37F6}" type="slidenum">
              <a:rPr lang="en-US" sz="1200"/>
              <a:pPr eaLnBrk="1" hangingPunct="1"/>
              <a:t>57</a:t>
            </a:fld>
            <a:endParaRPr lang="en-US" sz="1200" dirty="0"/>
          </a:p>
        </p:txBody>
      </p:sp>
    </p:spTree>
    <p:extLst>
      <p:ext uri="{BB962C8B-B14F-4D97-AF65-F5344CB8AC3E}">
        <p14:creationId xmlns:p14="http://schemas.microsoft.com/office/powerpoint/2010/main" val="415001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Leverages hardware inside most switches today (ACL tables)</a:t>
            </a:r>
          </a:p>
          <a:p>
            <a:endParaRPr lang="en-US" dirty="0"/>
          </a:p>
        </p:txBody>
      </p:sp>
      <p:sp>
        <p:nvSpPr>
          <p:cNvPr id="4" name="Slide Number Placeholder 3"/>
          <p:cNvSpPr>
            <a:spLocks noGrp="1"/>
          </p:cNvSpPr>
          <p:nvPr>
            <p:ph type="sldNum" sz="quarter" idx="10"/>
          </p:nvPr>
        </p:nvSpPr>
        <p:spPr/>
        <p:txBody>
          <a:bodyPr/>
          <a:lstStyle/>
          <a:p>
            <a:fld id="{5EF4AD07-E522-490E-A307-F4F745B8D3CD}" type="slidenum">
              <a:rPr lang="en-US" smtClean="0"/>
              <a:pPr/>
              <a:t>6</a:t>
            </a:fld>
            <a:endParaRPr lang="en-US"/>
          </a:p>
        </p:txBody>
      </p:sp>
    </p:spTree>
    <p:extLst>
      <p:ext uri="{BB962C8B-B14F-4D97-AF65-F5344CB8AC3E}">
        <p14:creationId xmlns:p14="http://schemas.microsoft.com/office/powerpoint/2010/main" val="2137500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349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charset="0"/>
                <a:ea typeface="ヒラギノ角ゴ Pro W3" charset="0"/>
                <a:cs typeface="ヒラギノ角ゴ Pro W3" charset="0"/>
              </a:rPr>
              <a:t>10 </a:t>
            </a:r>
            <a:r>
              <a:rPr lang="en-US" dirty="0" err="1">
                <a:latin typeface="Calibri" charset="0"/>
                <a:ea typeface="ヒラギノ角ゴ Pro W3" charset="0"/>
                <a:cs typeface="ヒラギノ角ゴ Pro W3" charset="0"/>
              </a:rPr>
              <a:t>ms</a:t>
            </a:r>
            <a:r>
              <a:rPr lang="en-US" dirty="0">
                <a:latin typeface="Calibri" charset="0"/>
                <a:ea typeface="ヒラギノ角ゴ Pro W3" charset="0"/>
                <a:cs typeface="ヒラギノ角ゴ Pro W3" charset="0"/>
                <a:sym typeface="Wingdings"/>
              </a:rPr>
              <a:t> leaving the fast</a:t>
            </a:r>
            <a:r>
              <a:rPr lang="en-US" baseline="0" dirty="0">
                <a:latin typeface="Calibri" charset="0"/>
                <a:ea typeface="ヒラギノ角ゴ Pro W3" charset="0"/>
                <a:cs typeface="ヒラギノ角ゴ Pro W3" charset="0"/>
                <a:sym typeface="Wingdings"/>
              </a:rPr>
              <a:t> data plane</a:t>
            </a:r>
            <a:endParaRPr lang="en-US" dirty="0">
              <a:latin typeface="Calibri" charset="0"/>
              <a:ea typeface="ヒラギノ角ゴ Pro W3" charset="0"/>
              <a:cs typeface="ヒラギノ角ゴ Pro W3" charset="0"/>
            </a:endParaRPr>
          </a:p>
          <a:p>
            <a:r>
              <a:rPr lang="en-US" dirty="0">
                <a:latin typeface="Calibri" charset="0"/>
                <a:ea typeface="ヒラギノ角ゴ Pro W3" charset="0"/>
                <a:cs typeface="ヒラギノ角ゴ Pro W3" charset="0"/>
              </a:rPr>
              <a:t>Ethane does reactive solution not NOX</a:t>
            </a:r>
          </a:p>
          <a:p>
            <a:r>
              <a:rPr lang="en-US" dirty="0">
                <a:latin typeface="Calibri" charset="0"/>
                <a:ea typeface="ヒラギノ角ゴ Pro W3" charset="0"/>
                <a:cs typeface="ヒラギノ角ゴ Pro W3" charset="0"/>
              </a:rPr>
              <a:t>Sending the whole</a:t>
            </a:r>
            <a:r>
              <a:rPr lang="en-US" baseline="0" dirty="0">
                <a:latin typeface="Calibri" charset="0"/>
                <a:ea typeface="ヒラギノ角ゴ Pro W3" charset="0"/>
                <a:cs typeface="ヒラギノ角ゴ Pro W3" charset="0"/>
              </a:rPr>
              <a:t> packet consume too much traffic in the controller</a:t>
            </a:r>
          </a:p>
          <a:p>
            <a:endParaRPr lang="en-US" baseline="0" dirty="0">
              <a:latin typeface="Calibri" charset="0"/>
              <a:ea typeface="ヒラギノ角ゴ Pro W3" charset="0"/>
              <a:cs typeface="ヒラギノ角ゴ Pro W3" charset="0"/>
            </a:endParaRPr>
          </a:p>
          <a:p>
            <a:r>
              <a:rPr lang="en-US" baseline="0" dirty="0">
                <a:latin typeface="Calibri" charset="0"/>
                <a:ea typeface="ヒラギノ角ゴ Pro W3" charset="0"/>
                <a:cs typeface="ヒラギノ角ゴ Pro W3" charset="0"/>
              </a:rPr>
              <a:t>Mention switch bottleneck</a:t>
            </a:r>
          </a:p>
          <a:p>
            <a:r>
              <a:rPr lang="en-US" baseline="0" dirty="0">
                <a:latin typeface="Calibri" charset="0"/>
                <a:ea typeface="ヒラギノ角ゴ Pro W3" charset="0"/>
                <a:cs typeface="ヒラギノ角ゴ Pro W3" charset="0"/>
              </a:rPr>
              <a:t>----- Meeting Notes (10/10/14 16:03) -----</a:t>
            </a:r>
          </a:p>
          <a:p>
            <a:r>
              <a:rPr lang="en-US" baseline="0" dirty="0">
                <a:latin typeface="Calibri" charset="0"/>
                <a:ea typeface="ヒラギノ角ゴ Pro W3" charset="0"/>
                <a:cs typeface="ヒラギノ角ゴ Pro W3" charset="0"/>
              </a:rPr>
              <a:t>Pre-install // Ethane...</a:t>
            </a:r>
          </a:p>
          <a:p>
            <a:endParaRPr lang="en-US" baseline="0" dirty="0">
              <a:latin typeface="Calibri" charset="0"/>
              <a:ea typeface="ヒラギノ角ゴ Pro W3" charset="0"/>
              <a:cs typeface="ヒラギノ角ゴ Pro W3" charset="0"/>
            </a:endParaRPr>
          </a:p>
          <a:p>
            <a:endParaRPr lang="en-US" dirty="0">
              <a:latin typeface="Calibri" charset="0"/>
              <a:ea typeface="ヒラギノ角ゴ Pro W3" charset="0"/>
              <a:cs typeface="ヒラギノ角ゴ Pro W3" charset="0"/>
            </a:endParaRP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1581D59E-5B4C-964B-8F8D-6D0341834499}" type="slidenum">
              <a:rPr lang="en-US" sz="1200"/>
              <a:pPr eaLnBrk="1" hangingPunct="1"/>
              <a:t>58</a:t>
            </a:fld>
            <a:endParaRPr lang="en-US" sz="1200" dirty="0"/>
          </a:p>
        </p:txBody>
      </p:sp>
    </p:spTree>
    <p:extLst>
      <p:ext uri="{BB962C8B-B14F-4D97-AF65-F5344CB8AC3E}">
        <p14:creationId xmlns:p14="http://schemas.microsoft.com/office/powerpoint/2010/main" val="65743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776">
              <a:defRPr/>
            </a:pPr>
            <a:r>
              <a:rPr lang="en-US" dirty="0">
                <a:solidFill>
                  <a:srgbClr val="000000"/>
                </a:solidFill>
                <a:ea typeface="ヒラギノ角ゴ Pro W3" charset="-128"/>
                <a:cs typeface="ヒラギノ角ゴ Pro W3" charset="-128"/>
              </a:rPr>
              <a:t>New algorithm and data structure  that have these properties</a:t>
            </a:r>
          </a:p>
          <a:p>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59</a:t>
            </a:fld>
            <a:endParaRPr lang="en-US"/>
          </a:p>
        </p:txBody>
      </p:sp>
    </p:spTree>
    <p:extLst>
      <p:ext uri="{BB962C8B-B14F-4D97-AF65-F5344CB8AC3E}">
        <p14:creationId xmlns:p14="http://schemas.microsoft.com/office/powerpoint/2010/main" val="3938819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861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a typeface="ヒラギノ角ゴ Pro W3" charset="0"/>
              <a:cs typeface="ヒラギノ角ゴ Pro W3" charset="0"/>
            </a:endParaRP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E5C35A12-DCE1-9B4D-9582-BE903BE81C69}" type="slidenum">
              <a:rPr lang="en-US" sz="1200"/>
              <a:pPr eaLnBrk="1" hangingPunct="1"/>
              <a:t>63</a:t>
            </a:fld>
            <a:endParaRPr lang="en-US" sz="1200" dirty="0"/>
          </a:p>
        </p:txBody>
      </p:sp>
    </p:spTree>
    <p:extLst>
      <p:ext uri="{BB962C8B-B14F-4D97-AF65-F5344CB8AC3E}">
        <p14:creationId xmlns:p14="http://schemas.microsoft.com/office/powerpoint/2010/main" val="1868692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a typeface="ヒラギノ角ゴ Pro W3" charset="0"/>
              <a:cs typeface="ヒラギノ角ゴ Pro W3" charset="0"/>
            </a:endParaRP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8B8F421B-D591-C44F-9D65-0AE2DF68452B}" type="slidenum">
              <a:rPr lang="en-US" sz="1200"/>
              <a:pPr eaLnBrk="1" hangingPunct="1"/>
              <a:t>65</a:t>
            </a:fld>
            <a:endParaRPr lang="en-US" sz="1200" dirty="0"/>
          </a:p>
        </p:txBody>
      </p:sp>
    </p:spTree>
    <p:extLst>
      <p:ext uri="{BB962C8B-B14F-4D97-AF65-F5344CB8AC3E}">
        <p14:creationId xmlns:p14="http://schemas.microsoft.com/office/powerpoint/2010/main" val="942997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66</a:t>
            </a:fld>
            <a:endParaRPr lang="en-US"/>
          </a:p>
        </p:txBody>
      </p:sp>
    </p:spTree>
    <p:extLst>
      <p:ext uri="{BB962C8B-B14F-4D97-AF65-F5344CB8AC3E}">
        <p14:creationId xmlns:p14="http://schemas.microsoft.com/office/powerpoint/2010/main" val="2680339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75779"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a typeface="ヒラギノ角ゴ Pro W3" charset="0"/>
              <a:cs typeface="ヒラギノ角ゴ Pro W3" charset="0"/>
            </a:endParaRP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EBA23B5C-DE0E-7E4B-8EAF-A1E333A41F5E}" type="slidenum">
              <a:rPr lang="en-US" sz="1200"/>
              <a:pPr eaLnBrk="1" hangingPunct="1"/>
              <a:t>67</a:t>
            </a:fld>
            <a:endParaRPr lang="en-US" sz="1200" dirty="0"/>
          </a:p>
        </p:txBody>
      </p:sp>
    </p:spTree>
    <p:extLst>
      <p:ext uri="{BB962C8B-B14F-4D97-AF65-F5344CB8AC3E}">
        <p14:creationId xmlns:p14="http://schemas.microsoft.com/office/powerpoint/2010/main" val="4157126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a:lstStyle/>
          <a:p>
            <a:endParaRPr lang="en-US" dirty="0">
              <a:ea typeface="ヒラギノ角ゴ Pro W3" charset="-128"/>
              <a:cs typeface="ヒラギノ角ゴ Pro W3" charset="-128"/>
            </a:endParaRPr>
          </a:p>
        </p:txBody>
      </p:sp>
      <p:sp>
        <p:nvSpPr>
          <p:cNvPr id="40964" name="Slide Number Placeholder 3"/>
          <p:cNvSpPr>
            <a:spLocks noGrp="1"/>
          </p:cNvSpPr>
          <p:nvPr>
            <p:ph type="sldNum" sz="quarter" idx="5"/>
          </p:nvPr>
        </p:nvSpPr>
        <p:spPr bwMode="auto">
          <a:noFill/>
          <a:ln>
            <a:miter lim="800000"/>
            <a:headEnd/>
            <a:tailEnd/>
          </a:ln>
        </p:spPr>
        <p:txBody>
          <a:bodyPr/>
          <a:lstStyle/>
          <a:p>
            <a:fld id="{7ACEE660-EBD8-0F4A-A9AF-D8A33DB8E0E0}" type="slidenum">
              <a:rPr lang="en-US" smtClean="0">
                <a:latin typeface="Arial" charset="0"/>
                <a:ea typeface="ヒラギノ角ゴ Pro W3" charset="-128"/>
                <a:cs typeface="ヒラギノ角ゴ Pro W3" charset="-128"/>
              </a:rPr>
              <a:pPr/>
              <a:t>68</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3340090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a:lstStyle/>
          <a:p>
            <a:endParaRPr lang="en-US" dirty="0">
              <a:ea typeface="ヒラギノ角ゴ Pro W3" charset="-128"/>
              <a:cs typeface="ヒラギノ角ゴ Pro W3" charset="-128"/>
            </a:endParaRPr>
          </a:p>
        </p:txBody>
      </p:sp>
      <p:sp>
        <p:nvSpPr>
          <p:cNvPr id="43012" name="Slide Number Placeholder 3"/>
          <p:cNvSpPr>
            <a:spLocks noGrp="1"/>
          </p:cNvSpPr>
          <p:nvPr>
            <p:ph type="sldNum" sz="quarter" idx="5"/>
          </p:nvPr>
        </p:nvSpPr>
        <p:spPr bwMode="auto">
          <a:noFill/>
          <a:ln>
            <a:miter lim="800000"/>
            <a:headEnd/>
            <a:tailEnd/>
          </a:ln>
        </p:spPr>
        <p:txBody>
          <a:bodyPr/>
          <a:lstStyle/>
          <a:p>
            <a:fld id="{B390B893-3F12-1E41-8ED1-E892B3B9811D}" type="slidenum">
              <a:rPr lang="en-US" smtClean="0">
                <a:latin typeface="Arial" charset="0"/>
                <a:ea typeface="ヒラギノ角ゴ Pro W3" charset="-128"/>
                <a:cs typeface="ヒラギノ角ゴ Pro W3" charset="-128"/>
              </a:rPr>
              <a:pPr/>
              <a:t>69</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1019387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p:spPr>
      </p:sp>
      <p:sp>
        <p:nvSpPr>
          <p:cNvPr id="45059" name="Notes Placeholder 2"/>
          <p:cNvSpPr>
            <a:spLocks noGrp="1"/>
          </p:cNvSpPr>
          <p:nvPr>
            <p:ph type="body" idx="1"/>
          </p:nvPr>
        </p:nvSpPr>
        <p:spPr bwMode="auto">
          <a:noFill/>
        </p:spPr>
        <p:txBody>
          <a:bodyPr/>
          <a:lstStyle/>
          <a:p>
            <a:pPr>
              <a:buFontTx/>
              <a:buNone/>
            </a:pPr>
            <a:endParaRPr lang="en-US" dirty="0">
              <a:ea typeface="ヒラギノ角ゴ Pro W3" charset="-128"/>
              <a:cs typeface="ヒラギノ角ゴ Pro W3" charset="-128"/>
            </a:endParaRPr>
          </a:p>
        </p:txBody>
      </p:sp>
      <p:sp>
        <p:nvSpPr>
          <p:cNvPr id="45060" name="Slide Number Placeholder 3"/>
          <p:cNvSpPr>
            <a:spLocks noGrp="1"/>
          </p:cNvSpPr>
          <p:nvPr>
            <p:ph type="sldNum" sz="quarter" idx="5"/>
          </p:nvPr>
        </p:nvSpPr>
        <p:spPr bwMode="auto">
          <a:noFill/>
          <a:ln>
            <a:miter lim="800000"/>
            <a:headEnd/>
            <a:tailEnd/>
          </a:ln>
        </p:spPr>
        <p:txBody>
          <a:bodyPr/>
          <a:lstStyle/>
          <a:p>
            <a:fld id="{FD34D00C-5751-944B-AE7E-53005536AB7F}" type="slidenum">
              <a:rPr lang="en-US" smtClean="0">
                <a:latin typeface="Arial" charset="0"/>
                <a:ea typeface="ヒラギノ角ゴ Pro W3" charset="-128"/>
                <a:cs typeface="ヒラギノ角ゴ Pro W3" charset="-128"/>
              </a:rPr>
              <a:pPr/>
              <a:t>70</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2789040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p:spPr>
      </p:sp>
      <p:sp>
        <p:nvSpPr>
          <p:cNvPr id="47107" name="Notes Placeholder 2"/>
          <p:cNvSpPr>
            <a:spLocks noGrp="1"/>
          </p:cNvSpPr>
          <p:nvPr>
            <p:ph type="body" idx="1"/>
          </p:nvPr>
        </p:nvSpPr>
        <p:spPr bwMode="auto">
          <a:noFill/>
        </p:spPr>
        <p:txBody>
          <a:bodyPr/>
          <a:lstStyle/>
          <a:p>
            <a:pPr>
              <a:buFontTx/>
              <a:buChar char="-"/>
            </a:pPr>
            <a:endParaRPr lang="en-US" dirty="0">
              <a:ea typeface="ヒラギノ角ゴ Pro W3" charset="-128"/>
              <a:cs typeface="ヒラギノ角ゴ Pro W3" charset="-128"/>
            </a:endParaRPr>
          </a:p>
          <a:p>
            <a:pPr>
              <a:buFontTx/>
              <a:buChar char="-"/>
            </a:pPr>
            <a:endParaRPr lang="en-US" dirty="0">
              <a:ea typeface="ヒラギノ角ゴ Pro W3" charset="-128"/>
              <a:cs typeface="ヒラギノ角ゴ Pro W3" charset="-128"/>
            </a:endParaRPr>
          </a:p>
        </p:txBody>
      </p:sp>
      <p:sp>
        <p:nvSpPr>
          <p:cNvPr id="47108" name="Slide Number Placeholder 3"/>
          <p:cNvSpPr>
            <a:spLocks noGrp="1"/>
          </p:cNvSpPr>
          <p:nvPr>
            <p:ph type="sldNum" sz="quarter" idx="5"/>
          </p:nvPr>
        </p:nvSpPr>
        <p:spPr bwMode="auto">
          <a:noFill/>
          <a:ln>
            <a:miter lim="800000"/>
            <a:headEnd/>
            <a:tailEnd/>
          </a:ln>
        </p:spPr>
        <p:txBody>
          <a:bodyPr/>
          <a:lstStyle/>
          <a:p>
            <a:fld id="{6153F4FC-3506-7D40-8290-4188931EF54C}" type="slidenum">
              <a:rPr lang="en-US" smtClean="0">
                <a:latin typeface="Arial" charset="0"/>
                <a:ea typeface="ヒラギノ角ゴ Pro W3" charset="-128"/>
                <a:cs typeface="ヒラギノ角ゴ Pro W3" charset="-128"/>
              </a:rPr>
              <a:pPr/>
              <a:t>71</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252813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4AD07-E522-490E-A307-F4F745B8D3CD}" type="slidenum">
              <a:rPr lang="en-US" smtClean="0"/>
              <a:pPr/>
              <a:t>7</a:t>
            </a:fld>
            <a:endParaRPr lang="en-US"/>
          </a:p>
        </p:txBody>
      </p:sp>
    </p:spTree>
    <p:extLst>
      <p:ext uri="{BB962C8B-B14F-4D97-AF65-F5344CB8AC3E}">
        <p14:creationId xmlns:p14="http://schemas.microsoft.com/office/powerpoint/2010/main" val="758188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a:t>NP-hard problem for K &gt;= 2</a:t>
            </a:r>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72</a:t>
            </a:fld>
            <a:endParaRPr lang="en-US"/>
          </a:p>
        </p:txBody>
      </p:sp>
    </p:spTree>
    <p:extLst>
      <p:ext uri="{BB962C8B-B14F-4D97-AF65-F5344CB8AC3E}">
        <p14:creationId xmlns:p14="http://schemas.microsoft.com/office/powerpoint/2010/main" val="1702187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73</a:t>
            </a:fld>
            <a:endParaRPr lang="en-US"/>
          </a:p>
        </p:txBody>
      </p:sp>
    </p:spTree>
    <p:extLst>
      <p:ext uri="{BB962C8B-B14F-4D97-AF65-F5344CB8AC3E}">
        <p14:creationId xmlns:p14="http://schemas.microsoft.com/office/powerpoint/2010/main" val="1284706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a:lstStyle/>
          <a:p>
            <a:endParaRPr lang="en-US" dirty="0">
              <a:ea typeface="ヒラギノ角ゴ Pro W3" charset="-128"/>
              <a:cs typeface="ヒラギノ角ゴ Pro W3" charset="-128"/>
            </a:endParaRPr>
          </a:p>
        </p:txBody>
      </p:sp>
      <p:sp>
        <p:nvSpPr>
          <p:cNvPr id="51204" name="Slide Number Placeholder 3"/>
          <p:cNvSpPr>
            <a:spLocks noGrp="1"/>
          </p:cNvSpPr>
          <p:nvPr>
            <p:ph type="sldNum" sz="quarter" idx="5"/>
          </p:nvPr>
        </p:nvSpPr>
        <p:spPr bwMode="auto">
          <a:noFill/>
          <a:ln>
            <a:miter lim="800000"/>
            <a:headEnd/>
            <a:tailEnd/>
          </a:ln>
        </p:spPr>
        <p:txBody>
          <a:bodyPr/>
          <a:lstStyle/>
          <a:p>
            <a:fld id="{52845D71-DC3B-EE40-8A3A-1D989FDE270F}" type="slidenum">
              <a:rPr lang="en-US" smtClean="0">
                <a:latin typeface="Arial" charset="0"/>
                <a:ea typeface="ヒラギノ角ゴ Pro W3" charset="-128"/>
                <a:cs typeface="ヒラギノ角ゴ Pro W3" charset="-128"/>
              </a:rPr>
              <a:pPr/>
              <a:t>74</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1677701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Prototype with</a:t>
            </a:r>
            <a:r>
              <a:rPr lang="en-US" baseline="0" dirty="0"/>
              <a:t> </a:t>
            </a:r>
            <a:r>
              <a:rPr lang="en-US" baseline="0" dirty="0" err="1"/>
              <a:t>OpenFlow</a:t>
            </a:r>
            <a:r>
              <a:rPr lang="en-US" baseline="0" dirty="0"/>
              <a:t> switches, evaluate on a test bed of over 40 machines</a:t>
            </a:r>
          </a:p>
          <a:p>
            <a:endParaRPr lang="en-US" baseline="0" dirty="0"/>
          </a:p>
          <a:p>
            <a:r>
              <a:rPr lang="en-US" baseline="0" dirty="0"/>
              <a:t>One authority switch, first-packet flows.</a:t>
            </a: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75</a:t>
            </a:fld>
            <a:endParaRPr lang="en-US"/>
          </a:p>
        </p:txBody>
      </p:sp>
    </p:spTree>
    <p:extLst>
      <p:ext uri="{BB962C8B-B14F-4D97-AF65-F5344CB8AC3E}">
        <p14:creationId xmlns:p14="http://schemas.microsoft.com/office/powerpoint/2010/main" val="802521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a:lstStyle/>
          <a:p>
            <a:endParaRPr lang="en-US" dirty="0">
              <a:ea typeface="ヒラギノ角ゴ Pro W3" charset="-128"/>
              <a:cs typeface="ヒラギノ角ゴ Pro W3" charset="-128"/>
            </a:endParaRPr>
          </a:p>
        </p:txBody>
      </p:sp>
      <p:sp>
        <p:nvSpPr>
          <p:cNvPr id="53252" name="Slide Number Placeholder 3"/>
          <p:cNvSpPr>
            <a:spLocks noGrp="1"/>
          </p:cNvSpPr>
          <p:nvPr>
            <p:ph type="sldNum" sz="quarter" idx="5"/>
          </p:nvPr>
        </p:nvSpPr>
        <p:spPr bwMode="auto">
          <a:noFill/>
          <a:ln>
            <a:miter lim="800000"/>
            <a:headEnd/>
            <a:tailEnd/>
          </a:ln>
        </p:spPr>
        <p:txBody>
          <a:bodyPr/>
          <a:lstStyle/>
          <a:p>
            <a:fld id="{3A3DFAA3-F9DF-EA49-BD0A-343F35FC435C}" type="slidenum">
              <a:rPr lang="en-US" smtClean="0">
                <a:latin typeface="Arial" charset="0"/>
                <a:ea typeface="ヒラギノ角ゴ Pro W3" charset="-128"/>
                <a:cs typeface="ヒラギノ角ゴ Pro W3" charset="-128"/>
              </a:rPr>
              <a:pPr/>
              <a:t>76</a:t>
            </a:fld>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1707832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err="1"/>
              <a:t>Boven</a:t>
            </a:r>
            <a:r>
              <a:rPr lang="en-US" dirty="0"/>
              <a:t>:</a:t>
            </a:r>
          </a:p>
          <a:p>
            <a:r>
              <a:rPr lang="en-US" dirty="0"/>
              <a:t>	Increasing</a:t>
            </a:r>
            <a:r>
              <a:rPr lang="en-US" baseline="0" dirty="0"/>
              <a:t> sending rate, Ethane touches throughput bottleneck of ingress switch at beginning. (</a:t>
            </a:r>
            <a:r>
              <a:rPr lang="en-US" baseline="0" dirty="0" err="1"/>
              <a:t>Thoughput</a:t>
            </a:r>
            <a:r>
              <a:rPr lang="en-US" baseline="0" dirty="0"/>
              <a:t> of ingress switch is bounded)</a:t>
            </a:r>
          </a:p>
          <a:p>
            <a:r>
              <a:rPr lang="en-US" baseline="0" dirty="0"/>
              <a:t>	Increasing the No. of ingress switch, then Ethane touches controller bottleneck. (Total throughput is limited.)</a:t>
            </a:r>
            <a:endParaRPr lang="en-US" dirty="0"/>
          </a:p>
          <a:p>
            <a:endParaRPr lang="en-US" dirty="0"/>
          </a:p>
          <a:p>
            <a:endParaRPr lang="en-US" dirty="0"/>
          </a:p>
          <a:p>
            <a:r>
              <a:rPr lang="en-US" dirty="0"/>
              <a:t>Stress</a:t>
            </a:r>
            <a:r>
              <a:rPr lang="en-US" baseline="0" dirty="0"/>
              <a:t> log scale</a:t>
            </a:r>
          </a:p>
          <a:p>
            <a:endParaRPr lang="en-US" baseline="0" dirty="0"/>
          </a:p>
          <a:p>
            <a:r>
              <a:rPr lang="en-US" baseline="0" dirty="0"/>
              <a:t>DIFANE is self-scaling</a:t>
            </a:r>
          </a:p>
          <a:p>
            <a:endParaRPr lang="en-US" baseline="0" dirty="0"/>
          </a:p>
          <a:p>
            <a:r>
              <a:rPr lang="en-US" baseline="0" dirty="0"/>
              <a:t>35pkts per flow on average</a:t>
            </a:r>
            <a:endParaRPr lang="en-US" dirty="0"/>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77</a:t>
            </a:fld>
            <a:endParaRPr lang="en-US"/>
          </a:p>
        </p:txBody>
      </p:sp>
    </p:spTree>
    <p:extLst>
      <p:ext uri="{BB962C8B-B14F-4D97-AF65-F5344CB8AC3E}">
        <p14:creationId xmlns:p14="http://schemas.microsoft.com/office/powerpoint/2010/main" val="3981328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eaLnBrk="0" fontAlgn="base" hangingPunct="0">
              <a:spcBef>
                <a:spcPct val="30000"/>
              </a:spcBef>
              <a:spcAft>
                <a:spcPct val="0"/>
              </a:spcAft>
              <a:defRPr/>
            </a:pP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78</a:t>
            </a:fld>
            <a:endParaRPr lang="en-US"/>
          </a:p>
        </p:txBody>
      </p:sp>
    </p:spTree>
    <p:extLst>
      <p:ext uri="{BB962C8B-B14F-4D97-AF65-F5344CB8AC3E}">
        <p14:creationId xmlns:p14="http://schemas.microsoft.com/office/powerpoint/2010/main" val="178896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7776">
              <a:defRPr/>
            </a:pPr>
            <a:r>
              <a:rPr lang="en-US" dirty="0"/>
              <a:t>A new data structure that harnesses the capacity of the TCAMs across all the switches to give the illusion of a much larger TCAM.</a:t>
            </a:r>
          </a:p>
        </p:txBody>
      </p:sp>
      <p:sp>
        <p:nvSpPr>
          <p:cNvPr id="4" name="Slide Number Placeholder 3"/>
          <p:cNvSpPr>
            <a:spLocks noGrp="1"/>
          </p:cNvSpPr>
          <p:nvPr>
            <p:ph type="sldNum" sz="quarter" idx="10"/>
          </p:nvPr>
        </p:nvSpPr>
        <p:spPr/>
        <p:txBody>
          <a:bodyPr/>
          <a:lstStyle/>
          <a:p>
            <a:pPr>
              <a:defRPr/>
            </a:pPr>
            <a:fld id="{25A263EA-D37C-9142-8F5F-2C50D4782130}" type="slidenum">
              <a:rPr lang="en-US" smtClean="0"/>
              <a:pPr>
                <a:defRPr/>
              </a:pPr>
              <a:t>79</a:t>
            </a:fld>
            <a:endParaRPr lang="en-US"/>
          </a:p>
        </p:txBody>
      </p:sp>
    </p:spTree>
    <p:extLst>
      <p:ext uri="{BB962C8B-B14F-4D97-AF65-F5344CB8AC3E}">
        <p14:creationId xmlns:p14="http://schemas.microsoft.com/office/powerpoint/2010/main" val="2552524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5299"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Calibri" charset="0"/>
              <a:ea typeface="ヒラギノ角ゴ Pro W3" charset="0"/>
              <a:cs typeface="ヒラギノ角ゴ Pro W3" charset="0"/>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ヒラギノ角ゴ Pro W3" charset="0"/>
                <a:cs typeface="ヒラギノ角ゴ Pro W3" charset="0"/>
              </a:defRPr>
            </a:lvl1pPr>
            <a:lvl2pPr marL="40094694" indent="-39611424" eaLnBrk="0" hangingPunct="0">
              <a:defRPr sz="2500">
                <a:solidFill>
                  <a:schemeClr val="tx1"/>
                </a:solidFill>
                <a:latin typeface="Arial" charset="0"/>
                <a:ea typeface="ヒラギノ角ゴ Pro W3" charset="0"/>
                <a:cs typeface="ヒラギノ角ゴ Pro W3" charset="0"/>
              </a:defRPr>
            </a:lvl2pPr>
            <a:lvl3pPr eaLnBrk="0" hangingPunct="0">
              <a:defRPr sz="2500">
                <a:solidFill>
                  <a:schemeClr val="tx1"/>
                </a:solidFill>
                <a:latin typeface="Arial" charset="0"/>
                <a:ea typeface="ヒラギノ角ゴ Pro W3" charset="0"/>
                <a:cs typeface="ヒラギノ角ゴ Pro W3" charset="0"/>
              </a:defRPr>
            </a:lvl3pPr>
            <a:lvl4pPr eaLnBrk="0" hangingPunct="0">
              <a:defRPr sz="2500">
                <a:solidFill>
                  <a:schemeClr val="tx1"/>
                </a:solidFill>
                <a:latin typeface="Arial" charset="0"/>
                <a:ea typeface="ヒラギノ角ゴ Pro W3" charset="0"/>
                <a:cs typeface="ヒラギノ角ゴ Pro W3" charset="0"/>
              </a:defRPr>
            </a:lvl4pPr>
            <a:lvl5pPr eaLnBrk="0" hangingPunct="0">
              <a:defRPr sz="2500">
                <a:solidFill>
                  <a:schemeClr val="tx1"/>
                </a:solidFill>
                <a:latin typeface="Arial" charset="0"/>
                <a:ea typeface="ヒラギノ角ゴ Pro W3" charset="0"/>
                <a:cs typeface="ヒラギノ角ゴ Pro W3" charset="0"/>
              </a:defRPr>
            </a:lvl5pPr>
            <a:lvl6pPr marL="48327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6pPr>
            <a:lvl7pPr marL="966541"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7pPr>
            <a:lvl8pPr marL="144981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8pPr>
            <a:lvl9pPr marL="1933083" eaLnBrk="0" fontAlgn="base" hangingPunct="0">
              <a:spcBef>
                <a:spcPct val="0"/>
              </a:spcBef>
              <a:spcAft>
                <a:spcPct val="0"/>
              </a:spcAft>
              <a:defRPr sz="2500">
                <a:solidFill>
                  <a:schemeClr val="tx1"/>
                </a:solidFill>
                <a:latin typeface="Arial" charset="0"/>
                <a:ea typeface="ヒラギノ角ゴ Pro W3" charset="0"/>
                <a:cs typeface="ヒラギノ角ゴ Pro W3" charset="0"/>
              </a:defRPr>
            </a:lvl9pPr>
          </a:lstStyle>
          <a:p>
            <a:pPr eaLnBrk="1" hangingPunct="1"/>
            <a:fld id="{E75782F9-672D-624C-B51E-AF876C6A9034}" type="slidenum">
              <a:rPr lang="en-US" sz="1200"/>
              <a:pPr eaLnBrk="1" hangingPunct="1"/>
              <a:t>80</a:t>
            </a:fld>
            <a:endParaRPr lang="en-US" sz="1200" dirty="0"/>
          </a:p>
        </p:txBody>
      </p:sp>
    </p:spTree>
    <p:extLst>
      <p:ext uri="{BB962C8B-B14F-4D97-AF65-F5344CB8AC3E}">
        <p14:creationId xmlns:p14="http://schemas.microsoft.com/office/powerpoint/2010/main" val="21178449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AD649548-D939-8643-8F36-437130A69B5B}" type="slidenum">
              <a:rPr lang="en-US" altLang="zh-CN" sz="1300"/>
              <a:pPr/>
              <a:t>81</a:t>
            </a:fld>
            <a:endParaRPr lang="en-US" altLang="zh-CN" sz="1300"/>
          </a:p>
        </p:txBody>
      </p:sp>
    </p:spTree>
    <p:extLst>
      <p:ext uri="{BB962C8B-B14F-4D97-AF65-F5344CB8AC3E}">
        <p14:creationId xmlns:p14="http://schemas.microsoft.com/office/powerpoint/2010/main" val="34205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panose="02020603050405020304" pitchFamily="18" charset="0"/>
                <a:ea typeface="SimSun" panose="02010600030101010101" pitchFamily="2" charset="-122"/>
              </a:defRPr>
            </a:lvl1pPr>
            <a:lvl2pPr marL="742950" indent="-285750" defTabSz="965200">
              <a:spcBef>
                <a:spcPct val="30000"/>
              </a:spcBef>
              <a:defRPr kumimoji="1" sz="1200">
                <a:solidFill>
                  <a:schemeClr val="tx1"/>
                </a:solidFill>
                <a:latin typeface="Times New Roman" panose="02020603050405020304" pitchFamily="18" charset="0"/>
                <a:ea typeface="SimSun" panose="02010600030101010101" pitchFamily="2" charset="-122"/>
              </a:defRPr>
            </a:lvl2pPr>
            <a:lvl3pPr marL="1143000" indent="-228600" defTabSz="965200">
              <a:spcBef>
                <a:spcPct val="30000"/>
              </a:spcBef>
              <a:defRPr kumimoji="1" sz="1200">
                <a:solidFill>
                  <a:schemeClr val="tx1"/>
                </a:solidFill>
                <a:latin typeface="Times New Roman" panose="02020603050405020304" pitchFamily="18" charset="0"/>
                <a:ea typeface="SimSun" panose="02010600030101010101" pitchFamily="2" charset="-122"/>
              </a:defRPr>
            </a:lvl3pPr>
            <a:lvl4pPr marL="1600200" indent="-228600" defTabSz="965200">
              <a:spcBef>
                <a:spcPct val="30000"/>
              </a:spcBef>
              <a:defRPr kumimoji="1" sz="1200">
                <a:solidFill>
                  <a:schemeClr val="tx1"/>
                </a:solidFill>
                <a:latin typeface="Times New Roman" panose="02020603050405020304" pitchFamily="18" charset="0"/>
                <a:ea typeface="SimSun" panose="02010600030101010101" pitchFamily="2" charset="-122"/>
              </a:defRPr>
            </a:lvl4pPr>
            <a:lvl5pPr marL="2057400" indent="-228600" defTabSz="965200">
              <a:spcBef>
                <a:spcPct val="30000"/>
              </a:spcBef>
              <a:defRPr kumimoji="1" sz="1200">
                <a:solidFill>
                  <a:schemeClr val="tx1"/>
                </a:solidFill>
                <a:latin typeface="Times New Roman" panose="02020603050405020304" pitchFamily="18" charset="0"/>
                <a:ea typeface="SimSun" panose="02010600030101010101" pitchFamily="2" charset="-122"/>
              </a:defRPr>
            </a:lvl5pPr>
            <a:lvl6pPr marL="25146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SimSun" panose="02010600030101010101" pitchFamily="2" charset="-122"/>
              </a:defRPr>
            </a:lvl6pPr>
            <a:lvl7pPr marL="29718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SimSun" panose="02010600030101010101" pitchFamily="2" charset="-122"/>
              </a:defRPr>
            </a:lvl7pPr>
            <a:lvl8pPr marL="34290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SimSun" panose="02010600030101010101" pitchFamily="2" charset="-122"/>
              </a:defRPr>
            </a:lvl8pPr>
            <a:lvl9pPr marL="38862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SimSun" panose="02010600030101010101" pitchFamily="2" charset="-122"/>
              </a:defRPr>
            </a:lvl9pPr>
          </a:lstStyle>
          <a:p>
            <a:pPr>
              <a:spcBef>
                <a:spcPct val="0"/>
              </a:spcBef>
            </a:pPr>
            <a:fld id="{8B7F85DC-96CA-4E53-A5B1-EC275B62F6CB}" type="slidenum">
              <a:rPr kumimoji="0" lang="en-US" altLang="zh-CN">
                <a:latin typeface="Tahoma" panose="020B0604030504040204" pitchFamily="34" charset="0"/>
              </a:rPr>
              <a:pPr>
                <a:spcBef>
                  <a:spcPct val="0"/>
                </a:spcBef>
              </a:pPr>
              <a:t>9</a:t>
            </a:fld>
            <a:endParaRPr kumimoji="0" lang="en-US" altLang="zh-CN">
              <a:latin typeface="Tahoma" panose="020B0604030504040204" pitchFamily="34"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Here is an example of a packet classifier in this router.</a:t>
            </a:r>
          </a:p>
          <a:p>
            <a:pPr eaLnBrk="1" hangingPunct="1"/>
            <a:endParaRPr lang="en-US" altLang="zh-CN"/>
          </a:p>
          <a:p>
            <a:pPr eaLnBrk="1" hangingPunct="1"/>
            <a:r>
              <a:rPr lang="en-US" altLang="zh-CN"/>
              <a:t>Rule 1 blocks all telnet connections from outside into Net A.</a:t>
            </a:r>
          </a:p>
          <a:p>
            <a:pPr eaLnBrk="1" hangingPunct="1"/>
            <a:r>
              <a:rPr lang="en-US" altLang="zh-CN"/>
              <a:t>Rule 2 enables the router to forward all real-time traffic using real-time transport protocol (RTP) in the application layer from Net B to Net D through the ATM network, since ATM network can provide better performance guaranteed service compared to IP network.</a:t>
            </a:r>
          </a:p>
          <a:p>
            <a:pPr eaLnBrk="1" hangingPunct="1"/>
            <a:r>
              <a:rPr lang="en-US" altLang="zh-CN"/>
              <a:t>Rule 3 limits the total transmission control protocol (TCP) traffic rate from Net C to NET B up to 10 Mbps.</a:t>
            </a:r>
          </a:p>
        </p:txBody>
      </p:sp>
    </p:spTree>
    <p:extLst>
      <p:ext uri="{BB962C8B-B14F-4D97-AF65-F5344CB8AC3E}">
        <p14:creationId xmlns:p14="http://schemas.microsoft.com/office/powerpoint/2010/main" val="1407659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0243"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a:latin typeface="Calibri" charset="0"/>
              <a:ea typeface="MS PGothic" charset="0"/>
            </a:endParaRPr>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40BE4A61-BA3A-284A-8349-EFF1EAD453E6}" type="slidenum">
              <a:rPr lang="en-US" altLang="zh-CN" sz="1300"/>
              <a:pPr/>
              <a:t>82</a:t>
            </a:fld>
            <a:endParaRPr lang="en-US" altLang="zh-CN" sz="1300"/>
          </a:p>
        </p:txBody>
      </p:sp>
    </p:spTree>
    <p:extLst>
      <p:ext uri="{BB962C8B-B14F-4D97-AF65-F5344CB8AC3E}">
        <p14:creationId xmlns:p14="http://schemas.microsoft.com/office/powerpoint/2010/main" val="2744010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229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89CA12D-EDB5-1949-9F53-95156405FD56}" type="slidenum">
              <a:rPr lang="en-US" altLang="zh-CN" sz="1300"/>
              <a:pPr/>
              <a:t>83</a:t>
            </a:fld>
            <a:endParaRPr lang="en-US" altLang="zh-CN" sz="1300"/>
          </a:p>
        </p:txBody>
      </p:sp>
    </p:spTree>
    <p:extLst>
      <p:ext uri="{BB962C8B-B14F-4D97-AF65-F5344CB8AC3E}">
        <p14:creationId xmlns:p14="http://schemas.microsoft.com/office/powerpoint/2010/main" val="297056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4339"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71A6769E-542C-3C47-B328-BE6C2FF6CBA2}" type="slidenum">
              <a:rPr lang="en-US" altLang="zh-CN" sz="1300"/>
              <a:pPr/>
              <a:t>84</a:t>
            </a:fld>
            <a:endParaRPr lang="en-US" altLang="zh-CN" sz="1300"/>
          </a:p>
        </p:txBody>
      </p:sp>
    </p:spTree>
    <p:extLst>
      <p:ext uri="{BB962C8B-B14F-4D97-AF65-F5344CB8AC3E}">
        <p14:creationId xmlns:p14="http://schemas.microsoft.com/office/powerpoint/2010/main" val="1049657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Calibri" charset="0"/>
                <a:ea typeface="MS PGothic" charset="0"/>
              </a:rPr>
              <a:t>6:00</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D12E849E-56DC-644B-BB10-59E34956DF54}" type="slidenum">
              <a:rPr lang="en-US" altLang="zh-CN" sz="1300"/>
              <a:pPr/>
              <a:t>85</a:t>
            </a:fld>
            <a:endParaRPr lang="en-US" altLang="zh-CN" sz="1300"/>
          </a:p>
        </p:txBody>
      </p:sp>
    </p:spTree>
    <p:extLst>
      <p:ext uri="{BB962C8B-B14F-4D97-AF65-F5344CB8AC3E}">
        <p14:creationId xmlns:p14="http://schemas.microsoft.com/office/powerpoint/2010/main" val="2903327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483"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3831CC7-6FE6-754C-B0CE-DBC3F8618D5F}" type="slidenum">
              <a:rPr lang="en-US" altLang="zh-CN" sz="1300"/>
              <a:pPr/>
              <a:t>87</a:t>
            </a:fld>
            <a:endParaRPr lang="en-US" altLang="zh-CN" sz="1300"/>
          </a:p>
        </p:txBody>
      </p:sp>
    </p:spTree>
    <p:extLst>
      <p:ext uri="{BB962C8B-B14F-4D97-AF65-F5344CB8AC3E}">
        <p14:creationId xmlns:p14="http://schemas.microsoft.com/office/powerpoint/2010/main" val="3738061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Calibri" charset="0"/>
                <a:ea typeface="MS PGothic" charset="0"/>
              </a:rPr>
              <a:t>8:00</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AB3AF58-14EC-E647-BED8-3340D29A1411}" type="slidenum">
              <a:rPr lang="en-US" altLang="zh-CN" sz="1300"/>
              <a:pPr/>
              <a:t>88</a:t>
            </a:fld>
            <a:endParaRPr lang="en-US" altLang="zh-CN" sz="1300"/>
          </a:p>
        </p:txBody>
      </p:sp>
    </p:spTree>
    <p:extLst>
      <p:ext uri="{BB962C8B-B14F-4D97-AF65-F5344CB8AC3E}">
        <p14:creationId xmlns:p14="http://schemas.microsoft.com/office/powerpoint/2010/main" val="4172598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latin typeface="Calibri" charset="0"/>
                <a:ea typeface="MS PGothic" charset="0"/>
              </a:rPr>
              <a:t>Having:</a:t>
            </a:r>
          </a:p>
          <a:p>
            <a:r>
              <a:rPr lang="en-US" altLang="zh-CN" dirty="0">
                <a:latin typeface="Calibri" charset="0"/>
                <a:ea typeface="MS PGothic" charset="0"/>
              </a:rPr>
              <a:t>	Synthetic</a:t>
            </a:r>
            <a:r>
              <a:rPr lang="en-US" altLang="zh-CN" baseline="0" dirty="0">
                <a:latin typeface="Calibri" charset="0"/>
                <a:ea typeface="MS PGothic" charset="0"/>
              </a:rPr>
              <a:t> </a:t>
            </a:r>
            <a:r>
              <a:rPr lang="en-US" altLang="zh-CN" dirty="0">
                <a:latin typeface="Calibri" charset="0"/>
                <a:ea typeface="MS PGothic" charset="0"/>
              </a:rPr>
              <a:t>Rules from </a:t>
            </a:r>
            <a:r>
              <a:rPr lang="en-US" altLang="zh-CN" dirty="0" err="1">
                <a:latin typeface="Calibri" charset="0"/>
                <a:ea typeface="MS PGothic" charset="0"/>
              </a:rPr>
              <a:t>ClassBench</a:t>
            </a:r>
            <a:endParaRPr lang="en-US" altLang="zh-CN" dirty="0">
              <a:latin typeface="Calibri" charset="0"/>
              <a:ea typeface="MS PGothic" charset="0"/>
            </a:endParaRPr>
          </a:p>
          <a:p>
            <a:r>
              <a:rPr lang="en-US" altLang="zh-CN" dirty="0">
                <a:latin typeface="Calibri" charset="0"/>
                <a:ea typeface="MS PGothic" charset="0"/>
              </a:rPr>
              <a:t>	Real traces from </a:t>
            </a:r>
            <a:r>
              <a:rPr lang="en-US" altLang="zh-CN" dirty="0" err="1">
                <a:latin typeface="Calibri" charset="0"/>
                <a:ea typeface="MS PGothic" charset="0"/>
              </a:rPr>
              <a:t>NYCDoE</a:t>
            </a:r>
            <a:r>
              <a:rPr lang="en-US" altLang="zh-CN" dirty="0">
                <a:latin typeface="Calibri" charset="0"/>
                <a:ea typeface="MS PGothic" charset="0"/>
              </a:rPr>
              <a:t> Data Center</a:t>
            </a:r>
          </a:p>
          <a:p>
            <a:endParaRPr lang="en-US" altLang="zh-CN" dirty="0">
              <a:latin typeface="Calibri" charset="0"/>
              <a:ea typeface="MS PGothic" charset="0"/>
            </a:endParaRPr>
          </a:p>
          <a:p>
            <a:r>
              <a:rPr lang="en-US" altLang="zh-CN" dirty="0">
                <a:latin typeface="Calibri" charset="0"/>
                <a:ea typeface="MS PGothic" charset="0"/>
              </a:rPr>
              <a:t>But they are not</a:t>
            </a:r>
            <a:r>
              <a:rPr lang="en-US" altLang="zh-CN" baseline="0" dirty="0">
                <a:latin typeface="Calibri" charset="0"/>
                <a:ea typeface="MS PGothic" charset="0"/>
              </a:rPr>
              <a:t> consistent. Many packets has headers matched to default rules in synthetic rules.</a:t>
            </a:r>
          </a:p>
          <a:p>
            <a:endParaRPr lang="en-US" altLang="zh-CN" baseline="0" dirty="0">
              <a:latin typeface="Calibri" charset="0"/>
              <a:ea typeface="MS PGothic" charset="0"/>
            </a:endParaRPr>
          </a:p>
          <a:p>
            <a:r>
              <a:rPr lang="en-US" altLang="zh-CN" baseline="0" dirty="0">
                <a:latin typeface="Calibri" charset="0"/>
                <a:ea typeface="MS PGothic" charset="0"/>
              </a:rPr>
              <a:t>Map the headers of real traces onto the synthetic rules</a:t>
            </a:r>
          </a:p>
          <a:p>
            <a:endParaRPr lang="en-US" altLang="zh-CN" baseline="0" dirty="0">
              <a:latin typeface="Calibri" charset="0"/>
              <a:ea typeface="MS PGothic" charset="0"/>
            </a:endParaRPr>
          </a:p>
          <a:p>
            <a:r>
              <a:rPr lang="en-US" altLang="zh-CN" baseline="0" dirty="0">
                <a:latin typeface="Calibri" charset="0"/>
                <a:ea typeface="MS PGothic" charset="0"/>
              </a:rPr>
              <a:t>Test the schemes use the rules and traces</a:t>
            </a:r>
            <a:endParaRPr lang="en-US" altLang="zh-CN" dirty="0">
              <a:latin typeface="Calibri" charset="0"/>
              <a:ea typeface="MS PGothic"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6C1EDBAD-6CC0-5348-9935-814D60518C1D}" type="slidenum">
              <a:rPr lang="en-US" altLang="zh-CN" sz="1300"/>
              <a:pPr/>
              <a:t>91</a:t>
            </a:fld>
            <a:endParaRPr lang="en-US" altLang="zh-CN" sz="1300"/>
          </a:p>
        </p:txBody>
      </p:sp>
    </p:spTree>
    <p:extLst>
      <p:ext uri="{BB962C8B-B14F-4D97-AF65-F5344CB8AC3E}">
        <p14:creationId xmlns:p14="http://schemas.microsoft.com/office/powerpoint/2010/main" val="941574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6C1EDBAD-6CC0-5348-9935-814D60518C1D}" type="slidenum">
              <a:rPr lang="en-US" altLang="zh-CN" sz="1300"/>
              <a:pPr/>
              <a:t>92</a:t>
            </a:fld>
            <a:endParaRPr lang="en-US" altLang="zh-CN" sz="1300"/>
          </a:p>
        </p:txBody>
      </p:sp>
    </p:spTree>
    <p:extLst>
      <p:ext uri="{BB962C8B-B14F-4D97-AF65-F5344CB8AC3E}">
        <p14:creationId xmlns:p14="http://schemas.microsoft.com/office/powerpoint/2010/main" val="1219141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4579"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61F71081-E478-314A-BD83-784EEC3C766F}" type="slidenum">
              <a:rPr lang="en-US" altLang="zh-CN" sz="1300"/>
              <a:pPr/>
              <a:t>93</a:t>
            </a:fld>
            <a:endParaRPr lang="en-US" altLang="zh-CN" sz="1300"/>
          </a:p>
        </p:txBody>
      </p:sp>
    </p:spTree>
    <p:extLst>
      <p:ext uri="{BB962C8B-B14F-4D97-AF65-F5344CB8AC3E}">
        <p14:creationId xmlns:p14="http://schemas.microsoft.com/office/powerpoint/2010/main" val="335273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253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6C1EDBAD-6CC0-5348-9935-814D60518C1D}" type="slidenum">
              <a:rPr lang="en-US" altLang="zh-CN" sz="1300"/>
              <a:pPr/>
              <a:t>94</a:t>
            </a:fld>
            <a:endParaRPr lang="en-US" altLang="zh-CN" sz="1300"/>
          </a:p>
        </p:txBody>
      </p:sp>
    </p:spTree>
    <p:extLst>
      <p:ext uri="{BB962C8B-B14F-4D97-AF65-F5344CB8AC3E}">
        <p14:creationId xmlns:p14="http://schemas.microsoft.com/office/powerpoint/2010/main" val="158546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spcBef>
                <a:spcPct val="30000"/>
              </a:spcBef>
              <a:defRPr sz="1200">
                <a:solidFill>
                  <a:schemeClr val="tx1"/>
                </a:solidFill>
                <a:latin typeface="Arial" charset="0"/>
              </a:defRPr>
            </a:lvl1pPr>
            <a:lvl2pPr marL="742950" indent="-285750" defTabSz="957263">
              <a:spcBef>
                <a:spcPct val="30000"/>
              </a:spcBef>
              <a:defRPr sz="1200">
                <a:solidFill>
                  <a:schemeClr val="tx1"/>
                </a:solidFill>
                <a:latin typeface="Arial" charset="0"/>
              </a:defRPr>
            </a:lvl2pPr>
            <a:lvl3pPr marL="1143000" indent="-228600" defTabSz="957263">
              <a:spcBef>
                <a:spcPct val="30000"/>
              </a:spcBef>
              <a:defRPr sz="1200">
                <a:solidFill>
                  <a:schemeClr val="tx1"/>
                </a:solidFill>
                <a:latin typeface="Arial" charset="0"/>
              </a:defRPr>
            </a:lvl3pPr>
            <a:lvl4pPr marL="1600200" indent="-228600" defTabSz="957263">
              <a:spcBef>
                <a:spcPct val="30000"/>
              </a:spcBef>
              <a:defRPr sz="1200">
                <a:solidFill>
                  <a:schemeClr val="tx1"/>
                </a:solidFill>
                <a:latin typeface="Arial" charset="0"/>
              </a:defRPr>
            </a:lvl4pPr>
            <a:lvl5pPr marL="2057400" indent="-228600" defTabSz="957263">
              <a:spcBef>
                <a:spcPct val="30000"/>
              </a:spcBef>
              <a:defRPr sz="1200">
                <a:solidFill>
                  <a:schemeClr val="tx1"/>
                </a:solidFill>
                <a:latin typeface="Arial" charset="0"/>
              </a:defRPr>
            </a:lvl5pPr>
            <a:lvl6pPr marL="2514600" indent="-228600" defTabSz="957263" eaLnBrk="0" fontAlgn="base" hangingPunct="0">
              <a:spcBef>
                <a:spcPct val="30000"/>
              </a:spcBef>
              <a:spcAft>
                <a:spcPct val="0"/>
              </a:spcAft>
              <a:defRPr sz="1200">
                <a:solidFill>
                  <a:schemeClr val="tx1"/>
                </a:solidFill>
                <a:latin typeface="Arial" charset="0"/>
              </a:defRPr>
            </a:lvl6pPr>
            <a:lvl7pPr marL="2971800" indent="-228600" defTabSz="957263" eaLnBrk="0" fontAlgn="base" hangingPunct="0">
              <a:spcBef>
                <a:spcPct val="30000"/>
              </a:spcBef>
              <a:spcAft>
                <a:spcPct val="0"/>
              </a:spcAft>
              <a:defRPr sz="1200">
                <a:solidFill>
                  <a:schemeClr val="tx1"/>
                </a:solidFill>
                <a:latin typeface="Arial" charset="0"/>
              </a:defRPr>
            </a:lvl7pPr>
            <a:lvl8pPr marL="3429000" indent="-228600" defTabSz="957263" eaLnBrk="0" fontAlgn="base" hangingPunct="0">
              <a:spcBef>
                <a:spcPct val="30000"/>
              </a:spcBef>
              <a:spcAft>
                <a:spcPct val="0"/>
              </a:spcAft>
              <a:defRPr sz="1200">
                <a:solidFill>
                  <a:schemeClr val="tx1"/>
                </a:solidFill>
                <a:latin typeface="Arial" charset="0"/>
              </a:defRPr>
            </a:lvl8pPr>
            <a:lvl9pPr marL="3886200" indent="-228600" defTabSz="957263" eaLnBrk="0" fontAlgn="base" hangingPunct="0">
              <a:spcBef>
                <a:spcPct val="30000"/>
              </a:spcBef>
              <a:spcAft>
                <a:spcPct val="0"/>
              </a:spcAft>
              <a:defRPr sz="1200">
                <a:solidFill>
                  <a:schemeClr val="tx1"/>
                </a:solidFill>
                <a:latin typeface="Arial" charset="0"/>
              </a:defRPr>
            </a:lvl9pPr>
          </a:lstStyle>
          <a:p>
            <a:pPr>
              <a:spcBef>
                <a:spcPct val="0"/>
              </a:spcBef>
            </a:pPr>
            <a:fld id="{2C1BDB7C-D9E6-8240-8976-3C31E6FF29AD}" type="slidenum">
              <a:rPr lang="en-US" altLang="zh-CN" sz="1300"/>
              <a:pPr>
                <a:spcBef>
                  <a:spcPct val="0"/>
                </a:spcBef>
              </a:pPr>
              <a:t>10</a:t>
            </a:fld>
            <a:endParaRPr lang="en-US" altLang="zh-CN" sz="13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zh-CN"/>
          </a:p>
        </p:txBody>
      </p:sp>
    </p:spTree>
    <p:extLst>
      <p:ext uri="{BB962C8B-B14F-4D97-AF65-F5344CB8AC3E}">
        <p14:creationId xmlns:p14="http://schemas.microsoft.com/office/powerpoint/2010/main" val="2334820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latin typeface="Calibri" charset="0"/>
              <a:ea typeface="MS PGothic" charset="0"/>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70E7FCD1-0A67-E143-A721-3911DCC5D19F}" type="slidenum">
              <a:rPr lang="en-US" altLang="zh-CN" sz="1300"/>
              <a:pPr/>
              <a:t>95</a:t>
            </a:fld>
            <a:endParaRPr lang="en-US" altLang="zh-CN" sz="1300"/>
          </a:p>
        </p:txBody>
      </p:sp>
    </p:spTree>
    <p:extLst>
      <p:ext uri="{BB962C8B-B14F-4D97-AF65-F5344CB8AC3E}">
        <p14:creationId xmlns:p14="http://schemas.microsoft.com/office/powerpoint/2010/main" val="29045511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Calibri" charset="0"/>
                <a:ea typeface="MS PGothic" charset="0"/>
              </a:rPr>
              <a:t>In summary</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48C6A42-B53A-F44C-BA3B-2D2F0CD90132}" type="slidenum">
              <a:rPr lang="en-US" altLang="zh-CN" sz="1300"/>
              <a:pPr/>
              <a:t>96</a:t>
            </a:fld>
            <a:endParaRPr lang="en-US" altLang="zh-CN" sz="1300"/>
          </a:p>
        </p:txBody>
      </p:sp>
    </p:spTree>
    <p:extLst>
      <p:ext uri="{BB962C8B-B14F-4D97-AF65-F5344CB8AC3E}">
        <p14:creationId xmlns:p14="http://schemas.microsoft.com/office/powerpoint/2010/main" val="324342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31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Text Placeholder 3"/>
          <p:cNvSpPr>
            <a:spLocks noGrp="1"/>
          </p:cNvSpPr>
          <p:nvPr>
            <p:ph type="body" sz="quarter" idx="12"/>
          </p:nvPr>
        </p:nvSpPr>
        <p:spPr>
          <a:xfrm>
            <a:off x="501793" y="2111809"/>
            <a:ext cx="8315553" cy="4174691"/>
          </a:xfrm>
          <a:prstGeom prst="rect">
            <a:avLst/>
          </a:prstGeom>
        </p:spPr>
        <p:txBody>
          <a:bodyPr vert="horz" lIns="0" tIns="0" rIns="0" bIns="0"/>
          <a:lstStyle>
            <a:lvl1pPr marL="0">
              <a:spcBef>
                <a:spcPts val="0"/>
              </a:spcBef>
              <a:defRPr sz="2000" b="1"/>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4"/>
          </p:nvPr>
        </p:nvSpPr>
        <p:spPr>
          <a:xfrm>
            <a:off x="6176712" y="305321"/>
            <a:ext cx="2740741" cy="353484"/>
          </a:xfrm>
          <a:prstGeom prst="rect">
            <a:avLst/>
          </a:prstGeom>
        </p:spPr>
        <p:txBody>
          <a:bodyPr vert="horz" lIns="0" tIns="0" rIns="0" bIns="0"/>
          <a:lstStyle>
            <a:lvl1pPr marL="0" algn="r">
              <a:spcBef>
                <a:spcPts val="0"/>
              </a:spcBef>
              <a:defRPr sz="1400" b="1"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4" name="Date Placeholder 1"/>
          <p:cNvSpPr>
            <a:spLocks noGrp="1"/>
          </p:cNvSpPr>
          <p:nvPr>
            <p:ph type="dt" sz="half" idx="15"/>
          </p:nvPr>
        </p:nvSpPr>
        <p:spPr>
          <a:xfrm>
            <a:off x="457200" y="6356351"/>
            <a:ext cx="2133600" cy="366183"/>
          </a:xfrm>
          <a:prstGeom prst="rect">
            <a:avLst/>
          </a:prstGeom>
        </p:spPr>
        <p:txBody>
          <a:bodyPr lIns="121917" tIns="60958" rIns="121917" bIns="60958"/>
          <a:lstStyle>
            <a:lvl1pPr>
              <a:defRPr/>
            </a:lvl1pPr>
          </a:lstStyle>
          <a:p>
            <a:fld id="{2E8E7F96-E386-C04F-B27D-9A3E936BBFC2}" type="datetime1">
              <a:rPr lang="en-US" altLang="zh-CN"/>
              <a:pPr/>
              <a:t>11/13/20</a:t>
            </a:fld>
            <a:endParaRPr lang="en-US" altLang="zh-CN"/>
          </a:p>
        </p:txBody>
      </p:sp>
      <p:sp>
        <p:nvSpPr>
          <p:cNvPr id="6" name="Slide Number Placeholder 2"/>
          <p:cNvSpPr>
            <a:spLocks noGrp="1"/>
          </p:cNvSpPr>
          <p:nvPr>
            <p:ph type="sldNum" sz="quarter" idx="16"/>
          </p:nvPr>
        </p:nvSpPr>
        <p:spPr/>
        <p:txBody>
          <a:bodyPr/>
          <a:lstStyle>
            <a:lvl1pPr>
              <a:defRPr/>
            </a:lvl1pPr>
          </a:lstStyle>
          <a:p>
            <a:fld id="{7B7414E2-5F8E-2B4D-9BCC-CFFD31A01219}" type="slidenum">
              <a:rPr lang="en-US" altLang="zh-CN"/>
              <a:pPr/>
              <a:t>‹#›</a:t>
            </a:fld>
            <a:endParaRPr lang="en-US" altLang="zh-CN"/>
          </a:p>
        </p:txBody>
      </p:sp>
    </p:spTree>
    <p:extLst>
      <p:ext uri="{BB962C8B-B14F-4D97-AF65-F5344CB8AC3E}">
        <p14:creationId xmlns:p14="http://schemas.microsoft.com/office/powerpoint/2010/main" val="285950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9144" y="0"/>
            <a:ext cx="9153144" cy="6858000"/>
          </a:xfrm>
          <a:prstGeom prst="rect">
            <a:avLst/>
          </a:prstGeom>
        </p:spPr>
        <p:txBody>
          <a:bodyPr/>
          <a:lstStyle/>
          <a:p>
            <a:pPr lvl="0"/>
            <a:r>
              <a:rPr lang="en-US" noProof="0"/>
              <a:t>Drag picture to placeholder or click icon to add</a:t>
            </a:r>
            <a:endParaRPr lang="en-US" noProof="0" dirty="0"/>
          </a:p>
        </p:txBody>
      </p:sp>
      <p:sp>
        <p:nvSpPr>
          <p:cNvPr id="19" name="Text Placeholder 18"/>
          <p:cNvSpPr>
            <a:spLocks noGrp="1"/>
          </p:cNvSpPr>
          <p:nvPr>
            <p:ph type="body" sz="quarter" idx="11"/>
          </p:nvPr>
        </p:nvSpPr>
        <p:spPr>
          <a:xfrm>
            <a:off x="227753" y="2043258"/>
            <a:ext cx="3637261" cy="2415052"/>
          </a:xfrm>
          <a:prstGeom prst="rect">
            <a:avLst/>
          </a:prstGeom>
        </p:spPr>
        <p:txBody>
          <a:bodyPr lIns="0" tIns="0" rIns="0" bIns="0" anchor="ctr" anchorCtr="0">
            <a:normAutofit/>
          </a:bodyPr>
          <a:lstStyle>
            <a:lvl1pPr marL="0">
              <a:spcBef>
                <a:spcPts val="0"/>
              </a:spcBef>
              <a:defRPr sz="3000" b="1" i="0">
                <a:solidFill>
                  <a:schemeClr val="bg1"/>
                </a:solidFill>
                <a:latin typeface="Aria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Text Placeholder 2"/>
          <p:cNvSpPr>
            <a:spLocks noGrp="1"/>
          </p:cNvSpPr>
          <p:nvPr>
            <p:ph type="body" sz="quarter" idx="13"/>
          </p:nvPr>
        </p:nvSpPr>
        <p:spPr>
          <a:xfrm>
            <a:off x="227013" y="4958531"/>
            <a:ext cx="1783159" cy="482600"/>
          </a:xfrm>
          <a:prstGeom prst="rect">
            <a:avLst/>
          </a:prstGeom>
        </p:spPr>
        <p:txBody>
          <a:bodyPr lIns="0" tIns="0" rIns="0" bIns="0">
            <a:noAutofit/>
          </a:bodyPr>
          <a:lstStyle>
            <a:lvl1pPr>
              <a:spcBef>
                <a:spcPts val="0"/>
              </a:spcBef>
              <a:defRPr sz="1000" baseline="0">
                <a:solidFill>
                  <a:srgbClr val="FFFFFF"/>
                </a:solidFill>
              </a:defRPr>
            </a:lvl1pPr>
            <a:lvl2pPr marL="457200" indent="0">
              <a:buNone/>
              <a:defRPr/>
            </a:lvl2pPr>
            <a:lvl3pPr marL="914400" indent="0">
              <a:buNone/>
              <a:defRPr/>
            </a:lvl3pPr>
          </a:lstStyle>
          <a:p>
            <a:pPr lvl="0"/>
            <a:r>
              <a:rPr lang="en-US"/>
              <a:t>Click to edit Master text styles</a:t>
            </a:r>
          </a:p>
        </p:txBody>
      </p:sp>
    </p:spTree>
    <p:extLst>
      <p:ext uri="{BB962C8B-B14F-4D97-AF65-F5344CB8AC3E}">
        <p14:creationId xmlns:p14="http://schemas.microsoft.com/office/powerpoint/2010/main" val="193666874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81100" y="0"/>
            <a:ext cx="7564438" cy="1198563"/>
          </a:xfrm>
        </p:spPr>
        <p:txBody>
          <a:bodyPr/>
          <a:lstStyle/>
          <a:p>
            <a:r>
              <a:rPr lang="zh-CN" altLang="en-US"/>
              <a:t>单击此处编辑母版标题样式</a:t>
            </a:r>
          </a:p>
        </p:txBody>
      </p:sp>
      <p:sp>
        <p:nvSpPr>
          <p:cNvPr id="3" name="文本占位符 2"/>
          <p:cNvSpPr>
            <a:spLocks noGrp="1"/>
          </p:cNvSpPr>
          <p:nvPr>
            <p:ph type="body" sz="half" idx="1"/>
          </p:nvPr>
        </p:nvSpPr>
        <p:spPr>
          <a:xfrm>
            <a:off x="1081088" y="16081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43488" y="16081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F7011F20-447B-6F43-A248-235AE78DA1B6}" type="datetime1">
              <a:rPr lang="zh-CN" altLang="en-US"/>
              <a:pPr>
                <a:defRPr/>
              </a:pPr>
              <a:t>2020/11/13</a:t>
            </a:fld>
            <a:r>
              <a:rPr lang="en-US" altLang="zh-CN"/>
              <a:t>Nov. 14, 2001</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F166558B-B44B-0B46-B4D2-869F5F4F7989}" type="slidenum">
              <a:rPr lang="zh-CN" altLang="en-US"/>
              <a:pPr>
                <a:defRPr/>
              </a:pPr>
              <a:t>‹#›</a:t>
            </a:fld>
            <a:endParaRPr lang="en-US" altLang="zh-CN"/>
          </a:p>
        </p:txBody>
      </p:sp>
    </p:spTree>
    <p:extLst>
      <p:ext uri="{BB962C8B-B14F-4D97-AF65-F5344CB8AC3E}">
        <p14:creationId xmlns:p14="http://schemas.microsoft.com/office/powerpoint/2010/main" val="353506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image" Target="../media/image20.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wmf"/><Relationship Id="rId3" Type="http://schemas.openxmlformats.org/officeDocument/2006/relationships/image" Target="../media/image32.wmf"/><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37.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wm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3.wmf"/><Relationship Id="rId3" Type="http://schemas.openxmlformats.org/officeDocument/2006/relationships/image" Target="../media/image49.png"/><Relationship Id="rId7" Type="http://schemas.openxmlformats.org/officeDocument/2006/relationships/image" Target="../media/image39.png"/><Relationship Id="rId12"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wmf"/><Relationship Id="rId11" Type="http://schemas.openxmlformats.org/officeDocument/2006/relationships/image" Target="../media/image43.png"/><Relationship Id="rId5" Type="http://schemas.openxmlformats.org/officeDocument/2006/relationships/image" Target="../media/image51.png"/><Relationship Id="rId10" Type="http://schemas.openxmlformats.org/officeDocument/2006/relationships/image" Target="../media/image42.wmf"/><Relationship Id="rId4" Type="http://schemas.openxmlformats.org/officeDocument/2006/relationships/image" Target="../media/image50.png"/><Relationship Id="rId9" Type="http://schemas.openxmlformats.org/officeDocument/2006/relationships/image" Target="../media/image41.png"/><Relationship Id="rId14"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wmf"/><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2.wmf"/><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53.wmf"/><Relationship Id="rId9" Type="http://schemas.openxmlformats.org/officeDocument/2006/relationships/image" Target="../media/image64.wmf"/></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3.wmf"/><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3.wmf"/><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4.png"/><Relationship Id="rId5" Type="http://schemas.openxmlformats.org/officeDocument/2006/relationships/image" Target="../media/image53.wmf"/><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74.png"/><Relationship Id="rId4" Type="http://schemas.openxmlformats.org/officeDocument/2006/relationships/image" Target="../media/image53.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71.png"/><Relationship Id="rId4" Type="http://schemas.openxmlformats.org/officeDocument/2006/relationships/image" Target="../media/image53.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7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chart" Target="../charts/char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80.emf"/><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78.emf"/><Relationship Id="rId4" Type="http://schemas.openxmlformats.org/officeDocument/2006/relationships/image" Target="../media/image80.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90.emf"/><Relationship Id="rId4" Type="http://schemas.openxmlformats.org/officeDocument/2006/relationships/image" Target="../media/image89.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56700" cy="547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700" y="1898650"/>
            <a:ext cx="4682236" cy="32004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71" name="Text Placeholder 2"/>
          <p:cNvSpPr>
            <a:spLocks noGrp="1"/>
          </p:cNvSpPr>
          <p:nvPr>
            <p:ph type="body" sz="quarter" idx="11"/>
          </p:nvPr>
        </p:nvSpPr>
        <p:spPr bwMode="auto">
          <a:xfrm>
            <a:off x="227013" y="2539747"/>
            <a:ext cx="4210875" cy="12877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indent="0" algn="ctr">
              <a:spcBef>
                <a:spcPct val="0"/>
              </a:spcBef>
              <a:buNone/>
            </a:pPr>
            <a:r>
              <a:rPr lang="en-US" altLang="zh-CN" sz="2400" dirty="0"/>
              <a:t>Flow Table Management</a:t>
            </a:r>
          </a:p>
        </p:txBody>
      </p:sp>
      <p:sp>
        <p:nvSpPr>
          <p:cNvPr id="7172" name="Text Placeholder 3"/>
          <p:cNvSpPr>
            <a:spLocks noGrp="1"/>
          </p:cNvSpPr>
          <p:nvPr>
            <p:ph type="body" sz="quarter" idx="13"/>
          </p:nvPr>
        </p:nvSpPr>
        <p:spPr bwMode="auto">
          <a:xfrm>
            <a:off x="754318" y="3943099"/>
            <a:ext cx="3148200" cy="10099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buNone/>
            </a:pPr>
            <a:r>
              <a:rPr lang="en-US" altLang="zh-CN" sz="1800" dirty="0">
                <a:ea typeface="ＭＳ Ｐゴシック" charset="-128"/>
              </a:rPr>
              <a:t>H. Jonathan Chao</a:t>
            </a:r>
          </a:p>
          <a:p>
            <a:pPr marL="0" indent="0" algn="ctr">
              <a:spcBef>
                <a:spcPct val="0"/>
              </a:spcBef>
              <a:buNone/>
            </a:pPr>
            <a:r>
              <a:rPr lang="en-US" altLang="zh-CN" sz="1800" dirty="0">
                <a:ea typeface="ＭＳ Ｐゴシック" charset="-128"/>
              </a:rPr>
              <a:t>ECE</a:t>
            </a:r>
            <a:r>
              <a:rPr lang="zh-CN" altLang="en-US" sz="1800" dirty="0">
                <a:ea typeface="ＭＳ Ｐゴシック" charset="-128"/>
              </a:rPr>
              <a:t> </a:t>
            </a:r>
            <a:r>
              <a:rPr lang="en-US" altLang="zh-CN" sz="1800" dirty="0">
                <a:ea typeface="ＭＳ Ｐゴシック" charset="-128"/>
              </a:rPr>
              <a:t>Department</a:t>
            </a:r>
          </a:p>
          <a:p>
            <a:pPr marL="0" indent="0" algn="ctr">
              <a:spcBef>
                <a:spcPct val="0"/>
              </a:spcBef>
              <a:buNone/>
            </a:pPr>
            <a:r>
              <a:rPr lang="en-US" altLang="zh-CN" sz="1800" dirty="0" err="1">
                <a:ea typeface="ＭＳ Ｐゴシック" charset="-128"/>
              </a:rPr>
              <a:t>chao@nyu.edu</a:t>
            </a:r>
            <a:endParaRPr lang="en-US" altLang="zh-CN" sz="1800" dirty="0">
              <a:ea typeface="ＭＳ Ｐゴシック" charset="-128"/>
            </a:endParaRPr>
          </a:p>
          <a:p>
            <a:pPr marL="0" indent="0" algn="ctr">
              <a:spcBef>
                <a:spcPct val="0"/>
              </a:spcBef>
            </a:pPr>
            <a:endParaRPr lang="en-US" altLang="zh-CN" sz="1800" dirty="0">
              <a:ea typeface="ＭＳ Ｐゴシック" charset="-128"/>
            </a:endParaRPr>
          </a:p>
        </p:txBody>
      </p:sp>
      <p:pic>
        <p:nvPicPr>
          <p:cNvPr id="717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176" y="2195513"/>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0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757E194D-D85E-BD49-924C-4D89AE0A54E1}" type="slidenum">
              <a:rPr lang="en-US" altLang="zh-CN" sz="1400"/>
              <a:pPr>
                <a:spcBef>
                  <a:spcPct val="0"/>
                </a:spcBef>
                <a:buClrTx/>
                <a:buSzTx/>
                <a:buFontTx/>
                <a:buNone/>
              </a:pPr>
              <a:t>10</a:t>
            </a:fld>
            <a:endParaRPr lang="en-US" altLang="zh-CN" sz="1400"/>
          </a:p>
        </p:txBody>
      </p:sp>
      <p:sp>
        <p:nvSpPr>
          <p:cNvPr id="63490" name="Rectangle 2"/>
          <p:cNvSpPr>
            <a:spLocks noGrp="1" noChangeArrowheads="1"/>
          </p:cNvSpPr>
          <p:nvPr>
            <p:ph type="title"/>
          </p:nvPr>
        </p:nvSpPr>
        <p:spPr/>
        <p:txBody>
          <a:bodyPr>
            <a:normAutofit fontScale="90000"/>
          </a:bodyPr>
          <a:lstStyle/>
          <a:p>
            <a:pPr eaLnBrk="1" hangingPunct="1"/>
            <a:r>
              <a:rPr lang="en-US" altLang="zh-CN">
                <a:ea typeface="宋体" charset="-122"/>
              </a:rPr>
              <a:t>Content Addressable Memory (CAM)</a:t>
            </a:r>
            <a:endParaRPr lang="zh-TW" altLang="en-US">
              <a:ea typeface="新細明體" charset="-120"/>
            </a:endParaRPr>
          </a:p>
        </p:txBody>
      </p:sp>
      <p:sp>
        <p:nvSpPr>
          <p:cNvPr id="63491" name="Rectangle 3"/>
          <p:cNvSpPr>
            <a:spLocks noGrp="1" noChangeArrowheads="1"/>
          </p:cNvSpPr>
          <p:nvPr>
            <p:ph type="body" idx="1"/>
          </p:nvPr>
        </p:nvSpPr>
        <p:spPr>
          <a:xfrm>
            <a:off x="685800" y="1600200"/>
            <a:ext cx="7772400" cy="4487863"/>
          </a:xfrm>
        </p:spPr>
        <p:txBody>
          <a:bodyPr>
            <a:normAutofit fontScale="92500" lnSpcReduction="10000"/>
          </a:bodyPr>
          <a:lstStyle/>
          <a:p>
            <a:pPr eaLnBrk="1" hangingPunct="1"/>
            <a:r>
              <a:rPr lang="en-US" altLang="zh-TW" sz="2800" dirty="0">
                <a:ea typeface="新細明體" charset="-120"/>
              </a:rPr>
              <a:t>CAM is a specialized matching memory that performs parallel comparison</a:t>
            </a:r>
            <a:r>
              <a:rPr lang="zh-CN" altLang="en-US" sz="2800" dirty="0">
                <a:ea typeface="新細明體" charset="-120"/>
              </a:rPr>
              <a:t> </a:t>
            </a:r>
            <a:r>
              <a:rPr lang="en-US" altLang="zh-CN" sz="2800" dirty="0">
                <a:ea typeface="新細明體" charset="-120"/>
              </a:rPr>
              <a:t>of</a:t>
            </a:r>
            <a:r>
              <a:rPr lang="zh-CN" altLang="en-US" sz="2800" dirty="0">
                <a:ea typeface="新細明體" charset="-120"/>
              </a:rPr>
              <a:t> </a:t>
            </a:r>
            <a:r>
              <a:rPr lang="en-US" altLang="zh-CN" sz="2800" dirty="0">
                <a:ea typeface="新細明體" charset="-120"/>
              </a:rPr>
              <a:t>an</a:t>
            </a:r>
            <a:r>
              <a:rPr lang="zh-CN" altLang="en-US" sz="2800" dirty="0">
                <a:ea typeface="新細明體" charset="-120"/>
              </a:rPr>
              <a:t> </a:t>
            </a:r>
            <a:r>
              <a:rPr lang="en-US" altLang="zh-CN" sz="2800" dirty="0">
                <a:ea typeface="新細明體" charset="-120"/>
              </a:rPr>
              <a:t>input</a:t>
            </a:r>
            <a:r>
              <a:rPr lang="zh-CN" altLang="en-US" sz="2800" dirty="0">
                <a:ea typeface="新細明體" charset="-120"/>
              </a:rPr>
              <a:t> </a:t>
            </a:r>
            <a:r>
              <a:rPr lang="en-US" altLang="zh-CN" sz="2800" dirty="0">
                <a:ea typeface="新細明體" charset="-120"/>
              </a:rPr>
              <a:t>with</a:t>
            </a:r>
            <a:r>
              <a:rPr lang="zh-CN" altLang="en-US" sz="2800" dirty="0">
                <a:ea typeface="新細明體" charset="-120"/>
              </a:rPr>
              <a:t> </a:t>
            </a:r>
            <a:r>
              <a:rPr lang="en-US" altLang="zh-CN" sz="2800" dirty="0">
                <a:ea typeface="新細明體" charset="-120"/>
              </a:rPr>
              <a:t>all</a:t>
            </a:r>
            <a:r>
              <a:rPr lang="zh-CN" altLang="en-US" sz="2800" dirty="0">
                <a:ea typeface="新細明體" charset="-120"/>
              </a:rPr>
              <a:t> </a:t>
            </a:r>
            <a:r>
              <a:rPr lang="en-US" altLang="zh-CN" sz="2800" dirty="0">
                <a:ea typeface="新細明體" charset="-120"/>
              </a:rPr>
              <a:t>patterns</a:t>
            </a:r>
            <a:r>
              <a:rPr lang="zh-CN" altLang="en-US" sz="2800" dirty="0">
                <a:ea typeface="新細明體" charset="-120"/>
              </a:rPr>
              <a:t> </a:t>
            </a:r>
            <a:r>
              <a:rPr lang="en-US" altLang="zh-CN" sz="2800" dirty="0">
                <a:ea typeface="新細明體" charset="-120"/>
              </a:rPr>
              <a:t>in</a:t>
            </a:r>
            <a:r>
              <a:rPr lang="zh-CN" altLang="en-US" sz="2800" dirty="0">
                <a:ea typeface="新細明體" charset="-120"/>
              </a:rPr>
              <a:t> </a:t>
            </a:r>
            <a:r>
              <a:rPr lang="en-US" altLang="zh-CN" sz="2800" dirty="0">
                <a:ea typeface="新細明體" charset="-120"/>
              </a:rPr>
              <a:t>the</a:t>
            </a:r>
            <a:r>
              <a:rPr lang="zh-CN" altLang="en-US" sz="2800" dirty="0">
                <a:ea typeface="新細明體" charset="-120"/>
              </a:rPr>
              <a:t> </a:t>
            </a:r>
            <a:r>
              <a:rPr lang="en-US" altLang="zh-CN" sz="2800" dirty="0">
                <a:ea typeface="新細明體" charset="-120"/>
              </a:rPr>
              <a:t>entries</a:t>
            </a:r>
            <a:r>
              <a:rPr lang="zh-CN" altLang="en-US" sz="2800" dirty="0">
                <a:ea typeface="新細明體" charset="-120"/>
              </a:rPr>
              <a:t> </a:t>
            </a:r>
            <a:r>
              <a:rPr lang="en-US" altLang="zh-CN" sz="2800" dirty="0">
                <a:ea typeface="新細明體" charset="-120"/>
              </a:rPr>
              <a:t>of</a:t>
            </a:r>
            <a:r>
              <a:rPr lang="zh-CN" altLang="en-US" sz="2800" dirty="0">
                <a:ea typeface="新細明體" charset="-120"/>
              </a:rPr>
              <a:t> </a:t>
            </a:r>
            <a:r>
              <a:rPr lang="en-US" altLang="zh-CN" sz="2800" dirty="0">
                <a:ea typeface="新細明體" charset="-120"/>
              </a:rPr>
              <a:t>the</a:t>
            </a:r>
            <a:r>
              <a:rPr lang="zh-CN" altLang="en-US" sz="2800" dirty="0">
                <a:ea typeface="新細明體" charset="-120"/>
              </a:rPr>
              <a:t> </a:t>
            </a:r>
            <a:r>
              <a:rPr lang="en-US" altLang="zh-CN" sz="2800" dirty="0">
                <a:ea typeface="新細明體" charset="-120"/>
              </a:rPr>
              <a:t>CAM</a:t>
            </a:r>
            <a:r>
              <a:rPr lang="en-US" altLang="zh-TW" sz="2800" dirty="0">
                <a:ea typeface="新細明體" charset="-120"/>
              </a:rPr>
              <a:t>.</a:t>
            </a:r>
          </a:p>
          <a:p>
            <a:pPr eaLnBrk="1" hangingPunct="1"/>
            <a:r>
              <a:rPr lang="en-US" altLang="zh-TW" sz="2800" dirty="0">
                <a:ea typeface="新細明體" charset="-120"/>
              </a:rPr>
              <a:t>The CAM outputs the location (or address) where a match is found.</a:t>
            </a:r>
          </a:p>
          <a:p>
            <a:pPr eaLnBrk="1" hangingPunct="1"/>
            <a:r>
              <a:rPr lang="en-US" altLang="zh-CN" sz="2800" dirty="0">
                <a:ea typeface="新細明體" charset="-120"/>
              </a:rPr>
              <a:t>The</a:t>
            </a:r>
            <a:r>
              <a:rPr lang="zh-CN" altLang="en-US" sz="2800" dirty="0">
                <a:ea typeface="新細明體" charset="-120"/>
              </a:rPr>
              <a:t> </a:t>
            </a:r>
            <a:r>
              <a:rPr lang="en-US" altLang="zh-CN" sz="2800" dirty="0">
                <a:ea typeface="新細明體" charset="-120"/>
              </a:rPr>
              <a:t>match</a:t>
            </a:r>
            <a:r>
              <a:rPr lang="zh-CN" altLang="en-US" sz="2800" dirty="0">
                <a:ea typeface="新細明體" charset="-120"/>
              </a:rPr>
              <a:t> </a:t>
            </a:r>
            <a:r>
              <a:rPr lang="en-US" altLang="zh-CN" sz="2800" dirty="0">
                <a:ea typeface="新細明體" charset="-120"/>
              </a:rPr>
              <a:t>can</a:t>
            </a:r>
            <a:r>
              <a:rPr lang="zh-CN" altLang="en-US" sz="2800" dirty="0">
                <a:ea typeface="新細明體" charset="-120"/>
              </a:rPr>
              <a:t> </a:t>
            </a:r>
            <a:r>
              <a:rPr lang="en-US" altLang="zh-CN" sz="2800" dirty="0">
                <a:ea typeface="新細明體" charset="-120"/>
              </a:rPr>
              <a:t>be</a:t>
            </a:r>
            <a:r>
              <a:rPr lang="zh-CN" altLang="en-US" sz="2800" dirty="0">
                <a:ea typeface="新細明體" charset="-120"/>
              </a:rPr>
              <a:t> </a:t>
            </a:r>
            <a:r>
              <a:rPr lang="en-US" altLang="zh-CN" sz="2800" dirty="0">
                <a:ea typeface="新細明體" charset="-120"/>
              </a:rPr>
              <a:t>done</a:t>
            </a:r>
            <a:r>
              <a:rPr lang="zh-CN" altLang="en-US" sz="2800" dirty="0">
                <a:ea typeface="新細明體" charset="-120"/>
              </a:rPr>
              <a:t> </a:t>
            </a:r>
            <a:r>
              <a:rPr lang="en-US" altLang="zh-CN" sz="2800" dirty="0">
                <a:ea typeface="新細明體" charset="-120"/>
              </a:rPr>
              <a:t>in</a:t>
            </a:r>
            <a:r>
              <a:rPr lang="zh-CN" altLang="en-US" sz="2800" dirty="0">
                <a:ea typeface="新細明體" charset="-120"/>
              </a:rPr>
              <a:t> </a:t>
            </a:r>
            <a:r>
              <a:rPr lang="en-US" altLang="zh-CN" sz="2800" dirty="0">
                <a:ea typeface="新細明體" charset="-120"/>
              </a:rPr>
              <a:t>a</a:t>
            </a:r>
            <a:r>
              <a:rPr lang="zh-CN" altLang="en-US" sz="2800" dirty="0">
                <a:ea typeface="新細明體" charset="-120"/>
              </a:rPr>
              <a:t> </a:t>
            </a:r>
            <a:r>
              <a:rPr lang="en-US" altLang="zh-CN" sz="2800" dirty="0">
                <a:ea typeface="新細明體" charset="-120"/>
              </a:rPr>
              <a:t>clock</a:t>
            </a:r>
            <a:r>
              <a:rPr lang="zh-CN" altLang="en-US" sz="2800" dirty="0">
                <a:ea typeface="新細明體" charset="-120"/>
              </a:rPr>
              <a:t> </a:t>
            </a:r>
            <a:r>
              <a:rPr lang="en-US" altLang="zh-CN" sz="2800" dirty="0">
                <a:ea typeface="新細明體" charset="-120"/>
              </a:rPr>
              <a:t>cycle,</a:t>
            </a:r>
            <a:r>
              <a:rPr lang="zh-CN" altLang="en-US" sz="2800" dirty="0">
                <a:ea typeface="新細明體" charset="-120"/>
              </a:rPr>
              <a:t> </a:t>
            </a:r>
            <a:r>
              <a:rPr lang="en-US" altLang="zh-CN" sz="2800" dirty="0">
                <a:ea typeface="新細明體" charset="-120"/>
              </a:rPr>
              <a:t>very</a:t>
            </a:r>
            <a:r>
              <a:rPr lang="zh-CN" altLang="en-US" sz="2800" dirty="0">
                <a:ea typeface="新細明體" charset="-120"/>
              </a:rPr>
              <a:t> </a:t>
            </a:r>
            <a:r>
              <a:rPr lang="en-US" altLang="zh-CN" sz="2800" dirty="0">
                <a:ea typeface="新細明體" charset="-120"/>
              </a:rPr>
              <a:t>fast,</a:t>
            </a:r>
            <a:r>
              <a:rPr lang="zh-CN" altLang="en-US" sz="2800" dirty="0">
                <a:ea typeface="新細明體" charset="-120"/>
              </a:rPr>
              <a:t> </a:t>
            </a:r>
            <a:r>
              <a:rPr lang="en-US" altLang="zh-CN" sz="2800" dirty="0">
                <a:ea typeface="新細明體" charset="-120"/>
              </a:rPr>
              <a:t>with</a:t>
            </a:r>
            <a:r>
              <a:rPr lang="zh-CN" altLang="en-US" sz="2800" dirty="0">
                <a:ea typeface="新細明體" charset="-120"/>
              </a:rPr>
              <a:t> </a:t>
            </a:r>
            <a:r>
              <a:rPr lang="en-US" altLang="zh-CN" sz="2800" dirty="0">
                <a:ea typeface="新細明體" charset="-120"/>
              </a:rPr>
              <a:t>the</a:t>
            </a:r>
            <a:r>
              <a:rPr lang="zh-CN" altLang="en-US" sz="2800" dirty="0">
                <a:ea typeface="新細明體" charset="-120"/>
              </a:rPr>
              <a:t> </a:t>
            </a:r>
            <a:r>
              <a:rPr lang="en-US" altLang="zh-CN" sz="2800" dirty="0">
                <a:ea typeface="新細明體" charset="-120"/>
              </a:rPr>
              <a:t>expense</a:t>
            </a:r>
            <a:r>
              <a:rPr lang="zh-CN" altLang="en-US" sz="2800" dirty="0">
                <a:ea typeface="新細明體" charset="-120"/>
              </a:rPr>
              <a:t> </a:t>
            </a:r>
            <a:r>
              <a:rPr lang="en-US" altLang="zh-CN" sz="2800" dirty="0">
                <a:ea typeface="新細明體" charset="-120"/>
              </a:rPr>
              <a:t>of</a:t>
            </a:r>
            <a:r>
              <a:rPr lang="zh-CN" altLang="en-US" sz="2800" dirty="0">
                <a:ea typeface="新細明體" charset="-120"/>
              </a:rPr>
              <a:t> </a:t>
            </a:r>
            <a:r>
              <a:rPr lang="en-US" altLang="zh-CN" sz="2800" dirty="0">
                <a:ea typeface="新細明體" charset="-120"/>
              </a:rPr>
              <a:t>high</a:t>
            </a:r>
            <a:r>
              <a:rPr lang="zh-CN" altLang="en-US" sz="2800" dirty="0">
                <a:ea typeface="新細明體" charset="-120"/>
              </a:rPr>
              <a:t> </a:t>
            </a:r>
            <a:r>
              <a:rPr lang="en-US" altLang="zh-CN" sz="2800" dirty="0">
                <a:ea typeface="新細明體" charset="-120"/>
              </a:rPr>
              <a:t>power</a:t>
            </a:r>
            <a:r>
              <a:rPr lang="zh-CN" altLang="en-US" sz="2800" dirty="0">
                <a:ea typeface="新細明體" charset="-120"/>
              </a:rPr>
              <a:t> </a:t>
            </a:r>
            <a:r>
              <a:rPr lang="en-US" altLang="zh-CN" sz="2800" dirty="0">
                <a:ea typeface="新細明體" charset="-120"/>
              </a:rPr>
              <a:t>consumption</a:t>
            </a:r>
            <a:r>
              <a:rPr lang="zh-CN" altLang="en-US" sz="2800" dirty="0">
                <a:ea typeface="新細明體" charset="-120"/>
              </a:rPr>
              <a:t> </a:t>
            </a:r>
            <a:r>
              <a:rPr lang="en-US" altLang="zh-CN" sz="2800" dirty="0">
                <a:ea typeface="新細明體" charset="-120"/>
              </a:rPr>
              <a:t>and</a:t>
            </a:r>
            <a:r>
              <a:rPr lang="zh-CN" altLang="en-US" sz="2800" dirty="0">
                <a:ea typeface="新細明體" charset="-120"/>
              </a:rPr>
              <a:t> </a:t>
            </a:r>
            <a:r>
              <a:rPr lang="en-US" altLang="zh-CN" sz="2800" dirty="0">
                <a:ea typeface="新細明體" charset="-120"/>
              </a:rPr>
              <a:t>high</a:t>
            </a:r>
            <a:r>
              <a:rPr lang="zh-CN" altLang="en-US" sz="2800" dirty="0">
                <a:ea typeface="新細明體" charset="-120"/>
              </a:rPr>
              <a:t> </a:t>
            </a:r>
            <a:r>
              <a:rPr lang="en-US" altLang="zh-CN" sz="2800" dirty="0">
                <a:ea typeface="新細明體" charset="-120"/>
              </a:rPr>
              <a:t>silicon footprint.</a:t>
            </a:r>
            <a:r>
              <a:rPr lang="zh-CN" altLang="en-US" sz="2800" dirty="0">
                <a:ea typeface="新細明體" charset="-120"/>
              </a:rPr>
              <a:t> </a:t>
            </a:r>
            <a:endParaRPr lang="en-US" altLang="zh-TW" sz="2800" dirty="0">
              <a:ea typeface="新細明體" charset="-120"/>
            </a:endParaRPr>
          </a:p>
          <a:p>
            <a:r>
              <a:rPr lang="en-US" altLang="zh-TW" sz="2800" dirty="0">
                <a:ea typeface="新細明體" charset="-120"/>
              </a:rPr>
              <a:t>CAM </a:t>
            </a:r>
            <a:r>
              <a:rPr lang="en-US" altLang="zh-CN" sz="2800" dirty="0">
                <a:ea typeface="新細明體" charset="-120"/>
              </a:rPr>
              <a:t>c</a:t>
            </a:r>
            <a:r>
              <a:rPr lang="en-US" altLang="zh-TW" sz="2800" dirty="0">
                <a:ea typeface="新細明體" charset="-120"/>
              </a:rPr>
              <a:t>annot be applied to CIDR (c</a:t>
            </a:r>
            <a:r>
              <a:rPr lang="en-US" dirty="0"/>
              <a:t>lassless inter-domain routing) </a:t>
            </a:r>
            <a:r>
              <a:rPr lang="en-US" altLang="zh-TW" sz="2800" dirty="0">
                <a:ea typeface="新細明體" charset="-120"/>
              </a:rPr>
              <a:t>IP route lookup because of lacking don’t care bit.</a:t>
            </a:r>
            <a:endParaRPr lang="zh-TW" altLang="en-US" sz="2800" dirty="0">
              <a:ea typeface="新細明體" charset="-120"/>
            </a:endParaRPr>
          </a:p>
        </p:txBody>
      </p:sp>
    </p:spTree>
    <p:extLst>
      <p:ext uri="{BB962C8B-B14F-4D97-AF65-F5344CB8AC3E}">
        <p14:creationId xmlns:p14="http://schemas.microsoft.com/office/powerpoint/2010/main" val="369448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4"/>
          <p:cNvSpPr>
            <a:spLocks noGrp="1"/>
          </p:cNvSpPr>
          <p:nvPr>
            <p:ph type="sldNum" sz="quarter" idx="12"/>
          </p:nvPr>
        </p:nvSpPr>
        <p:spPr>
          <a:xfrm>
            <a:off x="59436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56DDE6AA-8458-224D-B79A-627D53C5AE5D}" type="slidenum">
              <a:rPr lang="en-US" altLang="en-US" sz="1400"/>
              <a:pPr>
                <a:spcBef>
                  <a:spcPct val="0"/>
                </a:spcBef>
                <a:buClrTx/>
                <a:buSzTx/>
                <a:buFontTx/>
                <a:buNone/>
              </a:pPr>
              <a:t>11</a:t>
            </a:fld>
            <a:endParaRPr lang="en-US" altLang="en-US" sz="1400"/>
          </a:p>
        </p:txBody>
      </p:sp>
      <p:sp>
        <p:nvSpPr>
          <p:cNvPr id="66562" name="Rectangle 2"/>
          <p:cNvSpPr>
            <a:spLocks noGrp="1" noChangeArrowheads="1"/>
          </p:cNvSpPr>
          <p:nvPr>
            <p:ph type="title"/>
          </p:nvPr>
        </p:nvSpPr>
        <p:spPr>
          <a:xfrm>
            <a:off x="990600" y="304800"/>
            <a:ext cx="7315200" cy="893763"/>
          </a:xfrm>
        </p:spPr>
        <p:txBody>
          <a:bodyPr/>
          <a:lstStyle/>
          <a:p>
            <a:r>
              <a:rPr lang="en-US" altLang="zh-TW" dirty="0">
                <a:ea typeface="新細明體" charset="-120"/>
              </a:rPr>
              <a:t>Ternary CAM (TCAM)</a:t>
            </a:r>
          </a:p>
        </p:txBody>
      </p:sp>
      <p:sp>
        <p:nvSpPr>
          <p:cNvPr id="66563" name="Rectangle 3"/>
          <p:cNvSpPr>
            <a:spLocks noGrp="1" noChangeArrowheads="1"/>
          </p:cNvSpPr>
          <p:nvPr>
            <p:ph type="body" sz="half" idx="1"/>
          </p:nvPr>
        </p:nvSpPr>
        <p:spPr>
          <a:xfrm>
            <a:off x="685800" y="1828800"/>
            <a:ext cx="4572000" cy="4724400"/>
          </a:xfrm>
        </p:spPr>
        <p:txBody>
          <a:bodyPr>
            <a:noAutofit/>
          </a:bodyPr>
          <a:lstStyle/>
          <a:p>
            <a:pPr>
              <a:lnSpc>
                <a:spcPct val="90000"/>
              </a:lnSpc>
            </a:pPr>
            <a:r>
              <a:rPr lang="en-US" altLang="zh-TW" sz="2000" dirty="0"/>
              <a:t>Each bit takes three logic states </a:t>
            </a:r>
          </a:p>
          <a:p>
            <a:pPr lvl="1">
              <a:lnSpc>
                <a:spcPct val="90000"/>
              </a:lnSpc>
            </a:pPr>
            <a:r>
              <a:rPr lang="en-US" altLang="zh-TW" sz="2000" dirty="0">
                <a:ea typeface="+mn-ea"/>
              </a:rPr>
              <a:t> ‘0’,  ‘1’, and  ‘?’(don’t care)</a:t>
            </a:r>
          </a:p>
          <a:p>
            <a:pPr>
              <a:lnSpc>
                <a:spcPct val="90000"/>
              </a:lnSpc>
            </a:pPr>
            <a:r>
              <a:rPr lang="en-US" altLang="zh-TW" sz="2000" dirty="0"/>
              <a:t>Fully associative memory: compares input string with all the entries in parallel</a:t>
            </a:r>
          </a:p>
          <a:p>
            <a:pPr lvl="1">
              <a:lnSpc>
                <a:spcPct val="90000"/>
              </a:lnSpc>
            </a:pPr>
            <a:r>
              <a:rPr lang="en-US" altLang="zh-TW" sz="2000" dirty="0">
                <a:ea typeface="+mn-ea"/>
              </a:rPr>
              <a:t>If multiple matches, report index of the </a:t>
            </a:r>
            <a:r>
              <a:rPr lang="en-US" altLang="zh-TW" sz="2000" b="1" dirty="0">
                <a:solidFill>
                  <a:srgbClr val="FF0000"/>
                </a:solidFill>
                <a:ea typeface="+mn-ea"/>
              </a:rPr>
              <a:t>first</a:t>
            </a:r>
            <a:r>
              <a:rPr lang="en-US" altLang="zh-TW" sz="2000" dirty="0">
                <a:solidFill>
                  <a:srgbClr val="FF0000"/>
                </a:solidFill>
                <a:ea typeface="+mn-ea"/>
              </a:rPr>
              <a:t> </a:t>
            </a:r>
            <a:r>
              <a:rPr lang="en-US" altLang="zh-TW" sz="2000" dirty="0">
                <a:ea typeface="+mn-ea"/>
              </a:rPr>
              <a:t>match </a:t>
            </a:r>
          </a:p>
          <a:p>
            <a:pPr>
              <a:lnSpc>
                <a:spcPct val="90000"/>
              </a:lnSpc>
            </a:pPr>
            <a:r>
              <a:rPr lang="en-US" sz="2000" dirty="0"/>
              <a:t>Common usage of TCAM: hardware based IP address lookup, packet classification - comparing specific header fields (e.g., 5 tuples: IP addresses, port numbers, ….) of a packet against entries (or called rules) in a flow table</a:t>
            </a:r>
          </a:p>
        </p:txBody>
      </p:sp>
      <p:graphicFrame>
        <p:nvGraphicFramePr>
          <p:cNvPr id="66564" name="Object 4"/>
          <p:cNvGraphicFramePr>
            <a:graphicFrameLocks noGrp="1" noChangeAspect="1"/>
          </p:cNvGraphicFramePr>
          <p:nvPr>
            <p:ph sz="half" idx="2"/>
            <p:extLst>
              <p:ext uri="{D42A27DB-BD31-4B8C-83A1-F6EECF244321}">
                <p14:modId xmlns:p14="http://schemas.microsoft.com/office/powerpoint/2010/main" val="2105867655"/>
              </p:ext>
            </p:extLst>
          </p:nvPr>
        </p:nvGraphicFramePr>
        <p:xfrm>
          <a:off x="4267200" y="2362200"/>
          <a:ext cx="6598895" cy="3282346"/>
        </p:xfrm>
        <a:graphic>
          <a:graphicData uri="http://schemas.openxmlformats.org/presentationml/2006/ole">
            <mc:AlternateContent xmlns:mc="http://schemas.openxmlformats.org/markup-compatibility/2006">
              <mc:Choice xmlns:v="urn:schemas-microsoft-com:vml" Requires="v">
                <p:oleObj spid="_x0000_s1041" name="Visio" r:id="rId3" imgW="7251700" imgH="3467100" progId="Visio.Drawing.11">
                  <p:embed/>
                </p:oleObj>
              </mc:Choice>
              <mc:Fallback>
                <p:oleObj name="Visio" r:id="rId3" imgW="7251700" imgH="3467100" progId="Visio.Drawing.11">
                  <p:embed/>
                  <p:pic>
                    <p:nvPicPr>
                      <p:cNvPr id="66564"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362200"/>
                        <a:ext cx="6598895" cy="328234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6569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381000" y="481468"/>
            <a:ext cx="7886700" cy="800963"/>
          </a:xfrm>
        </p:spPr>
        <p:txBody>
          <a:bodyPr>
            <a:normAutofit fontScale="90000"/>
          </a:bodyPr>
          <a:lstStyle/>
          <a:p>
            <a:r>
              <a:rPr lang="en-US" altLang="en-US" sz="3600" dirty="0">
                <a:ea typeface="ＭＳ Ｐゴシック" panose="020B0600070205080204" pitchFamily="34" charset="-128"/>
              </a:rPr>
              <a:t>Hierarchical addressing: route aggregation</a:t>
            </a:r>
            <a:endParaRPr lang="en-US" sz="3600" dirty="0"/>
          </a:p>
        </p:txBody>
      </p:sp>
      <p:sp>
        <p:nvSpPr>
          <p:cNvPr id="47" name="Freeform 3">
            <a:extLst>
              <a:ext uri="{FF2B5EF4-FFF2-40B4-BE49-F238E27FC236}">
                <a16:creationId xmlns:a16="http://schemas.microsoft.com/office/drawing/2014/main" id="{ECD79FEE-92ED-364B-BADE-7317008B7D35}"/>
              </a:ext>
            </a:extLst>
          </p:cNvPr>
          <p:cNvSpPr>
            <a:spLocks/>
          </p:cNvSpPr>
          <p:nvPr/>
        </p:nvSpPr>
        <p:spPr bwMode="auto">
          <a:xfrm>
            <a:off x="4690907" y="4015569"/>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48" name="Line 4">
            <a:extLst>
              <a:ext uri="{FF2B5EF4-FFF2-40B4-BE49-F238E27FC236}">
                <a16:creationId xmlns:a16="http://schemas.microsoft.com/office/drawing/2014/main" id="{5660B4B5-3D1B-9942-A9F7-D7028E81C2F7}"/>
              </a:ext>
            </a:extLst>
          </p:cNvPr>
          <p:cNvSpPr>
            <a:spLocks noChangeShapeType="1"/>
          </p:cNvSpPr>
          <p:nvPr/>
        </p:nvSpPr>
        <p:spPr bwMode="auto">
          <a:xfrm flipV="1">
            <a:off x="2933544" y="4222737"/>
            <a:ext cx="671513" cy="342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49" name="Line 5">
            <a:extLst>
              <a:ext uri="{FF2B5EF4-FFF2-40B4-BE49-F238E27FC236}">
                <a16:creationId xmlns:a16="http://schemas.microsoft.com/office/drawing/2014/main" id="{87966B04-F6C0-A846-94E6-84FA0E62CFAA}"/>
              </a:ext>
            </a:extLst>
          </p:cNvPr>
          <p:cNvSpPr>
            <a:spLocks noChangeShapeType="1"/>
          </p:cNvSpPr>
          <p:nvPr/>
        </p:nvSpPr>
        <p:spPr bwMode="auto">
          <a:xfrm>
            <a:off x="2954976" y="3751249"/>
            <a:ext cx="564356" cy="128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0" name="Line 6">
            <a:extLst>
              <a:ext uri="{FF2B5EF4-FFF2-40B4-BE49-F238E27FC236}">
                <a16:creationId xmlns:a16="http://schemas.microsoft.com/office/drawing/2014/main" id="{8855D4C4-647C-B14D-9922-08C03455DC78}"/>
              </a:ext>
            </a:extLst>
          </p:cNvPr>
          <p:cNvSpPr>
            <a:spLocks noChangeShapeType="1"/>
          </p:cNvSpPr>
          <p:nvPr/>
        </p:nvSpPr>
        <p:spPr bwMode="auto">
          <a:xfrm>
            <a:off x="3004982" y="3165462"/>
            <a:ext cx="635794" cy="5715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1" name="Freeform 7">
            <a:extLst>
              <a:ext uri="{FF2B5EF4-FFF2-40B4-BE49-F238E27FC236}">
                <a16:creationId xmlns:a16="http://schemas.microsoft.com/office/drawing/2014/main" id="{71312ED7-148A-0445-9371-61B4C77BD501}"/>
              </a:ext>
            </a:extLst>
          </p:cNvPr>
          <p:cNvSpPr>
            <a:spLocks/>
          </p:cNvSpPr>
          <p:nvPr/>
        </p:nvSpPr>
        <p:spPr bwMode="auto">
          <a:xfrm>
            <a:off x="3489567" y="3600041"/>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52" name="Text Box 8">
            <a:extLst>
              <a:ext uri="{FF2B5EF4-FFF2-40B4-BE49-F238E27FC236}">
                <a16:creationId xmlns:a16="http://schemas.microsoft.com/office/drawing/2014/main" id="{13F7F820-B18A-E847-AD7E-846731E21C81}"/>
              </a:ext>
            </a:extLst>
          </p:cNvPr>
          <p:cNvSpPr txBox="1">
            <a:spLocks noChangeArrowheads="1"/>
          </p:cNvSpPr>
          <p:nvPr/>
        </p:nvSpPr>
        <p:spPr bwMode="auto">
          <a:xfrm>
            <a:off x="4864738" y="3395253"/>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200.23.16.0/20</a:t>
            </a:r>
            <a:r>
              <a:rPr lang="ja-JP" altLang="en-US" sz="1050" kern="0">
                <a:solidFill>
                  <a:srgbClr val="000000"/>
                </a:solidFill>
              </a:rPr>
              <a:t>”</a:t>
            </a:r>
            <a:endParaRPr lang="en-US" altLang="en-US" sz="1050" kern="0" dirty="0">
              <a:solidFill>
                <a:srgbClr val="000000"/>
              </a:solidFill>
            </a:endParaRPr>
          </a:p>
        </p:txBody>
      </p:sp>
      <p:grpSp>
        <p:nvGrpSpPr>
          <p:cNvPr id="53" name="Group 9">
            <a:extLst>
              <a:ext uri="{FF2B5EF4-FFF2-40B4-BE49-F238E27FC236}">
                <a16:creationId xmlns:a16="http://schemas.microsoft.com/office/drawing/2014/main" id="{23482FB4-0876-3946-8B6B-B6AAECACCC51}"/>
              </a:ext>
            </a:extLst>
          </p:cNvPr>
          <p:cNvGrpSpPr>
            <a:grpSpLocks/>
          </p:cNvGrpSpPr>
          <p:nvPr/>
        </p:nvGrpSpPr>
        <p:grpSpPr bwMode="auto">
          <a:xfrm>
            <a:off x="1378588" y="2995204"/>
            <a:ext cx="1753791" cy="307181"/>
            <a:chOff x="1004" y="1639"/>
            <a:chExt cx="1473" cy="258"/>
          </a:xfrm>
        </p:grpSpPr>
        <p:sp>
          <p:nvSpPr>
            <p:cNvPr id="54" name="Freeform 10">
              <a:extLst>
                <a:ext uri="{FF2B5EF4-FFF2-40B4-BE49-F238E27FC236}">
                  <a16:creationId xmlns:a16="http://schemas.microsoft.com/office/drawing/2014/main" id="{EFB98728-6781-274A-B657-95A102B214DD}"/>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5" name="Text Box 11">
              <a:extLst>
                <a:ext uri="{FF2B5EF4-FFF2-40B4-BE49-F238E27FC236}">
                  <a16:creationId xmlns:a16="http://schemas.microsoft.com/office/drawing/2014/main" id="{479C3E9A-D072-0A44-BFA8-7F41473A99D8}"/>
                </a:ext>
              </a:extLst>
            </p:cNvPr>
            <p:cNvSpPr txBox="1">
              <a:spLocks noChangeArrowheads="1"/>
            </p:cNvSpPr>
            <p:nvPr/>
          </p:nvSpPr>
          <p:spPr bwMode="auto">
            <a:xfrm>
              <a:off x="1226" y="1664"/>
              <a:ext cx="1014" cy="2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200.23.16.0/23</a:t>
              </a:r>
              <a:endParaRPr lang="en-US" altLang="en-US" sz="1350" kern="0" dirty="0">
                <a:solidFill>
                  <a:srgbClr val="000000"/>
                </a:solidFill>
              </a:endParaRPr>
            </a:p>
          </p:txBody>
        </p:sp>
      </p:grpSp>
      <p:grpSp>
        <p:nvGrpSpPr>
          <p:cNvPr id="56" name="Group 12">
            <a:extLst>
              <a:ext uri="{FF2B5EF4-FFF2-40B4-BE49-F238E27FC236}">
                <a16:creationId xmlns:a16="http://schemas.microsoft.com/office/drawing/2014/main" id="{B383951C-712F-5C42-96DB-910B055F2215}"/>
              </a:ext>
            </a:extLst>
          </p:cNvPr>
          <p:cNvGrpSpPr>
            <a:grpSpLocks/>
          </p:cNvGrpSpPr>
          <p:nvPr/>
        </p:nvGrpSpPr>
        <p:grpSpPr bwMode="auto">
          <a:xfrm>
            <a:off x="1400019" y="3438117"/>
            <a:ext cx="1753791" cy="307181"/>
            <a:chOff x="1004" y="1639"/>
            <a:chExt cx="1473" cy="258"/>
          </a:xfrm>
        </p:grpSpPr>
        <p:sp>
          <p:nvSpPr>
            <p:cNvPr id="57" name="Freeform 13">
              <a:extLst>
                <a:ext uri="{FF2B5EF4-FFF2-40B4-BE49-F238E27FC236}">
                  <a16:creationId xmlns:a16="http://schemas.microsoft.com/office/drawing/2014/main" id="{202E091A-FFE8-DE46-97F4-970D276247EB}"/>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8" name="Text Box 14">
              <a:extLst>
                <a:ext uri="{FF2B5EF4-FFF2-40B4-BE49-F238E27FC236}">
                  <a16:creationId xmlns:a16="http://schemas.microsoft.com/office/drawing/2014/main" id="{4F745438-67CC-D24F-9CC6-123745B86940}"/>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200.23.18.0/23</a:t>
              </a:r>
              <a:endParaRPr lang="en-US" altLang="en-US" sz="1350" kern="0" dirty="0">
                <a:solidFill>
                  <a:srgbClr val="000000"/>
                </a:solidFill>
              </a:endParaRPr>
            </a:p>
          </p:txBody>
        </p:sp>
      </p:grpSp>
      <p:grpSp>
        <p:nvGrpSpPr>
          <p:cNvPr id="59" name="Group 15">
            <a:extLst>
              <a:ext uri="{FF2B5EF4-FFF2-40B4-BE49-F238E27FC236}">
                <a16:creationId xmlns:a16="http://schemas.microsoft.com/office/drawing/2014/main" id="{5057D694-4770-1E47-9F1B-BD44CF4E06D9}"/>
              </a:ext>
            </a:extLst>
          </p:cNvPr>
          <p:cNvGrpSpPr>
            <a:grpSpLocks/>
          </p:cNvGrpSpPr>
          <p:nvPr/>
        </p:nvGrpSpPr>
        <p:grpSpPr bwMode="auto">
          <a:xfrm>
            <a:off x="1335725" y="4502535"/>
            <a:ext cx="1753791" cy="307181"/>
            <a:chOff x="1004" y="1639"/>
            <a:chExt cx="1473" cy="258"/>
          </a:xfrm>
        </p:grpSpPr>
        <p:sp>
          <p:nvSpPr>
            <p:cNvPr id="60" name="Freeform 16">
              <a:extLst>
                <a:ext uri="{FF2B5EF4-FFF2-40B4-BE49-F238E27FC236}">
                  <a16:creationId xmlns:a16="http://schemas.microsoft.com/office/drawing/2014/main" id="{1AC34B6C-BC17-784D-A5E7-5AC4103C3EF7}"/>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61" name="Text Box 17">
              <a:extLst>
                <a:ext uri="{FF2B5EF4-FFF2-40B4-BE49-F238E27FC236}">
                  <a16:creationId xmlns:a16="http://schemas.microsoft.com/office/drawing/2014/main" id="{A065852F-7DDA-B44F-8E9C-52064BDFA917}"/>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200.23.30.0/23</a:t>
              </a:r>
              <a:endParaRPr lang="en-US" altLang="en-US" sz="1350" kern="0" dirty="0">
                <a:solidFill>
                  <a:srgbClr val="000000"/>
                </a:solidFill>
              </a:endParaRPr>
            </a:p>
          </p:txBody>
        </p:sp>
      </p:grpSp>
      <p:sp>
        <p:nvSpPr>
          <p:cNvPr id="62" name="Text Box 18">
            <a:extLst>
              <a:ext uri="{FF2B5EF4-FFF2-40B4-BE49-F238E27FC236}">
                <a16:creationId xmlns:a16="http://schemas.microsoft.com/office/drawing/2014/main" id="{B97CFD2D-9478-1F42-BD6D-A57188386EBA}"/>
              </a:ext>
            </a:extLst>
          </p:cNvPr>
          <p:cNvSpPr txBox="1">
            <a:spLocks noChangeArrowheads="1"/>
          </p:cNvSpPr>
          <p:nvPr/>
        </p:nvSpPr>
        <p:spPr bwMode="auto">
          <a:xfrm>
            <a:off x="3514569" y="3923891"/>
            <a:ext cx="118814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Fly-By-Night-ISP</a:t>
            </a:r>
            <a:endParaRPr lang="en-US" altLang="en-US" sz="1350" kern="0" dirty="0">
              <a:solidFill>
                <a:srgbClr val="000000"/>
              </a:solidFill>
            </a:endParaRPr>
          </a:p>
        </p:txBody>
      </p:sp>
      <p:sp>
        <p:nvSpPr>
          <p:cNvPr id="63" name="Freeform 19">
            <a:extLst>
              <a:ext uri="{FF2B5EF4-FFF2-40B4-BE49-F238E27FC236}">
                <a16:creationId xmlns:a16="http://schemas.microsoft.com/office/drawing/2014/main" id="{5B640850-7414-DA40-A0C3-62F09225F74C}"/>
              </a:ext>
            </a:extLst>
          </p:cNvPr>
          <p:cNvSpPr>
            <a:spLocks/>
          </p:cNvSpPr>
          <p:nvPr/>
        </p:nvSpPr>
        <p:spPr bwMode="auto">
          <a:xfrm>
            <a:off x="6186332" y="3246425"/>
            <a:ext cx="1083469" cy="2035969"/>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4" name="Text Box 20">
            <a:extLst>
              <a:ext uri="{FF2B5EF4-FFF2-40B4-BE49-F238E27FC236}">
                <a16:creationId xmlns:a16="http://schemas.microsoft.com/office/drawing/2014/main" id="{18E6B3A0-A9B2-6541-9755-03069812C8AA}"/>
              </a:ext>
            </a:extLst>
          </p:cNvPr>
          <p:cNvSpPr txBox="1">
            <a:spLocks noChangeArrowheads="1"/>
          </p:cNvSpPr>
          <p:nvPr/>
        </p:nvSpPr>
        <p:spPr bwMode="auto">
          <a:xfrm>
            <a:off x="1378588" y="2802322"/>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0</a:t>
            </a:r>
          </a:p>
        </p:txBody>
      </p:sp>
      <p:sp>
        <p:nvSpPr>
          <p:cNvPr id="65" name="Text Box 21">
            <a:extLst>
              <a:ext uri="{FF2B5EF4-FFF2-40B4-BE49-F238E27FC236}">
                <a16:creationId xmlns:a16="http://schemas.microsoft.com/office/drawing/2014/main" id="{7ED2E79C-4EA2-DF46-850E-87C1B539109F}"/>
              </a:ext>
            </a:extLst>
          </p:cNvPr>
          <p:cNvSpPr txBox="1">
            <a:spLocks noChangeArrowheads="1"/>
          </p:cNvSpPr>
          <p:nvPr/>
        </p:nvSpPr>
        <p:spPr bwMode="auto">
          <a:xfrm>
            <a:off x="1400019" y="4309653"/>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7</a:t>
            </a:r>
          </a:p>
        </p:txBody>
      </p:sp>
      <p:sp>
        <p:nvSpPr>
          <p:cNvPr id="66" name="Text Box 22">
            <a:extLst>
              <a:ext uri="{FF2B5EF4-FFF2-40B4-BE49-F238E27FC236}">
                <a16:creationId xmlns:a16="http://schemas.microsoft.com/office/drawing/2014/main" id="{5C4A224A-3B90-CE4F-80C5-151CE7A1FC32}"/>
              </a:ext>
            </a:extLst>
          </p:cNvPr>
          <p:cNvSpPr txBox="1">
            <a:spLocks noChangeArrowheads="1"/>
          </p:cNvSpPr>
          <p:nvPr/>
        </p:nvSpPr>
        <p:spPr bwMode="auto">
          <a:xfrm>
            <a:off x="6364925" y="4166778"/>
            <a:ext cx="6415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Internet</a:t>
            </a:r>
          </a:p>
        </p:txBody>
      </p:sp>
      <p:sp>
        <p:nvSpPr>
          <p:cNvPr id="67" name="Text Box 23">
            <a:extLst>
              <a:ext uri="{FF2B5EF4-FFF2-40B4-BE49-F238E27FC236}">
                <a16:creationId xmlns:a16="http://schemas.microsoft.com/office/drawing/2014/main" id="{7C75AA74-8B0F-8B4D-88CF-7C285E4A4295}"/>
              </a:ext>
            </a:extLst>
          </p:cNvPr>
          <p:cNvSpPr txBox="1">
            <a:spLocks noChangeArrowheads="1"/>
          </p:cNvSpPr>
          <p:nvPr/>
        </p:nvSpPr>
        <p:spPr bwMode="auto">
          <a:xfrm>
            <a:off x="1385732" y="3288097"/>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1</a:t>
            </a:r>
          </a:p>
        </p:txBody>
      </p:sp>
      <p:sp>
        <p:nvSpPr>
          <p:cNvPr id="68" name="Freeform 24">
            <a:extLst>
              <a:ext uri="{FF2B5EF4-FFF2-40B4-BE49-F238E27FC236}">
                <a16:creationId xmlns:a16="http://schemas.microsoft.com/office/drawing/2014/main" id="{DA50A5B2-8288-9D48-89B3-3CF0A9EE6426}"/>
              </a:ext>
            </a:extLst>
          </p:cNvPr>
          <p:cNvSpPr>
            <a:spLocks/>
          </p:cNvSpPr>
          <p:nvPr/>
        </p:nvSpPr>
        <p:spPr bwMode="auto">
          <a:xfrm>
            <a:off x="3446704" y="4585879"/>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9" name="Text Box 25">
            <a:extLst>
              <a:ext uri="{FF2B5EF4-FFF2-40B4-BE49-F238E27FC236}">
                <a16:creationId xmlns:a16="http://schemas.microsoft.com/office/drawing/2014/main" id="{0E511D85-1643-734E-A204-E574E162FB3D}"/>
              </a:ext>
            </a:extLst>
          </p:cNvPr>
          <p:cNvSpPr txBox="1">
            <a:spLocks noChangeArrowheads="1"/>
          </p:cNvSpPr>
          <p:nvPr/>
        </p:nvSpPr>
        <p:spPr bwMode="auto">
          <a:xfrm>
            <a:off x="3671732" y="4866866"/>
            <a:ext cx="82105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ISPs-R-Us</a:t>
            </a:r>
            <a:endParaRPr lang="en-US" altLang="en-US" sz="1350" kern="0" dirty="0">
              <a:solidFill>
                <a:srgbClr val="000000"/>
              </a:solidFill>
            </a:endParaRPr>
          </a:p>
        </p:txBody>
      </p:sp>
      <p:sp>
        <p:nvSpPr>
          <p:cNvPr id="70" name="Freeform 26">
            <a:extLst>
              <a:ext uri="{FF2B5EF4-FFF2-40B4-BE49-F238E27FC236}">
                <a16:creationId xmlns:a16="http://schemas.microsoft.com/office/drawing/2014/main" id="{46DEEC4A-E4F9-0942-9D95-69D2C1DC1DCD}"/>
              </a:ext>
            </a:extLst>
          </p:cNvPr>
          <p:cNvSpPr>
            <a:spLocks/>
          </p:cNvSpPr>
          <p:nvPr/>
        </p:nvSpPr>
        <p:spPr bwMode="auto">
          <a:xfrm flipV="1">
            <a:off x="4740913" y="4601356"/>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1" name="Line 27">
            <a:extLst>
              <a:ext uri="{FF2B5EF4-FFF2-40B4-BE49-F238E27FC236}">
                <a16:creationId xmlns:a16="http://schemas.microsoft.com/office/drawing/2014/main" id="{BC947CB2-0DEF-E44D-BAA9-42758198740F}"/>
              </a:ext>
            </a:extLst>
          </p:cNvPr>
          <p:cNvSpPr>
            <a:spLocks noChangeShapeType="1"/>
          </p:cNvSpPr>
          <p:nvPr/>
        </p:nvSpPr>
        <p:spPr bwMode="auto">
          <a:xfrm>
            <a:off x="3083563" y="5008550"/>
            <a:ext cx="36433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2" name="Line 28">
            <a:extLst>
              <a:ext uri="{FF2B5EF4-FFF2-40B4-BE49-F238E27FC236}">
                <a16:creationId xmlns:a16="http://schemas.microsoft.com/office/drawing/2014/main" id="{3EA86D83-B0E4-D34A-A87C-4B28A721D097}"/>
              </a:ext>
            </a:extLst>
          </p:cNvPr>
          <p:cNvSpPr>
            <a:spLocks noChangeShapeType="1"/>
          </p:cNvSpPr>
          <p:nvPr/>
        </p:nvSpPr>
        <p:spPr bwMode="auto">
          <a:xfrm flipV="1">
            <a:off x="2969263" y="5058556"/>
            <a:ext cx="478631" cy="128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3" name="Line 29">
            <a:extLst>
              <a:ext uri="{FF2B5EF4-FFF2-40B4-BE49-F238E27FC236}">
                <a16:creationId xmlns:a16="http://schemas.microsoft.com/office/drawing/2014/main" id="{2247A199-0E7A-4C47-AAF1-3B3EA90E97FE}"/>
              </a:ext>
            </a:extLst>
          </p:cNvPr>
          <p:cNvSpPr>
            <a:spLocks noChangeShapeType="1"/>
          </p:cNvSpPr>
          <p:nvPr/>
        </p:nvSpPr>
        <p:spPr bwMode="auto">
          <a:xfrm flipV="1">
            <a:off x="3297875" y="5244294"/>
            <a:ext cx="185738" cy="3071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4" name="Text Box 30">
            <a:extLst>
              <a:ext uri="{FF2B5EF4-FFF2-40B4-BE49-F238E27FC236}">
                <a16:creationId xmlns:a16="http://schemas.microsoft.com/office/drawing/2014/main" id="{FDF4E109-9818-F749-8396-00CAAD03F8B7}"/>
              </a:ext>
            </a:extLst>
          </p:cNvPr>
          <p:cNvSpPr txBox="1">
            <a:spLocks noChangeArrowheads="1"/>
          </p:cNvSpPr>
          <p:nvPr/>
        </p:nvSpPr>
        <p:spPr bwMode="auto">
          <a:xfrm>
            <a:off x="4957607" y="4788284"/>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199.31.0.0/16</a:t>
            </a:r>
            <a:r>
              <a:rPr lang="ja-JP" altLang="en-US" sz="1050" kern="0">
                <a:solidFill>
                  <a:srgbClr val="000000"/>
                </a:solidFill>
              </a:rPr>
              <a:t>”</a:t>
            </a:r>
            <a:endParaRPr lang="en-US" altLang="en-US" sz="1050" kern="0" dirty="0">
              <a:solidFill>
                <a:srgbClr val="000000"/>
              </a:solidFill>
            </a:endParaRPr>
          </a:p>
        </p:txBody>
      </p:sp>
      <p:grpSp>
        <p:nvGrpSpPr>
          <p:cNvPr id="75" name="Group 31">
            <a:extLst>
              <a:ext uri="{FF2B5EF4-FFF2-40B4-BE49-F238E27FC236}">
                <a16:creationId xmlns:a16="http://schemas.microsoft.com/office/drawing/2014/main" id="{4C6923DB-B2DC-034F-AE1A-78C3B8049E53}"/>
              </a:ext>
            </a:extLst>
          </p:cNvPr>
          <p:cNvGrpSpPr>
            <a:grpSpLocks/>
          </p:cNvGrpSpPr>
          <p:nvPr/>
        </p:nvGrpSpPr>
        <p:grpSpPr bwMode="auto">
          <a:xfrm>
            <a:off x="1414307" y="3881029"/>
            <a:ext cx="1753791" cy="307181"/>
            <a:chOff x="1004" y="1639"/>
            <a:chExt cx="1473" cy="258"/>
          </a:xfrm>
        </p:grpSpPr>
        <p:sp>
          <p:nvSpPr>
            <p:cNvPr id="76" name="Freeform 32">
              <a:extLst>
                <a:ext uri="{FF2B5EF4-FFF2-40B4-BE49-F238E27FC236}">
                  <a16:creationId xmlns:a16="http://schemas.microsoft.com/office/drawing/2014/main" id="{3599EB35-4339-C745-80AD-3353B688629C}"/>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7" name="Text Box 33">
              <a:extLst>
                <a:ext uri="{FF2B5EF4-FFF2-40B4-BE49-F238E27FC236}">
                  <a16:creationId xmlns:a16="http://schemas.microsoft.com/office/drawing/2014/main" id="{F6270561-036D-D141-A5B9-ABC52F684E6F}"/>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200.23.20.0/23</a:t>
              </a:r>
              <a:endParaRPr lang="en-US" altLang="en-US" sz="1350" kern="0" dirty="0">
                <a:solidFill>
                  <a:srgbClr val="000000"/>
                </a:solidFill>
              </a:endParaRPr>
            </a:p>
          </p:txBody>
        </p:sp>
      </p:grpSp>
      <p:sp>
        <p:nvSpPr>
          <p:cNvPr id="78" name="Text Box 34">
            <a:extLst>
              <a:ext uri="{FF2B5EF4-FFF2-40B4-BE49-F238E27FC236}">
                <a16:creationId xmlns:a16="http://schemas.microsoft.com/office/drawing/2014/main" id="{7BBF307D-51AE-C841-AD14-6D1FE73A0F18}"/>
              </a:ext>
            </a:extLst>
          </p:cNvPr>
          <p:cNvSpPr txBox="1">
            <a:spLocks noChangeArrowheads="1"/>
          </p:cNvSpPr>
          <p:nvPr/>
        </p:nvSpPr>
        <p:spPr bwMode="auto">
          <a:xfrm>
            <a:off x="1400019" y="3731009"/>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2</a:t>
            </a:r>
          </a:p>
        </p:txBody>
      </p:sp>
      <p:grpSp>
        <p:nvGrpSpPr>
          <p:cNvPr id="79" name="Group 35">
            <a:extLst>
              <a:ext uri="{FF2B5EF4-FFF2-40B4-BE49-F238E27FC236}">
                <a16:creationId xmlns:a16="http://schemas.microsoft.com/office/drawing/2014/main" id="{8A4F9659-D65C-7D45-9305-FE9BA9437E3A}"/>
              </a:ext>
            </a:extLst>
          </p:cNvPr>
          <p:cNvGrpSpPr>
            <a:grpSpLocks/>
          </p:cNvGrpSpPr>
          <p:nvPr/>
        </p:nvGrpSpPr>
        <p:grpSpPr bwMode="auto">
          <a:xfrm>
            <a:off x="2426337" y="4073909"/>
            <a:ext cx="240506" cy="522685"/>
            <a:chOff x="870" y="2941"/>
            <a:chExt cx="202" cy="439"/>
          </a:xfrm>
        </p:grpSpPr>
        <p:sp>
          <p:nvSpPr>
            <p:cNvPr id="80" name="Text Box 36">
              <a:extLst>
                <a:ext uri="{FF2B5EF4-FFF2-40B4-BE49-F238E27FC236}">
                  <a16:creationId xmlns:a16="http://schemas.microsoft.com/office/drawing/2014/main" id="{856ACC8E-1EAC-4B45-9687-D919315E528A}"/>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1" name="Text Box 37">
              <a:extLst>
                <a:ext uri="{FF2B5EF4-FFF2-40B4-BE49-F238E27FC236}">
                  <a16:creationId xmlns:a16="http://schemas.microsoft.com/office/drawing/2014/main" id="{E96A0D03-E033-D946-9D51-BCE9933B7941}"/>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2" name="Text Box 38">
              <a:extLst>
                <a:ext uri="{FF2B5EF4-FFF2-40B4-BE49-F238E27FC236}">
                  <a16:creationId xmlns:a16="http://schemas.microsoft.com/office/drawing/2014/main" id="{BD5D13DF-8C67-E648-8A1C-0F7207365CD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grpSp>
        <p:nvGrpSpPr>
          <p:cNvPr id="83" name="Group 39">
            <a:extLst>
              <a:ext uri="{FF2B5EF4-FFF2-40B4-BE49-F238E27FC236}">
                <a16:creationId xmlns:a16="http://schemas.microsoft.com/office/drawing/2014/main" id="{1CA732F1-4ED0-4F45-8CFF-255D799EAD25}"/>
              </a:ext>
            </a:extLst>
          </p:cNvPr>
          <p:cNvGrpSpPr>
            <a:grpSpLocks/>
          </p:cNvGrpSpPr>
          <p:nvPr/>
        </p:nvGrpSpPr>
        <p:grpSpPr bwMode="auto">
          <a:xfrm>
            <a:off x="3197862" y="3852453"/>
            <a:ext cx="240506" cy="522685"/>
            <a:chOff x="870" y="2941"/>
            <a:chExt cx="202" cy="439"/>
          </a:xfrm>
        </p:grpSpPr>
        <p:sp>
          <p:nvSpPr>
            <p:cNvPr id="84" name="Text Box 40">
              <a:extLst>
                <a:ext uri="{FF2B5EF4-FFF2-40B4-BE49-F238E27FC236}">
                  <a16:creationId xmlns:a16="http://schemas.microsoft.com/office/drawing/2014/main" id="{CA317B14-5E59-2749-93F3-DE759F1E87C2}"/>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5" name="Text Box 41">
              <a:extLst>
                <a:ext uri="{FF2B5EF4-FFF2-40B4-BE49-F238E27FC236}">
                  <a16:creationId xmlns:a16="http://schemas.microsoft.com/office/drawing/2014/main" id="{0385CAA6-35F8-B54E-BEBB-87DBE85D705D}"/>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6" name="Text Box 42">
              <a:extLst>
                <a:ext uri="{FF2B5EF4-FFF2-40B4-BE49-F238E27FC236}">
                  <a16:creationId xmlns:a16="http://schemas.microsoft.com/office/drawing/2014/main" id="{D876D364-B8AB-884C-B605-DAF37D8F3F5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sp>
        <p:nvSpPr>
          <p:cNvPr id="87" name="Text Box 43">
            <a:extLst>
              <a:ext uri="{FF2B5EF4-FFF2-40B4-BE49-F238E27FC236}">
                <a16:creationId xmlns:a16="http://schemas.microsoft.com/office/drawing/2014/main" id="{CEC375CB-DDD1-C54F-9D87-9C4EC7FCBCCD}"/>
              </a:ext>
            </a:extLst>
          </p:cNvPr>
          <p:cNvSpPr txBox="1">
            <a:spLocks noChangeArrowheads="1"/>
          </p:cNvSpPr>
          <p:nvPr/>
        </p:nvSpPr>
        <p:spPr bwMode="auto">
          <a:xfrm>
            <a:off x="595860" y="1830264"/>
            <a:ext cx="803847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lnSpc>
                <a:spcPct val="90000"/>
              </a:lnSpc>
              <a:spcBef>
                <a:spcPct val="0"/>
              </a:spcBef>
              <a:spcAft>
                <a:spcPct val="0"/>
              </a:spcAft>
              <a:defRPr/>
            </a:pPr>
            <a:r>
              <a:rPr lang="en-US" altLang="en-US" dirty="0">
                <a:solidFill>
                  <a:srgbClr val="000000"/>
                </a:solidFill>
                <a:latin typeface="Calibri" panose="020F0502020204030204"/>
              </a:rPr>
              <a:t>hierarchical addressing allows efficient advertisement of routing  information:</a:t>
            </a:r>
          </a:p>
        </p:txBody>
      </p:sp>
      <p:sp>
        <p:nvSpPr>
          <p:cNvPr id="44" name="Slide Number Placeholder 3">
            <a:extLst>
              <a:ext uri="{FF2B5EF4-FFF2-40B4-BE49-F238E27FC236}">
                <a16:creationId xmlns:a16="http://schemas.microsoft.com/office/drawing/2014/main" id="{23812E9A-EAB1-1144-8F29-256826394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12</a:t>
            </a:fld>
            <a:endParaRPr lang="en-US" dirty="0"/>
          </a:p>
        </p:txBody>
      </p:sp>
    </p:spTree>
    <p:extLst>
      <p:ext uri="{BB962C8B-B14F-4D97-AF65-F5344CB8AC3E}">
        <p14:creationId xmlns:p14="http://schemas.microsoft.com/office/powerpoint/2010/main" val="54327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521449" y="528267"/>
            <a:ext cx="8309236" cy="800963"/>
          </a:xfrm>
        </p:spPr>
        <p:txBody>
          <a:bodyPr>
            <a:normAutofit fontScale="90000"/>
          </a:bodyPr>
          <a:lstStyle/>
          <a:p>
            <a:r>
              <a:rPr lang="en-US" altLang="en-US" sz="3675" dirty="0">
                <a:ea typeface="ＭＳ Ｐゴシック" panose="020B0600070205080204" pitchFamily="34" charset="-128"/>
              </a:rPr>
              <a:t>Hierarchical addressing</a:t>
            </a:r>
            <a:r>
              <a:rPr lang="en-US" altLang="en-US" sz="3600" dirty="0">
                <a:ea typeface="ＭＳ Ｐゴシック" panose="020B0600070205080204" pitchFamily="34" charset="-128"/>
              </a:rPr>
              <a:t>: </a:t>
            </a:r>
            <a:r>
              <a:rPr lang="en-US" sz="3600" dirty="0"/>
              <a:t>more specific routes</a:t>
            </a:r>
          </a:p>
        </p:txBody>
      </p:sp>
      <p:sp>
        <p:nvSpPr>
          <p:cNvPr id="47" name="Freeform 3">
            <a:extLst>
              <a:ext uri="{FF2B5EF4-FFF2-40B4-BE49-F238E27FC236}">
                <a16:creationId xmlns:a16="http://schemas.microsoft.com/office/drawing/2014/main" id="{ECD79FEE-92ED-364B-BADE-7317008B7D35}"/>
              </a:ext>
            </a:extLst>
          </p:cNvPr>
          <p:cNvSpPr>
            <a:spLocks/>
          </p:cNvSpPr>
          <p:nvPr/>
        </p:nvSpPr>
        <p:spPr bwMode="auto">
          <a:xfrm>
            <a:off x="4690907" y="4015569"/>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48" name="Line 4">
            <a:extLst>
              <a:ext uri="{FF2B5EF4-FFF2-40B4-BE49-F238E27FC236}">
                <a16:creationId xmlns:a16="http://schemas.microsoft.com/office/drawing/2014/main" id="{5660B4B5-3D1B-9942-A9F7-D7028E81C2F7}"/>
              </a:ext>
            </a:extLst>
          </p:cNvPr>
          <p:cNvSpPr>
            <a:spLocks noChangeShapeType="1"/>
          </p:cNvSpPr>
          <p:nvPr/>
        </p:nvSpPr>
        <p:spPr bwMode="auto">
          <a:xfrm flipV="1">
            <a:off x="2933544" y="4222737"/>
            <a:ext cx="671513" cy="342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0" name="Line 6">
            <a:extLst>
              <a:ext uri="{FF2B5EF4-FFF2-40B4-BE49-F238E27FC236}">
                <a16:creationId xmlns:a16="http://schemas.microsoft.com/office/drawing/2014/main" id="{8855D4C4-647C-B14D-9922-08C03455DC78}"/>
              </a:ext>
            </a:extLst>
          </p:cNvPr>
          <p:cNvSpPr>
            <a:spLocks noChangeShapeType="1"/>
          </p:cNvSpPr>
          <p:nvPr/>
        </p:nvSpPr>
        <p:spPr bwMode="auto">
          <a:xfrm>
            <a:off x="3004982" y="3165462"/>
            <a:ext cx="635794" cy="5715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1" name="Freeform 7">
            <a:extLst>
              <a:ext uri="{FF2B5EF4-FFF2-40B4-BE49-F238E27FC236}">
                <a16:creationId xmlns:a16="http://schemas.microsoft.com/office/drawing/2014/main" id="{71312ED7-148A-0445-9371-61B4C77BD501}"/>
              </a:ext>
            </a:extLst>
          </p:cNvPr>
          <p:cNvSpPr>
            <a:spLocks/>
          </p:cNvSpPr>
          <p:nvPr/>
        </p:nvSpPr>
        <p:spPr bwMode="auto">
          <a:xfrm>
            <a:off x="3489567" y="3600041"/>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52" name="Text Box 8">
            <a:extLst>
              <a:ext uri="{FF2B5EF4-FFF2-40B4-BE49-F238E27FC236}">
                <a16:creationId xmlns:a16="http://schemas.microsoft.com/office/drawing/2014/main" id="{13F7F820-B18A-E847-AD7E-846731E21C81}"/>
              </a:ext>
            </a:extLst>
          </p:cNvPr>
          <p:cNvSpPr txBox="1">
            <a:spLocks noChangeArrowheads="1"/>
          </p:cNvSpPr>
          <p:nvPr/>
        </p:nvSpPr>
        <p:spPr bwMode="auto">
          <a:xfrm>
            <a:off x="4864738" y="3395253"/>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200.23.16.0/20</a:t>
            </a:r>
            <a:r>
              <a:rPr lang="ja-JP" altLang="en-US" sz="1050" kern="0">
                <a:solidFill>
                  <a:srgbClr val="000000"/>
                </a:solidFill>
              </a:rPr>
              <a:t>”</a:t>
            </a:r>
            <a:endParaRPr lang="en-US" altLang="en-US" sz="1050" kern="0" dirty="0">
              <a:solidFill>
                <a:srgbClr val="000000"/>
              </a:solidFill>
            </a:endParaRPr>
          </a:p>
        </p:txBody>
      </p:sp>
      <p:grpSp>
        <p:nvGrpSpPr>
          <p:cNvPr id="53" name="Group 9">
            <a:extLst>
              <a:ext uri="{FF2B5EF4-FFF2-40B4-BE49-F238E27FC236}">
                <a16:creationId xmlns:a16="http://schemas.microsoft.com/office/drawing/2014/main" id="{23482FB4-0876-3946-8B6B-B6AAECACCC51}"/>
              </a:ext>
            </a:extLst>
          </p:cNvPr>
          <p:cNvGrpSpPr>
            <a:grpSpLocks/>
          </p:cNvGrpSpPr>
          <p:nvPr/>
        </p:nvGrpSpPr>
        <p:grpSpPr bwMode="auto">
          <a:xfrm>
            <a:off x="1378588" y="2995204"/>
            <a:ext cx="1753791" cy="307181"/>
            <a:chOff x="1004" y="1639"/>
            <a:chExt cx="1473" cy="258"/>
          </a:xfrm>
        </p:grpSpPr>
        <p:sp>
          <p:nvSpPr>
            <p:cNvPr id="54" name="Freeform 10">
              <a:extLst>
                <a:ext uri="{FF2B5EF4-FFF2-40B4-BE49-F238E27FC236}">
                  <a16:creationId xmlns:a16="http://schemas.microsoft.com/office/drawing/2014/main" id="{EFB98728-6781-274A-B657-95A102B214DD}"/>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5" name="Text Box 11">
              <a:extLst>
                <a:ext uri="{FF2B5EF4-FFF2-40B4-BE49-F238E27FC236}">
                  <a16:creationId xmlns:a16="http://schemas.microsoft.com/office/drawing/2014/main" id="{479C3E9A-D072-0A44-BFA8-7F41473A99D8}"/>
                </a:ext>
              </a:extLst>
            </p:cNvPr>
            <p:cNvSpPr txBox="1">
              <a:spLocks noChangeArrowheads="1"/>
            </p:cNvSpPr>
            <p:nvPr/>
          </p:nvSpPr>
          <p:spPr bwMode="auto">
            <a:xfrm>
              <a:off x="1226" y="1664"/>
              <a:ext cx="1014" cy="2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200.23.16.0/23</a:t>
              </a:r>
              <a:endParaRPr lang="en-US" altLang="en-US" sz="1350" kern="0" dirty="0">
                <a:solidFill>
                  <a:srgbClr val="000000"/>
                </a:solidFill>
              </a:endParaRPr>
            </a:p>
          </p:txBody>
        </p:sp>
      </p:grpSp>
      <p:grpSp>
        <p:nvGrpSpPr>
          <p:cNvPr id="59" name="Group 15">
            <a:extLst>
              <a:ext uri="{FF2B5EF4-FFF2-40B4-BE49-F238E27FC236}">
                <a16:creationId xmlns:a16="http://schemas.microsoft.com/office/drawing/2014/main" id="{5057D694-4770-1E47-9F1B-BD44CF4E06D9}"/>
              </a:ext>
            </a:extLst>
          </p:cNvPr>
          <p:cNvGrpSpPr>
            <a:grpSpLocks/>
          </p:cNvGrpSpPr>
          <p:nvPr/>
        </p:nvGrpSpPr>
        <p:grpSpPr bwMode="auto">
          <a:xfrm>
            <a:off x="1335725" y="4502535"/>
            <a:ext cx="1753791" cy="307181"/>
            <a:chOff x="1004" y="1639"/>
            <a:chExt cx="1473" cy="258"/>
          </a:xfrm>
        </p:grpSpPr>
        <p:sp>
          <p:nvSpPr>
            <p:cNvPr id="60" name="Freeform 16">
              <a:extLst>
                <a:ext uri="{FF2B5EF4-FFF2-40B4-BE49-F238E27FC236}">
                  <a16:creationId xmlns:a16="http://schemas.microsoft.com/office/drawing/2014/main" id="{1AC34B6C-BC17-784D-A5E7-5AC4103C3EF7}"/>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61" name="Text Box 17">
              <a:extLst>
                <a:ext uri="{FF2B5EF4-FFF2-40B4-BE49-F238E27FC236}">
                  <a16:creationId xmlns:a16="http://schemas.microsoft.com/office/drawing/2014/main" id="{A065852F-7DDA-B44F-8E9C-52064BDFA917}"/>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200.23.30.0/23</a:t>
              </a:r>
              <a:endParaRPr lang="en-US" altLang="en-US" sz="1350" kern="0" dirty="0">
                <a:solidFill>
                  <a:srgbClr val="000000"/>
                </a:solidFill>
              </a:endParaRPr>
            </a:p>
          </p:txBody>
        </p:sp>
      </p:grpSp>
      <p:sp>
        <p:nvSpPr>
          <p:cNvPr id="62" name="Text Box 18">
            <a:extLst>
              <a:ext uri="{FF2B5EF4-FFF2-40B4-BE49-F238E27FC236}">
                <a16:creationId xmlns:a16="http://schemas.microsoft.com/office/drawing/2014/main" id="{B97CFD2D-9478-1F42-BD6D-A57188386EBA}"/>
              </a:ext>
            </a:extLst>
          </p:cNvPr>
          <p:cNvSpPr txBox="1">
            <a:spLocks noChangeArrowheads="1"/>
          </p:cNvSpPr>
          <p:nvPr/>
        </p:nvSpPr>
        <p:spPr bwMode="auto">
          <a:xfrm>
            <a:off x="3514569" y="3923891"/>
            <a:ext cx="118814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Fly-By-Night-ISP</a:t>
            </a:r>
            <a:endParaRPr lang="en-US" altLang="en-US" sz="1350" kern="0" dirty="0">
              <a:solidFill>
                <a:srgbClr val="000000"/>
              </a:solidFill>
            </a:endParaRPr>
          </a:p>
        </p:txBody>
      </p:sp>
      <p:sp>
        <p:nvSpPr>
          <p:cNvPr id="63" name="Freeform 19">
            <a:extLst>
              <a:ext uri="{FF2B5EF4-FFF2-40B4-BE49-F238E27FC236}">
                <a16:creationId xmlns:a16="http://schemas.microsoft.com/office/drawing/2014/main" id="{5B640850-7414-DA40-A0C3-62F09225F74C}"/>
              </a:ext>
            </a:extLst>
          </p:cNvPr>
          <p:cNvSpPr>
            <a:spLocks/>
          </p:cNvSpPr>
          <p:nvPr/>
        </p:nvSpPr>
        <p:spPr bwMode="auto">
          <a:xfrm>
            <a:off x="6186332" y="3246425"/>
            <a:ext cx="1083469" cy="2035969"/>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4" name="Text Box 20">
            <a:extLst>
              <a:ext uri="{FF2B5EF4-FFF2-40B4-BE49-F238E27FC236}">
                <a16:creationId xmlns:a16="http://schemas.microsoft.com/office/drawing/2014/main" id="{18E6B3A0-A9B2-6541-9755-03069812C8AA}"/>
              </a:ext>
            </a:extLst>
          </p:cNvPr>
          <p:cNvSpPr txBox="1">
            <a:spLocks noChangeArrowheads="1"/>
          </p:cNvSpPr>
          <p:nvPr/>
        </p:nvSpPr>
        <p:spPr bwMode="auto">
          <a:xfrm>
            <a:off x="1378588" y="2802322"/>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0</a:t>
            </a:r>
          </a:p>
        </p:txBody>
      </p:sp>
      <p:sp>
        <p:nvSpPr>
          <p:cNvPr id="65" name="Text Box 21">
            <a:extLst>
              <a:ext uri="{FF2B5EF4-FFF2-40B4-BE49-F238E27FC236}">
                <a16:creationId xmlns:a16="http://schemas.microsoft.com/office/drawing/2014/main" id="{7ED2E79C-4EA2-DF46-850E-87C1B539109F}"/>
              </a:ext>
            </a:extLst>
          </p:cNvPr>
          <p:cNvSpPr txBox="1">
            <a:spLocks noChangeArrowheads="1"/>
          </p:cNvSpPr>
          <p:nvPr/>
        </p:nvSpPr>
        <p:spPr bwMode="auto">
          <a:xfrm>
            <a:off x="1400019" y="4309653"/>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7</a:t>
            </a:r>
          </a:p>
        </p:txBody>
      </p:sp>
      <p:sp>
        <p:nvSpPr>
          <p:cNvPr id="66" name="Text Box 22">
            <a:extLst>
              <a:ext uri="{FF2B5EF4-FFF2-40B4-BE49-F238E27FC236}">
                <a16:creationId xmlns:a16="http://schemas.microsoft.com/office/drawing/2014/main" id="{5C4A224A-3B90-CE4F-80C5-151CE7A1FC32}"/>
              </a:ext>
            </a:extLst>
          </p:cNvPr>
          <p:cNvSpPr txBox="1">
            <a:spLocks noChangeArrowheads="1"/>
          </p:cNvSpPr>
          <p:nvPr/>
        </p:nvSpPr>
        <p:spPr bwMode="auto">
          <a:xfrm>
            <a:off x="6364925" y="4166778"/>
            <a:ext cx="6415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Internet</a:t>
            </a:r>
          </a:p>
        </p:txBody>
      </p:sp>
      <p:grpSp>
        <p:nvGrpSpPr>
          <p:cNvPr id="5" name="Group 4">
            <a:extLst>
              <a:ext uri="{FF2B5EF4-FFF2-40B4-BE49-F238E27FC236}">
                <a16:creationId xmlns:a16="http://schemas.microsoft.com/office/drawing/2014/main" id="{D14A2EA5-C052-4049-9286-557D45928AE4}"/>
              </a:ext>
            </a:extLst>
          </p:cNvPr>
          <p:cNvGrpSpPr/>
          <p:nvPr/>
        </p:nvGrpSpPr>
        <p:grpSpPr>
          <a:xfrm>
            <a:off x="1385732" y="3288097"/>
            <a:ext cx="2133600" cy="591740"/>
            <a:chOff x="1847642" y="3241129"/>
            <a:chExt cx="2844800" cy="788987"/>
          </a:xfrm>
        </p:grpSpPr>
        <p:sp>
          <p:nvSpPr>
            <p:cNvPr id="49" name="Line 5">
              <a:extLst>
                <a:ext uri="{FF2B5EF4-FFF2-40B4-BE49-F238E27FC236}">
                  <a16:creationId xmlns:a16="http://schemas.microsoft.com/office/drawing/2014/main" id="{87966B04-F6C0-A846-94E6-84FA0E62CFAA}"/>
                </a:ext>
              </a:extLst>
            </p:cNvPr>
            <p:cNvSpPr>
              <a:spLocks noChangeShapeType="1"/>
            </p:cNvSpPr>
            <p:nvPr/>
          </p:nvSpPr>
          <p:spPr bwMode="auto">
            <a:xfrm>
              <a:off x="3939967" y="3858666"/>
              <a:ext cx="752475" cy="1714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grpSp>
          <p:nvGrpSpPr>
            <p:cNvPr id="56" name="Group 12">
              <a:extLst>
                <a:ext uri="{FF2B5EF4-FFF2-40B4-BE49-F238E27FC236}">
                  <a16:creationId xmlns:a16="http://schemas.microsoft.com/office/drawing/2014/main" id="{B383951C-712F-5C42-96DB-910B055F2215}"/>
                </a:ext>
              </a:extLst>
            </p:cNvPr>
            <p:cNvGrpSpPr>
              <a:grpSpLocks/>
            </p:cNvGrpSpPr>
            <p:nvPr/>
          </p:nvGrpSpPr>
          <p:grpSpPr bwMode="auto">
            <a:xfrm>
              <a:off x="1866692" y="3441151"/>
              <a:ext cx="2338388" cy="409574"/>
              <a:chOff x="1004" y="1639"/>
              <a:chExt cx="1473" cy="258"/>
            </a:xfrm>
          </p:grpSpPr>
          <p:sp>
            <p:nvSpPr>
              <p:cNvPr id="57" name="Freeform 13">
                <a:extLst>
                  <a:ext uri="{FF2B5EF4-FFF2-40B4-BE49-F238E27FC236}">
                    <a16:creationId xmlns:a16="http://schemas.microsoft.com/office/drawing/2014/main" id="{202E091A-FFE8-DE46-97F4-970D276247EB}"/>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8" name="Text Box 14">
                <a:extLst>
                  <a:ext uri="{FF2B5EF4-FFF2-40B4-BE49-F238E27FC236}">
                    <a16:creationId xmlns:a16="http://schemas.microsoft.com/office/drawing/2014/main" id="{4F745438-67CC-D24F-9CC6-123745B86940}"/>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200.23.18.0/23</a:t>
                </a:r>
                <a:endParaRPr lang="en-US" altLang="en-US" sz="1350" kern="0" dirty="0">
                  <a:solidFill>
                    <a:srgbClr val="000000"/>
                  </a:solidFill>
                </a:endParaRPr>
              </a:p>
            </p:txBody>
          </p:sp>
        </p:grpSp>
        <p:sp>
          <p:nvSpPr>
            <p:cNvPr id="67" name="Text Box 23">
              <a:extLst>
                <a:ext uri="{FF2B5EF4-FFF2-40B4-BE49-F238E27FC236}">
                  <a16:creationId xmlns:a16="http://schemas.microsoft.com/office/drawing/2014/main" id="{7C75AA74-8B0F-8B4D-88CF-7C285E4A4295}"/>
                </a:ext>
              </a:extLst>
            </p:cNvPr>
            <p:cNvSpPr txBox="1">
              <a:spLocks noChangeArrowheads="1"/>
            </p:cNvSpPr>
            <p:nvPr/>
          </p:nvSpPr>
          <p:spPr bwMode="auto">
            <a:xfrm>
              <a:off x="1847642" y="3241129"/>
              <a:ext cx="141748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1</a:t>
              </a:r>
            </a:p>
          </p:txBody>
        </p:sp>
      </p:grpSp>
      <p:sp>
        <p:nvSpPr>
          <p:cNvPr id="68" name="Freeform 24">
            <a:extLst>
              <a:ext uri="{FF2B5EF4-FFF2-40B4-BE49-F238E27FC236}">
                <a16:creationId xmlns:a16="http://schemas.microsoft.com/office/drawing/2014/main" id="{DA50A5B2-8288-9D48-89B3-3CF0A9EE6426}"/>
              </a:ext>
            </a:extLst>
          </p:cNvPr>
          <p:cNvSpPr>
            <a:spLocks/>
          </p:cNvSpPr>
          <p:nvPr/>
        </p:nvSpPr>
        <p:spPr bwMode="auto">
          <a:xfrm>
            <a:off x="3446704" y="4585879"/>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9" name="Text Box 25">
            <a:extLst>
              <a:ext uri="{FF2B5EF4-FFF2-40B4-BE49-F238E27FC236}">
                <a16:creationId xmlns:a16="http://schemas.microsoft.com/office/drawing/2014/main" id="{0E511D85-1643-734E-A204-E574E162FB3D}"/>
              </a:ext>
            </a:extLst>
          </p:cNvPr>
          <p:cNvSpPr txBox="1">
            <a:spLocks noChangeArrowheads="1"/>
          </p:cNvSpPr>
          <p:nvPr/>
        </p:nvSpPr>
        <p:spPr bwMode="auto">
          <a:xfrm>
            <a:off x="3671732" y="4866866"/>
            <a:ext cx="82105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ISPs-R-Us</a:t>
            </a:r>
            <a:endParaRPr lang="en-US" altLang="en-US" sz="1350" kern="0" dirty="0">
              <a:solidFill>
                <a:srgbClr val="000000"/>
              </a:solidFill>
            </a:endParaRPr>
          </a:p>
        </p:txBody>
      </p:sp>
      <p:sp>
        <p:nvSpPr>
          <p:cNvPr id="70" name="Freeform 26">
            <a:extLst>
              <a:ext uri="{FF2B5EF4-FFF2-40B4-BE49-F238E27FC236}">
                <a16:creationId xmlns:a16="http://schemas.microsoft.com/office/drawing/2014/main" id="{46DEEC4A-E4F9-0942-9D95-69D2C1DC1DCD}"/>
              </a:ext>
            </a:extLst>
          </p:cNvPr>
          <p:cNvSpPr>
            <a:spLocks/>
          </p:cNvSpPr>
          <p:nvPr/>
        </p:nvSpPr>
        <p:spPr bwMode="auto">
          <a:xfrm flipV="1">
            <a:off x="4740913" y="4601356"/>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1" name="Line 27">
            <a:extLst>
              <a:ext uri="{FF2B5EF4-FFF2-40B4-BE49-F238E27FC236}">
                <a16:creationId xmlns:a16="http://schemas.microsoft.com/office/drawing/2014/main" id="{BC947CB2-0DEF-E44D-BAA9-42758198740F}"/>
              </a:ext>
            </a:extLst>
          </p:cNvPr>
          <p:cNvSpPr>
            <a:spLocks noChangeShapeType="1"/>
          </p:cNvSpPr>
          <p:nvPr/>
        </p:nvSpPr>
        <p:spPr bwMode="auto">
          <a:xfrm>
            <a:off x="3083563" y="5008550"/>
            <a:ext cx="36433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2" name="Line 28">
            <a:extLst>
              <a:ext uri="{FF2B5EF4-FFF2-40B4-BE49-F238E27FC236}">
                <a16:creationId xmlns:a16="http://schemas.microsoft.com/office/drawing/2014/main" id="{3EA86D83-B0E4-D34A-A87C-4B28A721D097}"/>
              </a:ext>
            </a:extLst>
          </p:cNvPr>
          <p:cNvSpPr>
            <a:spLocks noChangeShapeType="1"/>
          </p:cNvSpPr>
          <p:nvPr/>
        </p:nvSpPr>
        <p:spPr bwMode="auto">
          <a:xfrm flipV="1">
            <a:off x="2969263" y="5058556"/>
            <a:ext cx="478631" cy="128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3" name="Line 29">
            <a:extLst>
              <a:ext uri="{FF2B5EF4-FFF2-40B4-BE49-F238E27FC236}">
                <a16:creationId xmlns:a16="http://schemas.microsoft.com/office/drawing/2014/main" id="{2247A199-0E7A-4C47-AAF1-3B3EA90E97FE}"/>
              </a:ext>
            </a:extLst>
          </p:cNvPr>
          <p:cNvSpPr>
            <a:spLocks noChangeShapeType="1"/>
          </p:cNvSpPr>
          <p:nvPr/>
        </p:nvSpPr>
        <p:spPr bwMode="auto">
          <a:xfrm flipV="1">
            <a:off x="3297875" y="5244294"/>
            <a:ext cx="185738" cy="3071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4" name="Text Box 30">
            <a:extLst>
              <a:ext uri="{FF2B5EF4-FFF2-40B4-BE49-F238E27FC236}">
                <a16:creationId xmlns:a16="http://schemas.microsoft.com/office/drawing/2014/main" id="{FDF4E109-9818-F749-8396-00CAAD03F8B7}"/>
              </a:ext>
            </a:extLst>
          </p:cNvPr>
          <p:cNvSpPr txBox="1">
            <a:spLocks noChangeArrowheads="1"/>
          </p:cNvSpPr>
          <p:nvPr/>
        </p:nvSpPr>
        <p:spPr bwMode="auto">
          <a:xfrm>
            <a:off x="4957607" y="4788284"/>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199.31.0.0/16</a:t>
            </a:r>
            <a:r>
              <a:rPr lang="ja-JP" altLang="en-US" sz="1050" kern="0">
                <a:solidFill>
                  <a:srgbClr val="000000"/>
                </a:solidFill>
              </a:rPr>
              <a:t>”</a:t>
            </a:r>
            <a:endParaRPr lang="en-US" altLang="en-US" sz="1050" kern="0" dirty="0">
              <a:solidFill>
                <a:srgbClr val="000000"/>
              </a:solidFill>
            </a:endParaRPr>
          </a:p>
        </p:txBody>
      </p:sp>
      <p:grpSp>
        <p:nvGrpSpPr>
          <p:cNvPr id="75" name="Group 31">
            <a:extLst>
              <a:ext uri="{FF2B5EF4-FFF2-40B4-BE49-F238E27FC236}">
                <a16:creationId xmlns:a16="http://schemas.microsoft.com/office/drawing/2014/main" id="{4C6923DB-B2DC-034F-AE1A-78C3B8049E53}"/>
              </a:ext>
            </a:extLst>
          </p:cNvPr>
          <p:cNvGrpSpPr>
            <a:grpSpLocks/>
          </p:cNvGrpSpPr>
          <p:nvPr/>
        </p:nvGrpSpPr>
        <p:grpSpPr bwMode="auto">
          <a:xfrm>
            <a:off x="1414307" y="3881029"/>
            <a:ext cx="1753791" cy="307181"/>
            <a:chOff x="1004" y="1639"/>
            <a:chExt cx="1473" cy="258"/>
          </a:xfrm>
        </p:grpSpPr>
        <p:sp>
          <p:nvSpPr>
            <p:cNvPr id="76" name="Freeform 32">
              <a:extLst>
                <a:ext uri="{FF2B5EF4-FFF2-40B4-BE49-F238E27FC236}">
                  <a16:creationId xmlns:a16="http://schemas.microsoft.com/office/drawing/2014/main" id="{3599EB35-4339-C745-80AD-3353B688629C}"/>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7" name="Text Box 33">
              <a:extLst>
                <a:ext uri="{FF2B5EF4-FFF2-40B4-BE49-F238E27FC236}">
                  <a16:creationId xmlns:a16="http://schemas.microsoft.com/office/drawing/2014/main" id="{F6270561-036D-D141-A5B9-ABC52F684E6F}"/>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200.23.20.0/23</a:t>
              </a:r>
              <a:endParaRPr lang="en-US" altLang="en-US" sz="1350" kern="0" dirty="0">
                <a:solidFill>
                  <a:srgbClr val="000000"/>
                </a:solidFill>
              </a:endParaRPr>
            </a:p>
          </p:txBody>
        </p:sp>
      </p:grpSp>
      <p:sp>
        <p:nvSpPr>
          <p:cNvPr id="78" name="Text Box 34">
            <a:extLst>
              <a:ext uri="{FF2B5EF4-FFF2-40B4-BE49-F238E27FC236}">
                <a16:creationId xmlns:a16="http://schemas.microsoft.com/office/drawing/2014/main" id="{7BBF307D-51AE-C841-AD14-6D1FE73A0F18}"/>
              </a:ext>
            </a:extLst>
          </p:cNvPr>
          <p:cNvSpPr txBox="1">
            <a:spLocks noChangeArrowheads="1"/>
          </p:cNvSpPr>
          <p:nvPr/>
        </p:nvSpPr>
        <p:spPr bwMode="auto">
          <a:xfrm>
            <a:off x="1400019" y="3731009"/>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2</a:t>
            </a:r>
          </a:p>
        </p:txBody>
      </p:sp>
      <p:grpSp>
        <p:nvGrpSpPr>
          <p:cNvPr id="79" name="Group 35">
            <a:extLst>
              <a:ext uri="{FF2B5EF4-FFF2-40B4-BE49-F238E27FC236}">
                <a16:creationId xmlns:a16="http://schemas.microsoft.com/office/drawing/2014/main" id="{8A4F9659-D65C-7D45-9305-FE9BA9437E3A}"/>
              </a:ext>
            </a:extLst>
          </p:cNvPr>
          <p:cNvGrpSpPr>
            <a:grpSpLocks/>
          </p:cNvGrpSpPr>
          <p:nvPr/>
        </p:nvGrpSpPr>
        <p:grpSpPr bwMode="auto">
          <a:xfrm>
            <a:off x="2426337" y="4073909"/>
            <a:ext cx="240506" cy="522685"/>
            <a:chOff x="870" y="2941"/>
            <a:chExt cx="202" cy="439"/>
          </a:xfrm>
        </p:grpSpPr>
        <p:sp>
          <p:nvSpPr>
            <p:cNvPr id="80" name="Text Box 36">
              <a:extLst>
                <a:ext uri="{FF2B5EF4-FFF2-40B4-BE49-F238E27FC236}">
                  <a16:creationId xmlns:a16="http://schemas.microsoft.com/office/drawing/2014/main" id="{856ACC8E-1EAC-4B45-9687-D919315E528A}"/>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1" name="Text Box 37">
              <a:extLst>
                <a:ext uri="{FF2B5EF4-FFF2-40B4-BE49-F238E27FC236}">
                  <a16:creationId xmlns:a16="http://schemas.microsoft.com/office/drawing/2014/main" id="{E96A0D03-E033-D946-9D51-BCE9933B7941}"/>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2" name="Text Box 38">
              <a:extLst>
                <a:ext uri="{FF2B5EF4-FFF2-40B4-BE49-F238E27FC236}">
                  <a16:creationId xmlns:a16="http://schemas.microsoft.com/office/drawing/2014/main" id="{BD5D13DF-8C67-E648-8A1C-0F7207365CD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grpSp>
        <p:nvGrpSpPr>
          <p:cNvPr id="83" name="Group 39">
            <a:extLst>
              <a:ext uri="{FF2B5EF4-FFF2-40B4-BE49-F238E27FC236}">
                <a16:creationId xmlns:a16="http://schemas.microsoft.com/office/drawing/2014/main" id="{1CA732F1-4ED0-4F45-8CFF-255D799EAD25}"/>
              </a:ext>
            </a:extLst>
          </p:cNvPr>
          <p:cNvGrpSpPr>
            <a:grpSpLocks/>
          </p:cNvGrpSpPr>
          <p:nvPr/>
        </p:nvGrpSpPr>
        <p:grpSpPr bwMode="auto">
          <a:xfrm>
            <a:off x="3197862" y="3852453"/>
            <a:ext cx="240506" cy="522685"/>
            <a:chOff x="870" y="2941"/>
            <a:chExt cx="202" cy="439"/>
          </a:xfrm>
        </p:grpSpPr>
        <p:sp>
          <p:nvSpPr>
            <p:cNvPr id="84" name="Text Box 40">
              <a:extLst>
                <a:ext uri="{FF2B5EF4-FFF2-40B4-BE49-F238E27FC236}">
                  <a16:creationId xmlns:a16="http://schemas.microsoft.com/office/drawing/2014/main" id="{CA317B14-5E59-2749-93F3-DE759F1E87C2}"/>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5" name="Text Box 41">
              <a:extLst>
                <a:ext uri="{FF2B5EF4-FFF2-40B4-BE49-F238E27FC236}">
                  <a16:creationId xmlns:a16="http://schemas.microsoft.com/office/drawing/2014/main" id="{0385CAA6-35F8-B54E-BEBB-87DBE85D705D}"/>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6" name="Text Box 42">
              <a:extLst>
                <a:ext uri="{FF2B5EF4-FFF2-40B4-BE49-F238E27FC236}">
                  <a16:creationId xmlns:a16="http://schemas.microsoft.com/office/drawing/2014/main" id="{D876D364-B8AB-884C-B605-DAF37D8F3F5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sp>
        <p:nvSpPr>
          <p:cNvPr id="87" name="Text Box 43">
            <a:extLst>
              <a:ext uri="{FF2B5EF4-FFF2-40B4-BE49-F238E27FC236}">
                <a16:creationId xmlns:a16="http://schemas.microsoft.com/office/drawing/2014/main" id="{CEC375CB-DDD1-C54F-9D87-9C4EC7FCBCCD}"/>
              </a:ext>
            </a:extLst>
          </p:cNvPr>
          <p:cNvSpPr txBox="1">
            <a:spLocks noChangeArrowheads="1"/>
          </p:cNvSpPr>
          <p:nvPr/>
        </p:nvSpPr>
        <p:spPr bwMode="auto">
          <a:xfrm>
            <a:off x="556303" y="1797579"/>
            <a:ext cx="8252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57175" indent="-257175" defTabSz="685800" eaLnBrk="0" fontAlgn="base" hangingPunct="0">
              <a:spcBef>
                <a:spcPct val="0"/>
              </a:spcBef>
              <a:spcAft>
                <a:spcPct val="0"/>
              </a:spcAft>
              <a:buClr>
                <a:srgbClr val="0000A3"/>
              </a:buClr>
              <a:buFont typeface="Wingdings" pitchFamily="2" charset="2"/>
              <a:buChar char="§"/>
              <a:defRPr/>
            </a:pPr>
            <a:r>
              <a:rPr lang="en-US" altLang="en-US" sz="2100" dirty="0">
                <a:solidFill>
                  <a:prstClr val="black"/>
                </a:solidFill>
                <a:latin typeface="Calibri" panose="020F0502020204030204"/>
              </a:rPr>
              <a:t>Organization 1 </a:t>
            </a:r>
            <a:r>
              <a:rPr lang="en-US" altLang="en-US" dirty="0">
                <a:solidFill>
                  <a:prstClr val="black"/>
                </a:solidFill>
                <a:latin typeface="Calibri" panose="020F0502020204030204"/>
              </a:rPr>
              <a:t>moves from Fly-By-Night-ISP to ISPs-R-Us</a:t>
            </a:r>
          </a:p>
          <a:p>
            <a:pPr marL="257175" indent="-257175" defTabSz="685800" eaLnBrk="0" fontAlgn="base" hangingPunct="0">
              <a:spcBef>
                <a:spcPct val="0"/>
              </a:spcBef>
              <a:spcAft>
                <a:spcPct val="0"/>
              </a:spcAft>
              <a:buClr>
                <a:srgbClr val="0000A3"/>
              </a:buClr>
              <a:buFont typeface="Wingdings" pitchFamily="2" charset="2"/>
              <a:buChar char="§"/>
              <a:defRPr/>
            </a:pPr>
            <a:r>
              <a:rPr lang="en-US" altLang="en-US" dirty="0">
                <a:solidFill>
                  <a:prstClr val="black"/>
                </a:solidFill>
                <a:latin typeface="Calibri" panose="020F0502020204030204"/>
              </a:rPr>
              <a:t>ISPs-R-Us now advertises a more specific route to </a:t>
            </a:r>
            <a:r>
              <a:rPr lang="en-US" altLang="en-US" sz="2100" dirty="0">
                <a:solidFill>
                  <a:prstClr val="black"/>
                </a:solidFill>
                <a:latin typeface="Calibri" panose="020F0502020204030204"/>
              </a:rPr>
              <a:t>Organization 1</a:t>
            </a:r>
            <a:endParaRPr lang="en-US" altLang="en-US" dirty="0">
              <a:solidFill>
                <a:srgbClr val="000000"/>
              </a:solidFill>
              <a:latin typeface="Calibri" panose="020F0502020204030204"/>
            </a:endParaRPr>
          </a:p>
        </p:txBody>
      </p:sp>
      <p:sp>
        <p:nvSpPr>
          <p:cNvPr id="45" name="Line 6">
            <a:extLst>
              <a:ext uri="{FF2B5EF4-FFF2-40B4-BE49-F238E27FC236}">
                <a16:creationId xmlns:a16="http://schemas.microsoft.com/office/drawing/2014/main" id="{16029FA6-37C7-AB4D-A59B-945173A1BE9B}"/>
              </a:ext>
            </a:extLst>
          </p:cNvPr>
          <p:cNvSpPr>
            <a:spLocks noChangeShapeType="1"/>
          </p:cNvSpPr>
          <p:nvPr/>
        </p:nvSpPr>
        <p:spPr bwMode="auto">
          <a:xfrm flipV="1">
            <a:off x="3227492" y="5197723"/>
            <a:ext cx="250031" cy="1857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defRPr/>
            </a:pPr>
            <a:r>
              <a:rPr lang="en-US" sz="1350" dirty="0">
                <a:solidFill>
                  <a:prstClr val="black"/>
                </a:solidFill>
                <a:latin typeface="Calibri" panose="020F0502020204030204"/>
              </a:rPr>
              <a:t>             </a:t>
            </a:r>
          </a:p>
        </p:txBody>
      </p:sp>
      <p:grpSp>
        <p:nvGrpSpPr>
          <p:cNvPr id="2" name="Group 1">
            <a:extLst>
              <a:ext uri="{FF2B5EF4-FFF2-40B4-BE49-F238E27FC236}">
                <a16:creationId xmlns:a16="http://schemas.microsoft.com/office/drawing/2014/main" id="{D124712F-55B8-914D-A727-D85A618B3B5F}"/>
              </a:ext>
            </a:extLst>
          </p:cNvPr>
          <p:cNvGrpSpPr/>
          <p:nvPr/>
        </p:nvGrpSpPr>
        <p:grpSpPr>
          <a:xfrm>
            <a:off x="1555190" y="5159094"/>
            <a:ext cx="1756836" cy="468440"/>
            <a:chOff x="2073587" y="5735794"/>
            <a:chExt cx="2342448" cy="624587"/>
          </a:xfrm>
        </p:grpSpPr>
        <p:grpSp>
          <p:nvGrpSpPr>
            <p:cNvPr id="46" name="Group 13">
              <a:extLst>
                <a:ext uri="{FF2B5EF4-FFF2-40B4-BE49-F238E27FC236}">
                  <a16:creationId xmlns:a16="http://schemas.microsoft.com/office/drawing/2014/main" id="{ABF1EEF6-F03D-8E48-9B4F-9694AA09D3F1}"/>
                </a:ext>
              </a:extLst>
            </p:cNvPr>
            <p:cNvGrpSpPr>
              <a:grpSpLocks/>
            </p:cNvGrpSpPr>
            <p:nvPr/>
          </p:nvGrpSpPr>
          <p:grpSpPr bwMode="auto">
            <a:xfrm>
              <a:off x="2077647" y="5950807"/>
              <a:ext cx="2338388" cy="409574"/>
              <a:chOff x="1004" y="1639"/>
              <a:chExt cx="1473" cy="258"/>
            </a:xfrm>
          </p:grpSpPr>
          <p:sp>
            <p:nvSpPr>
              <p:cNvPr id="88" name="Freeform 14">
                <a:extLst>
                  <a:ext uri="{FF2B5EF4-FFF2-40B4-BE49-F238E27FC236}">
                    <a16:creationId xmlns:a16="http://schemas.microsoft.com/office/drawing/2014/main" id="{88BD7968-23EA-EF4B-BBA8-48B022120194}"/>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a:defRPr/>
                </a:pPr>
                <a:endParaRPr lang="en-US" sz="1350" dirty="0">
                  <a:solidFill>
                    <a:prstClr val="black"/>
                  </a:solidFill>
                  <a:latin typeface="Calibri" panose="020F0502020204030204"/>
                </a:endParaRPr>
              </a:p>
            </p:txBody>
          </p:sp>
          <p:sp>
            <p:nvSpPr>
              <p:cNvPr id="89" name="Text Box 15">
                <a:extLst>
                  <a:ext uri="{FF2B5EF4-FFF2-40B4-BE49-F238E27FC236}">
                    <a16:creationId xmlns:a16="http://schemas.microsoft.com/office/drawing/2014/main" id="{2EC519CF-1876-9247-BF14-91A552F93027}"/>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200" dirty="0">
                    <a:solidFill>
                      <a:prstClr val="black"/>
                    </a:solidFill>
                  </a:rPr>
                  <a:t>200.23.18.0/23</a:t>
                </a:r>
                <a:endParaRPr lang="en-US" altLang="en-US" sz="1350" dirty="0">
                  <a:solidFill>
                    <a:prstClr val="black"/>
                  </a:solidFill>
                </a:endParaRPr>
              </a:p>
            </p:txBody>
          </p:sp>
        </p:grpSp>
        <p:sp>
          <p:nvSpPr>
            <p:cNvPr id="90" name="Text Box 24">
              <a:extLst>
                <a:ext uri="{FF2B5EF4-FFF2-40B4-BE49-F238E27FC236}">
                  <a16:creationId xmlns:a16="http://schemas.microsoft.com/office/drawing/2014/main" id="{354BE1BC-E9EF-404B-ACF3-655B1338290D}"/>
                </a:ext>
              </a:extLst>
            </p:cNvPr>
            <p:cNvSpPr txBox="1">
              <a:spLocks noChangeArrowheads="1"/>
            </p:cNvSpPr>
            <p:nvPr/>
          </p:nvSpPr>
          <p:spPr bwMode="auto">
            <a:xfrm>
              <a:off x="2073587" y="5735794"/>
              <a:ext cx="141748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050" dirty="0">
                  <a:solidFill>
                    <a:prstClr val="black"/>
                  </a:solidFill>
                </a:rPr>
                <a:t>Organization 1</a:t>
              </a:r>
            </a:p>
          </p:txBody>
        </p:sp>
      </p:grpSp>
      <p:sp>
        <p:nvSpPr>
          <p:cNvPr id="91" name="Text Box 31">
            <a:extLst>
              <a:ext uri="{FF2B5EF4-FFF2-40B4-BE49-F238E27FC236}">
                <a16:creationId xmlns:a16="http://schemas.microsoft.com/office/drawing/2014/main" id="{64C2BB30-AFAC-2341-97EB-7F0AF3F05F3D}"/>
              </a:ext>
            </a:extLst>
          </p:cNvPr>
          <p:cNvSpPr txBox="1">
            <a:spLocks noChangeArrowheads="1"/>
          </p:cNvSpPr>
          <p:nvPr/>
        </p:nvSpPr>
        <p:spPr bwMode="auto">
          <a:xfrm>
            <a:off x="4935121" y="5424352"/>
            <a:ext cx="135485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050" dirty="0">
                <a:solidFill>
                  <a:prstClr val="black"/>
                </a:solidFill>
              </a:rPr>
              <a:t>“or </a:t>
            </a:r>
            <a:r>
              <a:rPr lang="en-US" altLang="en-US" sz="1050" u="sng" dirty="0">
                <a:solidFill>
                  <a:srgbClr val="CC0000"/>
                </a:solidFill>
              </a:rPr>
              <a:t>200.23.18.0/23</a:t>
            </a:r>
            <a:r>
              <a:rPr lang="ja-JP" altLang="en-US" sz="1050">
                <a:solidFill>
                  <a:prstClr val="black"/>
                </a:solidFill>
              </a:rPr>
              <a:t>”</a:t>
            </a:r>
            <a:endParaRPr lang="en-US" altLang="en-US" sz="1050" dirty="0">
              <a:solidFill>
                <a:prstClr val="black"/>
              </a:solidFill>
            </a:endParaRPr>
          </a:p>
        </p:txBody>
      </p:sp>
      <p:sp>
        <p:nvSpPr>
          <p:cNvPr id="92" name="Slide Number Placeholder 3">
            <a:extLst>
              <a:ext uri="{FF2B5EF4-FFF2-40B4-BE49-F238E27FC236}">
                <a16:creationId xmlns:a16="http://schemas.microsoft.com/office/drawing/2014/main" id="{7EDAE62B-AFB0-584C-9FD0-8C52EC351D5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13</a:t>
            </a:fld>
            <a:endParaRPr lang="en-US" dirty="0"/>
          </a:p>
        </p:txBody>
      </p:sp>
    </p:spTree>
    <p:extLst>
      <p:ext uri="{BB962C8B-B14F-4D97-AF65-F5344CB8AC3E}">
        <p14:creationId xmlns:p14="http://schemas.microsoft.com/office/powerpoint/2010/main" val="7148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548097" y="545533"/>
            <a:ext cx="8309236" cy="800963"/>
          </a:xfrm>
        </p:spPr>
        <p:txBody>
          <a:bodyPr>
            <a:normAutofit fontScale="90000"/>
          </a:bodyPr>
          <a:lstStyle/>
          <a:p>
            <a:r>
              <a:rPr lang="en-US" altLang="en-US" sz="3675" dirty="0">
                <a:ea typeface="ＭＳ Ｐゴシック" panose="020B0600070205080204" pitchFamily="34" charset="-128"/>
              </a:rPr>
              <a:t>Hierarchical addressing</a:t>
            </a:r>
            <a:r>
              <a:rPr lang="en-US" altLang="en-US" sz="3600" dirty="0">
                <a:ea typeface="ＭＳ Ｐゴシック" panose="020B0600070205080204" pitchFamily="34" charset="-128"/>
              </a:rPr>
              <a:t>: </a:t>
            </a:r>
            <a:r>
              <a:rPr lang="en-US" sz="3600" dirty="0"/>
              <a:t>more specific routes</a:t>
            </a:r>
          </a:p>
        </p:txBody>
      </p:sp>
      <p:sp>
        <p:nvSpPr>
          <p:cNvPr id="47" name="Freeform 3">
            <a:extLst>
              <a:ext uri="{FF2B5EF4-FFF2-40B4-BE49-F238E27FC236}">
                <a16:creationId xmlns:a16="http://schemas.microsoft.com/office/drawing/2014/main" id="{ECD79FEE-92ED-364B-BADE-7317008B7D35}"/>
              </a:ext>
            </a:extLst>
          </p:cNvPr>
          <p:cNvSpPr>
            <a:spLocks/>
          </p:cNvSpPr>
          <p:nvPr/>
        </p:nvSpPr>
        <p:spPr bwMode="auto">
          <a:xfrm>
            <a:off x="4690907" y="4015569"/>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48" name="Line 4">
            <a:extLst>
              <a:ext uri="{FF2B5EF4-FFF2-40B4-BE49-F238E27FC236}">
                <a16:creationId xmlns:a16="http://schemas.microsoft.com/office/drawing/2014/main" id="{5660B4B5-3D1B-9942-A9F7-D7028E81C2F7}"/>
              </a:ext>
            </a:extLst>
          </p:cNvPr>
          <p:cNvSpPr>
            <a:spLocks noChangeShapeType="1"/>
          </p:cNvSpPr>
          <p:nvPr/>
        </p:nvSpPr>
        <p:spPr bwMode="auto">
          <a:xfrm flipV="1">
            <a:off x="2933544" y="4222737"/>
            <a:ext cx="671513" cy="3429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0" name="Line 6">
            <a:extLst>
              <a:ext uri="{FF2B5EF4-FFF2-40B4-BE49-F238E27FC236}">
                <a16:creationId xmlns:a16="http://schemas.microsoft.com/office/drawing/2014/main" id="{8855D4C4-647C-B14D-9922-08C03455DC78}"/>
              </a:ext>
            </a:extLst>
          </p:cNvPr>
          <p:cNvSpPr>
            <a:spLocks noChangeShapeType="1"/>
          </p:cNvSpPr>
          <p:nvPr/>
        </p:nvSpPr>
        <p:spPr bwMode="auto">
          <a:xfrm>
            <a:off x="3004982" y="3165462"/>
            <a:ext cx="635794" cy="5715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1" name="Freeform 7">
            <a:extLst>
              <a:ext uri="{FF2B5EF4-FFF2-40B4-BE49-F238E27FC236}">
                <a16:creationId xmlns:a16="http://schemas.microsoft.com/office/drawing/2014/main" id="{71312ED7-148A-0445-9371-61B4C77BD501}"/>
              </a:ext>
            </a:extLst>
          </p:cNvPr>
          <p:cNvSpPr>
            <a:spLocks/>
          </p:cNvSpPr>
          <p:nvPr/>
        </p:nvSpPr>
        <p:spPr bwMode="auto">
          <a:xfrm>
            <a:off x="3489567" y="3600041"/>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52" name="Text Box 8">
            <a:extLst>
              <a:ext uri="{FF2B5EF4-FFF2-40B4-BE49-F238E27FC236}">
                <a16:creationId xmlns:a16="http://schemas.microsoft.com/office/drawing/2014/main" id="{13F7F820-B18A-E847-AD7E-846731E21C81}"/>
              </a:ext>
            </a:extLst>
          </p:cNvPr>
          <p:cNvSpPr txBox="1">
            <a:spLocks noChangeArrowheads="1"/>
          </p:cNvSpPr>
          <p:nvPr/>
        </p:nvSpPr>
        <p:spPr bwMode="auto">
          <a:xfrm>
            <a:off x="4864738" y="3395253"/>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200.23.16.0/20</a:t>
            </a:r>
            <a:r>
              <a:rPr lang="ja-JP" altLang="en-US" sz="1050" kern="0">
                <a:solidFill>
                  <a:srgbClr val="000000"/>
                </a:solidFill>
              </a:rPr>
              <a:t>”</a:t>
            </a:r>
            <a:endParaRPr lang="en-US" altLang="en-US" sz="1050" kern="0" dirty="0">
              <a:solidFill>
                <a:srgbClr val="000000"/>
              </a:solidFill>
            </a:endParaRPr>
          </a:p>
        </p:txBody>
      </p:sp>
      <p:grpSp>
        <p:nvGrpSpPr>
          <p:cNvPr id="53" name="Group 9">
            <a:extLst>
              <a:ext uri="{FF2B5EF4-FFF2-40B4-BE49-F238E27FC236}">
                <a16:creationId xmlns:a16="http://schemas.microsoft.com/office/drawing/2014/main" id="{23482FB4-0876-3946-8B6B-B6AAECACCC51}"/>
              </a:ext>
            </a:extLst>
          </p:cNvPr>
          <p:cNvGrpSpPr>
            <a:grpSpLocks/>
          </p:cNvGrpSpPr>
          <p:nvPr/>
        </p:nvGrpSpPr>
        <p:grpSpPr bwMode="auto">
          <a:xfrm>
            <a:off x="1378588" y="2995204"/>
            <a:ext cx="1753791" cy="307181"/>
            <a:chOff x="1004" y="1639"/>
            <a:chExt cx="1473" cy="258"/>
          </a:xfrm>
        </p:grpSpPr>
        <p:sp>
          <p:nvSpPr>
            <p:cNvPr id="54" name="Freeform 10">
              <a:extLst>
                <a:ext uri="{FF2B5EF4-FFF2-40B4-BE49-F238E27FC236}">
                  <a16:creationId xmlns:a16="http://schemas.microsoft.com/office/drawing/2014/main" id="{EFB98728-6781-274A-B657-95A102B214DD}"/>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55" name="Text Box 11">
              <a:extLst>
                <a:ext uri="{FF2B5EF4-FFF2-40B4-BE49-F238E27FC236}">
                  <a16:creationId xmlns:a16="http://schemas.microsoft.com/office/drawing/2014/main" id="{479C3E9A-D072-0A44-BFA8-7F41473A99D8}"/>
                </a:ext>
              </a:extLst>
            </p:cNvPr>
            <p:cNvSpPr txBox="1">
              <a:spLocks noChangeArrowheads="1"/>
            </p:cNvSpPr>
            <p:nvPr/>
          </p:nvSpPr>
          <p:spPr bwMode="auto">
            <a:xfrm>
              <a:off x="1226" y="1664"/>
              <a:ext cx="1014" cy="2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200.23.16.0/23</a:t>
              </a:r>
              <a:endParaRPr lang="en-US" altLang="en-US" sz="1350" kern="0" dirty="0">
                <a:solidFill>
                  <a:srgbClr val="000000"/>
                </a:solidFill>
              </a:endParaRPr>
            </a:p>
          </p:txBody>
        </p:sp>
      </p:grpSp>
      <p:grpSp>
        <p:nvGrpSpPr>
          <p:cNvPr id="59" name="Group 15">
            <a:extLst>
              <a:ext uri="{FF2B5EF4-FFF2-40B4-BE49-F238E27FC236}">
                <a16:creationId xmlns:a16="http://schemas.microsoft.com/office/drawing/2014/main" id="{5057D694-4770-1E47-9F1B-BD44CF4E06D9}"/>
              </a:ext>
            </a:extLst>
          </p:cNvPr>
          <p:cNvGrpSpPr>
            <a:grpSpLocks/>
          </p:cNvGrpSpPr>
          <p:nvPr/>
        </p:nvGrpSpPr>
        <p:grpSpPr bwMode="auto">
          <a:xfrm>
            <a:off x="1335725" y="4502535"/>
            <a:ext cx="1753791" cy="307181"/>
            <a:chOff x="1004" y="1639"/>
            <a:chExt cx="1473" cy="258"/>
          </a:xfrm>
        </p:grpSpPr>
        <p:sp>
          <p:nvSpPr>
            <p:cNvPr id="60" name="Freeform 16">
              <a:extLst>
                <a:ext uri="{FF2B5EF4-FFF2-40B4-BE49-F238E27FC236}">
                  <a16:creationId xmlns:a16="http://schemas.microsoft.com/office/drawing/2014/main" id="{1AC34B6C-BC17-784D-A5E7-5AC4103C3EF7}"/>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61" name="Text Box 17">
              <a:extLst>
                <a:ext uri="{FF2B5EF4-FFF2-40B4-BE49-F238E27FC236}">
                  <a16:creationId xmlns:a16="http://schemas.microsoft.com/office/drawing/2014/main" id="{A065852F-7DDA-B44F-8E9C-52064BDFA917}"/>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200.23.30.0/23</a:t>
              </a:r>
              <a:endParaRPr lang="en-US" altLang="en-US" sz="1350" kern="0" dirty="0">
                <a:solidFill>
                  <a:srgbClr val="000000"/>
                </a:solidFill>
              </a:endParaRPr>
            </a:p>
          </p:txBody>
        </p:sp>
      </p:grpSp>
      <p:sp>
        <p:nvSpPr>
          <p:cNvPr id="62" name="Text Box 18">
            <a:extLst>
              <a:ext uri="{FF2B5EF4-FFF2-40B4-BE49-F238E27FC236}">
                <a16:creationId xmlns:a16="http://schemas.microsoft.com/office/drawing/2014/main" id="{B97CFD2D-9478-1F42-BD6D-A57188386EBA}"/>
              </a:ext>
            </a:extLst>
          </p:cNvPr>
          <p:cNvSpPr txBox="1">
            <a:spLocks noChangeArrowheads="1"/>
          </p:cNvSpPr>
          <p:nvPr/>
        </p:nvSpPr>
        <p:spPr bwMode="auto">
          <a:xfrm>
            <a:off x="3514569" y="3923891"/>
            <a:ext cx="118814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Fly-By-Night-ISP</a:t>
            </a:r>
            <a:endParaRPr lang="en-US" altLang="en-US" sz="1350" kern="0" dirty="0">
              <a:solidFill>
                <a:srgbClr val="000000"/>
              </a:solidFill>
            </a:endParaRPr>
          </a:p>
        </p:txBody>
      </p:sp>
      <p:sp>
        <p:nvSpPr>
          <p:cNvPr id="63" name="Freeform 19">
            <a:extLst>
              <a:ext uri="{FF2B5EF4-FFF2-40B4-BE49-F238E27FC236}">
                <a16:creationId xmlns:a16="http://schemas.microsoft.com/office/drawing/2014/main" id="{5B640850-7414-DA40-A0C3-62F09225F74C}"/>
              </a:ext>
            </a:extLst>
          </p:cNvPr>
          <p:cNvSpPr>
            <a:spLocks/>
          </p:cNvSpPr>
          <p:nvPr/>
        </p:nvSpPr>
        <p:spPr bwMode="auto">
          <a:xfrm>
            <a:off x="6186332" y="3246425"/>
            <a:ext cx="1083469" cy="2035969"/>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4" name="Text Box 20">
            <a:extLst>
              <a:ext uri="{FF2B5EF4-FFF2-40B4-BE49-F238E27FC236}">
                <a16:creationId xmlns:a16="http://schemas.microsoft.com/office/drawing/2014/main" id="{18E6B3A0-A9B2-6541-9755-03069812C8AA}"/>
              </a:ext>
            </a:extLst>
          </p:cNvPr>
          <p:cNvSpPr txBox="1">
            <a:spLocks noChangeArrowheads="1"/>
          </p:cNvSpPr>
          <p:nvPr/>
        </p:nvSpPr>
        <p:spPr bwMode="auto">
          <a:xfrm>
            <a:off x="1378588" y="2802322"/>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0</a:t>
            </a:r>
          </a:p>
        </p:txBody>
      </p:sp>
      <p:sp>
        <p:nvSpPr>
          <p:cNvPr id="65" name="Text Box 21">
            <a:extLst>
              <a:ext uri="{FF2B5EF4-FFF2-40B4-BE49-F238E27FC236}">
                <a16:creationId xmlns:a16="http://schemas.microsoft.com/office/drawing/2014/main" id="{7ED2E79C-4EA2-DF46-850E-87C1B539109F}"/>
              </a:ext>
            </a:extLst>
          </p:cNvPr>
          <p:cNvSpPr txBox="1">
            <a:spLocks noChangeArrowheads="1"/>
          </p:cNvSpPr>
          <p:nvPr/>
        </p:nvSpPr>
        <p:spPr bwMode="auto">
          <a:xfrm>
            <a:off x="1400019" y="4309653"/>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7</a:t>
            </a:r>
          </a:p>
        </p:txBody>
      </p:sp>
      <p:sp>
        <p:nvSpPr>
          <p:cNvPr id="66" name="Text Box 22">
            <a:extLst>
              <a:ext uri="{FF2B5EF4-FFF2-40B4-BE49-F238E27FC236}">
                <a16:creationId xmlns:a16="http://schemas.microsoft.com/office/drawing/2014/main" id="{5C4A224A-3B90-CE4F-80C5-151CE7A1FC32}"/>
              </a:ext>
            </a:extLst>
          </p:cNvPr>
          <p:cNvSpPr txBox="1">
            <a:spLocks noChangeArrowheads="1"/>
          </p:cNvSpPr>
          <p:nvPr/>
        </p:nvSpPr>
        <p:spPr bwMode="auto">
          <a:xfrm>
            <a:off x="6364925" y="4166778"/>
            <a:ext cx="6415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Internet</a:t>
            </a:r>
          </a:p>
        </p:txBody>
      </p:sp>
      <p:sp>
        <p:nvSpPr>
          <p:cNvPr id="68" name="Freeform 24">
            <a:extLst>
              <a:ext uri="{FF2B5EF4-FFF2-40B4-BE49-F238E27FC236}">
                <a16:creationId xmlns:a16="http://schemas.microsoft.com/office/drawing/2014/main" id="{DA50A5B2-8288-9D48-89B3-3CF0A9EE6426}"/>
              </a:ext>
            </a:extLst>
          </p:cNvPr>
          <p:cNvSpPr>
            <a:spLocks/>
          </p:cNvSpPr>
          <p:nvPr/>
        </p:nvSpPr>
        <p:spPr bwMode="auto">
          <a:xfrm>
            <a:off x="3446704" y="4585879"/>
            <a:ext cx="1329928" cy="734615"/>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defTabSz="685800" eaLnBrk="0" fontAlgn="base" hangingPunct="0">
              <a:spcBef>
                <a:spcPct val="0"/>
              </a:spcBef>
              <a:spcAft>
                <a:spcPct val="0"/>
              </a:spcAft>
              <a:defRPr/>
            </a:pPr>
            <a:endParaRPr lang="en-US" sz="1350" dirty="0">
              <a:solidFill>
                <a:srgbClr val="000000"/>
              </a:solidFill>
              <a:latin typeface="Arial" panose="020B0604020202020204" pitchFamily="34" charset="0"/>
              <a:ea typeface="ＭＳ Ｐゴシック" panose="020B0600070205080204" pitchFamily="34" charset="-128"/>
            </a:endParaRPr>
          </a:p>
        </p:txBody>
      </p:sp>
      <p:sp>
        <p:nvSpPr>
          <p:cNvPr id="69" name="Text Box 25">
            <a:extLst>
              <a:ext uri="{FF2B5EF4-FFF2-40B4-BE49-F238E27FC236}">
                <a16:creationId xmlns:a16="http://schemas.microsoft.com/office/drawing/2014/main" id="{0E511D85-1643-734E-A204-E574E162FB3D}"/>
              </a:ext>
            </a:extLst>
          </p:cNvPr>
          <p:cNvSpPr txBox="1">
            <a:spLocks noChangeArrowheads="1"/>
          </p:cNvSpPr>
          <p:nvPr/>
        </p:nvSpPr>
        <p:spPr bwMode="auto">
          <a:xfrm>
            <a:off x="3671732" y="4866866"/>
            <a:ext cx="82105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ISPs-R-Us</a:t>
            </a:r>
            <a:endParaRPr lang="en-US" altLang="en-US" sz="1350" kern="0" dirty="0">
              <a:solidFill>
                <a:srgbClr val="000000"/>
              </a:solidFill>
            </a:endParaRPr>
          </a:p>
        </p:txBody>
      </p:sp>
      <p:sp>
        <p:nvSpPr>
          <p:cNvPr id="70" name="Freeform 26">
            <a:extLst>
              <a:ext uri="{FF2B5EF4-FFF2-40B4-BE49-F238E27FC236}">
                <a16:creationId xmlns:a16="http://schemas.microsoft.com/office/drawing/2014/main" id="{46DEEC4A-E4F9-0942-9D95-69D2C1DC1DCD}"/>
              </a:ext>
            </a:extLst>
          </p:cNvPr>
          <p:cNvSpPr>
            <a:spLocks/>
          </p:cNvSpPr>
          <p:nvPr/>
        </p:nvSpPr>
        <p:spPr bwMode="auto">
          <a:xfrm flipV="1">
            <a:off x="4740913" y="4601356"/>
            <a:ext cx="1514475" cy="221456"/>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1" name="Line 27">
            <a:extLst>
              <a:ext uri="{FF2B5EF4-FFF2-40B4-BE49-F238E27FC236}">
                <a16:creationId xmlns:a16="http://schemas.microsoft.com/office/drawing/2014/main" id="{BC947CB2-0DEF-E44D-BAA9-42758198740F}"/>
              </a:ext>
            </a:extLst>
          </p:cNvPr>
          <p:cNvSpPr>
            <a:spLocks noChangeShapeType="1"/>
          </p:cNvSpPr>
          <p:nvPr/>
        </p:nvSpPr>
        <p:spPr bwMode="auto">
          <a:xfrm>
            <a:off x="3083563" y="5008550"/>
            <a:ext cx="36433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2" name="Line 28">
            <a:extLst>
              <a:ext uri="{FF2B5EF4-FFF2-40B4-BE49-F238E27FC236}">
                <a16:creationId xmlns:a16="http://schemas.microsoft.com/office/drawing/2014/main" id="{3EA86D83-B0E4-D34A-A87C-4B28A721D097}"/>
              </a:ext>
            </a:extLst>
          </p:cNvPr>
          <p:cNvSpPr>
            <a:spLocks noChangeShapeType="1"/>
          </p:cNvSpPr>
          <p:nvPr/>
        </p:nvSpPr>
        <p:spPr bwMode="auto">
          <a:xfrm flipV="1">
            <a:off x="2969263" y="5058556"/>
            <a:ext cx="478631" cy="128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3" name="Line 29">
            <a:extLst>
              <a:ext uri="{FF2B5EF4-FFF2-40B4-BE49-F238E27FC236}">
                <a16:creationId xmlns:a16="http://schemas.microsoft.com/office/drawing/2014/main" id="{2247A199-0E7A-4C47-AAF1-3B3EA90E97FE}"/>
              </a:ext>
            </a:extLst>
          </p:cNvPr>
          <p:cNvSpPr>
            <a:spLocks noChangeShapeType="1"/>
          </p:cNvSpPr>
          <p:nvPr/>
        </p:nvSpPr>
        <p:spPr bwMode="auto">
          <a:xfrm flipV="1">
            <a:off x="3297875" y="5244294"/>
            <a:ext cx="185738" cy="3071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4" name="Text Box 30">
            <a:extLst>
              <a:ext uri="{FF2B5EF4-FFF2-40B4-BE49-F238E27FC236}">
                <a16:creationId xmlns:a16="http://schemas.microsoft.com/office/drawing/2014/main" id="{FDF4E109-9818-F749-8396-00CAAD03F8B7}"/>
              </a:ext>
            </a:extLst>
          </p:cNvPr>
          <p:cNvSpPr txBox="1">
            <a:spLocks noChangeArrowheads="1"/>
          </p:cNvSpPr>
          <p:nvPr/>
        </p:nvSpPr>
        <p:spPr bwMode="auto">
          <a:xfrm>
            <a:off x="4957607" y="4788284"/>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ja-JP" altLang="en-US" sz="1050" kern="0">
                <a:solidFill>
                  <a:srgbClr val="000000"/>
                </a:solidFill>
              </a:rPr>
              <a:t>“</a:t>
            </a:r>
            <a:r>
              <a:rPr lang="en-US" altLang="ja-JP" sz="1050" kern="0" dirty="0">
                <a:solidFill>
                  <a:srgbClr val="000000"/>
                </a:solidFill>
              </a:rPr>
              <a:t>Send me anything</a:t>
            </a:r>
          </a:p>
          <a:p>
            <a:pPr defTabSz="685800" eaLnBrk="0" fontAlgn="base" hangingPunct="0">
              <a:spcBef>
                <a:spcPct val="0"/>
              </a:spcBef>
              <a:spcAft>
                <a:spcPct val="0"/>
              </a:spcAft>
              <a:defRPr/>
            </a:pPr>
            <a:r>
              <a:rPr lang="en-US" altLang="en-US" sz="1050" kern="0" dirty="0">
                <a:solidFill>
                  <a:srgbClr val="000000"/>
                </a:solidFill>
              </a:rPr>
              <a:t>with addresses </a:t>
            </a:r>
          </a:p>
          <a:p>
            <a:pPr defTabSz="685800" eaLnBrk="0" fontAlgn="base" hangingPunct="0">
              <a:spcBef>
                <a:spcPct val="0"/>
              </a:spcBef>
              <a:spcAft>
                <a:spcPct val="0"/>
              </a:spcAft>
              <a:defRPr/>
            </a:pPr>
            <a:r>
              <a:rPr lang="en-US" altLang="en-US" sz="1050" kern="0" dirty="0">
                <a:solidFill>
                  <a:srgbClr val="000000"/>
                </a:solidFill>
              </a:rPr>
              <a:t>beginning </a:t>
            </a:r>
          </a:p>
          <a:p>
            <a:pPr defTabSz="685800" eaLnBrk="0" fontAlgn="base" hangingPunct="0">
              <a:spcBef>
                <a:spcPct val="0"/>
              </a:spcBef>
              <a:spcAft>
                <a:spcPct val="0"/>
              </a:spcAft>
              <a:defRPr/>
            </a:pPr>
            <a:r>
              <a:rPr lang="en-US" altLang="en-US" sz="1050" kern="0" dirty="0">
                <a:solidFill>
                  <a:srgbClr val="000000"/>
                </a:solidFill>
              </a:rPr>
              <a:t>199.31.0.0/16</a:t>
            </a:r>
            <a:r>
              <a:rPr lang="ja-JP" altLang="en-US" sz="1050" kern="0">
                <a:solidFill>
                  <a:srgbClr val="000000"/>
                </a:solidFill>
              </a:rPr>
              <a:t>”</a:t>
            </a:r>
            <a:endParaRPr lang="en-US" altLang="en-US" sz="1050" kern="0" dirty="0">
              <a:solidFill>
                <a:srgbClr val="000000"/>
              </a:solidFill>
            </a:endParaRPr>
          </a:p>
        </p:txBody>
      </p:sp>
      <p:grpSp>
        <p:nvGrpSpPr>
          <p:cNvPr id="75" name="Group 31">
            <a:extLst>
              <a:ext uri="{FF2B5EF4-FFF2-40B4-BE49-F238E27FC236}">
                <a16:creationId xmlns:a16="http://schemas.microsoft.com/office/drawing/2014/main" id="{4C6923DB-B2DC-034F-AE1A-78C3B8049E53}"/>
              </a:ext>
            </a:extLst>
          </p:cNvPr>
          <p:cNvGrpSpPr>
            <a:grpSpLocks/>
          </p:cNvGrpSpPr>
          <p:nvPr/>
        </p:nvGrpSpPr>
        <p:grpSpPr bwMode="auto">
          <a:xfrm>
            <a:off x="1414307" y="3881029"/>
            <a:ext cx="1753791" cy="307181"/>
            <a:chOff x="1004" y="1639"/>
            <a:chExt cx="1473" cy="258"/>
          </a:xfrm>
        </p:grpSpPr>
        <p:sp>
          <p:nvSpPr>
            <p:cNvPr id="76" name="Freeform 32">
              <a:extLst>
                <a:ext uri="{FF2B5EF4-FFF2-40B4-BE49-F238E27FC236}">
                  <a16:creationId xmlns:a16="http://schemas.microsoft.com/office/drawing/2014/main" id="{3599EB35-4339-C745-80AD-3353B688629C}"/>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kern="0" dirty="0">
                <a:solidFill>
                  <a:srgbClr val="000000"/>
                </a:solidFill>
                <a:latin typeface="Arial" panose="020B0604020202020204" pitchFamily="34" charset="0"/>
                <a:ea typeface="ＭＳ Ｐゴシック" panose="020B0600070205080204" pitchFamily="34" charset="-128"/>
              </a:endParaRPr>
            </a:p>
          </p:txBody>
        </p:sp>
        <p:sp>
          <p:nvSpPr>
            <p:cNvPr id="77" name="Text Box 33">
              <a:extLst>
                <a:ext uri="{FF2B5EF4-FFF2-40B4-BE49-F238E27FC236}">
                  <a16:creationId xmlns:a16="http://schemas.microsoft.com/office/drawing/2014/main" id="{F6270561-036D-D141-A5B9-ABC52F684E6F}"/>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200" kern="0" dirty="0">
                  <a:solidFill>
                    <a:srgbClr val="000000"/>
                  </a:solidFill>
                </a:rPr>
                <a:t>200.23.20.0/23</a:t>
              </a:r>
              <a:endParaRPr lang="en-US" altLang="en-US" sz="1350" kern="0" dirty="0">
                <a:solidFill>
                  <a:srgbClr val="000000"/>
                </a:solidFill>
              </a:endParaRPr>
            </a:p>
          </p:txBody>
        </p:sp>
      </p:grpSp>
      <p:sp>
        <p:nvSpPr>
          <p:cNvPr id="78" name="Text Box 34">
            <a:extLst>
              <a:ext uri="{FF2B5EF4-FFF2-40B4-BE49-F238E27FC236}">
                <a16:creationId xmlns:a16="http://schemas.microsoft.com/office/drawing/2014/main" id="{7BBF307D-51AE-C841-AD14-6D1FE73A0F18}"/>
              </a:ext>
            </a:extLst>
          </p:cNvPr>
          <p:cNvSpPr txBox="1">
            <a:spLocks noChangeArrowheads="1"/>
          </p:cNvSpPr>
          <p:nvPr/>
        </p:nvSpPr>
        <p:spPr bwMode="auto">
          <a:xfrm>
            <a:off x="1400019" y="3731009"/>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Organization 2</a:t>
            </a:r>
          </a:p>
        </p:txBody>
      </p:sp>
      <p:grpSp>
        <p:nvGrpSpPr>
          <p:cNvPr id="79" name="Group 35">
            <a:extLst>
              <a:ext uri="{FF2B5EF4-FFF2-40B4-BE49-F238E27FC236}">
                <a16:creationId xmlns:a16="http://schemas.microsoft.com/office/drawing/2014/main" id="{8A4F9659-D65C-7D45-9305-FE9BA9437E3A}"/>
              </a:ext>
            </a:extLst>
          </p:cNvPr>
          <p:cNvGrpSpPr>
            <a:grpSpLocks/>
          </p:cNvGrpSpPr>
          <p:nvPr/>
        </p:nvGrpSpPr>
        <p:grpSpPr bwMode="auto">
          <a:xfrm>
            <a:off x="2426337" y="4073909"/>
            <a:ext cx="240506" cy="522685"/>
            <a:chOff x="870" y="2941"/>
            <a:chExt cx="202" cy="439"/>
          </a:xfrm>
        </p:grpSpPr>
        <p:sp>
          <p:nvSpPr>
            <p:cNvPr id="80" name="Text Box 36">
              <a:extLst>
                <a:ext uri="{FF2B5EF4-FFF2-40B4-BE49-F238E27FC236}">
                  <a16:creationId xmlns:a16="http://schemas.microsoft.com/office/drawing/2014/main" id="{856ACC8E-1EAC-4B45-9687-D919315E528A}"/>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1" name="Text Box 37">
              <a:extLst>
                <a:ext uri="{FF2B5EF4-FFF2-40B4-BE49-F238E27FC236}">
                  <a16:creationId xmlns:a16="http://schemas.microsoft.com/office/drawing/2014/main" id="{E96A0D03-E033-D946-9D51-BCE9933B7941}"/>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2" name="Text Box 38">
              <a:extLst>
                <a:ext uri="{FF2B5EF4-FFF2-40B4-BE49-F238E27FC236}">
                  <a16:creationId xmlns:a16="http://schemas.microsoft.com/office/drawing/2014/main" id="{BD5D13DF-8C67-E648-8A1C-0F7207365CD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grpSp>
        <p:nvGrpSpPr>
          <p:cNvPr id="83" name="Group 39">
            <a:extLst>
              <a:ext uri="{FF2B5EF4-FFF2-40B4-BE49-F238E27FC236}">
                <a16:creationId xmlns:a16="http://schemas.microsoft.com/office/drawing/2014/main" id="{1CA732F1-4ED0-4F45-8CFF-255D799EAD25}"/>
              </a:ext>
            </a:extLst>
          </p:cNvPr>
          <p:cNvGrpSpPr>
            <a:grpSpLocks/>
          </p:cNvGrpSpPr>
          <p:nvPr/>
        </p:nvGrpSpPr>
        <p:grpSpPr bwMode="auto">
          <a:xfrm>
            <a:off x="3197862" y="3852453"/>
            <a:ext cx="240506" cy="522685"/>
            <a:chOff x="870" y="2941"/>
            <a:chExt cx="202" cy="439"/>
          </a:xfrm>
        </p:grpSpPr>
        <p:sp>
          <p:nvSpPr>
            <p:cNvPr id="84" name="Text Box 40">
              <a:extLst>
                <a:ext uri="{FF2B5EF4-FFF2-40B4-BE49-F238E27FC236}">
                  <a16:creationId xmlns:a16="http://schemas.microsoft.com/office/drawing/2014/main" id="{CA317B14-5E59-2749-93F3-DE759F1E87C2}"/>
                </a:ext>
              </a:extLst>
            </p:cNvPr>
            <p:cNvSpPr txBox="1">
              <a:spLocks noChangeArrowheads="1"/>
            </p:cNvSpPr>
            <p:nvPr/>
          </p:nvSpPr>
          <p:spPr bwMode="auto">
            <a:xfrm>
              <a:off x="872" y="2941"/>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5" name="Text Box 41">
              <a:extLst>
                <a:ext uri="{FF2B5EF4-FFF2-40B4-BE49-F238E27FC236}">
                  <a16:creationId xmlns:a16="http://schemas.microsoft.com/office/drawing/2014/main" id="{0385CAA6-35F8-B54E-BEBB-87DBE85D705D}"/>
                </a:ext>
              </a:extLst>
            </p:cNvPr>
            <p:cNvSpPr txBox="1">
              <a:spLocks noChangeArrowheads="1"/>
            </p:cNvSpPr>
            <p:nvPr/>
          </p:nvSpPr>
          <p:spPr bwMode="auto">
            <a:xfrm>
              <a:off x="870" y="3026"/>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sp>
          <p:nvSpPr>
            <p:cNvPr id="86" name="Text Box 42">
              <a:extLst>
                <a:ext uri="{FF2B5EF4-FFF2-40B4-BE49-F238E27FC236}">
                  <a16:creationId xmlns:a16="http://schemas.microsoft.com/office/drawing/2014/main" id="{D876D364-B8AB-884C-B605-DAF37D8F3F54}"/>
                </a:ext>
              </a:extLst>
            </p:cNvPr>
            <p:cNvSpPr txBox="1">
              <a:spLocks noChangeArrowheads="1"/>
            </p:cNvSpPr>
            <p:nvPr/>
          </p:nvSpPr>
          <p:spPr bwMode="auto">
            <a:xfrm>
              <a:off x="871" y="3109"/>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500" b="1" kern="0" dirty="0">
                  <a:solidFill>
                    <a:srgbClr val="000000"/>
                  </a:solidFill>
                </a:rPr>
                <a:t>.</a:t>
              </a:r>
              <a:endParaRPr lang="en-US" altLang="en-US" sz="1500" kern="0" dirty="0">
                <a:solidFill>
                  <a:srgbClr val="000000"/>
                </a:solidFill>
              </a:endParaRPr>
            </a:p>
          </p:txBody>
        </p:sp>
      </p:grpSp>
      <p:sp>
        <p:nvSpPr>
          <p:cNvPr id="87" name="Text Box 43">
            <a:extLst>
              <a:ext uri="{FF2B5EF4-FFF2-40B4-BE49-F238E27FC236}">
                <a16:creationId xmlns:a16="http://schemas.microsoft.com/office/drawing/2014/main" id="{CEC375CB-DDD1-C54F-9D87-9C4EC7FCBCCD}"/>
              </a:ext>
            </a:extLst>
          </p:cNvPr>
          <p:cNvSpPr txBox="1">
            <a:spLocks noChangeArrowheads="1"/>
          </p:cNvSpPr>
          <p:nvPr/>
        </p:nvSpPr>
        <p:spPr bwMode="auto">
          <a:xfrm>
            <a:off x="556303" y="1797579"/>
            <a:ext cx="82520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57175" indent="-257175" defTabSz="685800" eaLnBrk="0" fontAlgn="base" hangingPunct="0">
              <a:spcBef>
                <a:spcPct val="0"/>
              </a:spcBef>
              <a:spcAft>
                <a:spcPct val="0"/>
              </a:spcAft>
              <a:buClr>
                <a:srgbClr val="0000A3"/>
              </a:buClr>
              <a:buFont typeface="Wingdings" pitchFamily="2" charset="2"/>
              <a:buChar char="§"/>
              <a:defRPr/>
            </a:pPr>
            <a:r>
              <a:rPr lang="en-US" altLang="en-US" sz="2100" dirty="0">
                <a:solidFill>
                  <a:prstClr val="black"/>
                </a:solidFill>
                <a:latin typeface="Calibri" panose="020F0502020204030204"/>
              </a:rPr>
              <a:t>Organization 1 </a:t>
            </a:r>
            <a:r>
              <a:rPr lang="en-US" altLang="en-US" dirty="0">
                <a:solidFill>
                  <a:prstClr val="black"/>
                </a:solidFill>
                <a:latin typeface="Calibri" panose="020F0502020204030204"/>
              </a:rPr>
              <a:t>moves from Fly-By-Night-ISP to ISPs-R-Us</a:t>
            </a:r>
          </a:p>
          <a:p>
            <a:pPr marL="257175" indent="-257175" defTabSz="685800" eaLnBrk="0" fontAlgn="base" hangingPunct="0">
              <a:spcBef>
                <a:spcPct val="0"/>
              </a:spcBef>
              <a:spcAft>
                <a:spcPct val="0"/>
              </a:spcAft>
              <a:buClr>
                <a:srgbClr val="0000A3"/>
              </a:buClr>
              <a:buFont typeface="Wingdings" pitchFamily="2" charset="2"/>
              <a:buChar char="§"/>
              <a:defRPr/>
            </a:pPr>
            <a:r>
              <a:rPr lang="en-US" altLang="en-US" dirty="0">
                <a:solidFill>
                  <a:prstClr val="black"/>
                </a:solidFill>
                <a:latin typeface="Calibri" panose="020F0502020204030204"/>
              </a:rPr>
              <a:t>ISPs-R-Us now advertises a more specific route to </a:t>
            </a:r>
            <a:r>
              <a:rPr lang="en-US" altLang="en-US" sz="2100" dirty="0">
                <a:solidFill>
                  <a:prstClr val="black"/>
                </a:solidFill>
                <a:latin typeface="Calibri" panose="020F0502020204030204"/>
              </a:rPr>
              <a:t>Organization 1</a:t>
            </a:r>
            <a:endParaRPr lang="en-US" altLang="en-US" dirty="0">
              <a:solidFill>
                <a:srgbClr val="000000"/>
              </a:solidFill>
              <a:latin typeface="Calibri" panose="020F0502020204030204"/>
            </a:endParaRPr>
          </a:p>
        </p:txBody>
      </p:sp>
      <p:sp>
        <p:nvSpPr>
          <p:cNvPr id="45" name="Line 6">
            <a:extLst>
              <a:ext uri="{FF2B5EF4-FFF2-40B4-BE49-F238E27FC236}">
                <a16:creationId xmlns:a16="http://schemas.microsoft.com/office/drawing/2014/main" id="{16029FA6-37C7-AB4D-A59B-945173A1BE9B}"/>
              </a:ext>
            </a:extLst>
          </p:cNvPr>
          <p:cNvSpPr>
            <a:spLocks noChangeShapeType="1"/>
          </p:cNvSpPr>
          <p:nvPr/>
        </p:nvSpPr>
        <p:spPr bwMode="auto">
          <a:xfrm flipV="1">
            <a:off x="3227492" y="5197723"/>
            <a:ext cx="250031" cy="1857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defRPr/>
            </a:pPr>
            <a:r>
              <a:rPr lang="en-US" sz="1350" dirty="0">
                <a:solidFill>
                  <a:prstClr val="black"/>
                </a:solidFill>
                <a:latin typeface="Calibri" panose="020F0502020204030204"/>
              </a:rPr>
              <a:t>             </a:t>
            </a:r>
          </a:p>
        </p:txBody>
      </p:sp>
      <p:grpSp>
        <p:nvGrpSpPr>
          <p:cNvPr id="2" name="Group 1">
            <a:extLst>
              <a:ext uri="{FF2B5EF4-FFF2-40B4-BE49-F238E27FC236}">
                <a16:creationId xmlns:a16="http://schemas.microsoft.com/office/drawing/2014/main" id="{D124712F-55B8-914D-A727-D85A618B3B5F}"/>
              </a:ext>
            </a:extLst>
          </p:cNvPr>
          <p:cNvGrpSpPr/>
          <p:nvPr/>
        </p:nvGrpSpPr>
        <p:grpSpPr>
          <a:xfrm>
            <a:off x="1555190" y="5159094"/>
            <a:ext cx="1756836" cy="468440"/>
            <a:chOff x="2073587" y="5735794"/>
            <a:chExt cx="2342448" cy="624587"/>
          </a:xfrm>
        </p:grpSpPr>
        <p:grpSp>
          <p:nvGrpSpPr>
            <p:cNvPr id="46" name="Group 13">
              <a:extLst>
                <a:ext uri="{FF2B5EF4-FFF2-40B4-BE49-F238E27FC236}">
                  <a16:creationId xmlns:a16="http://schemas.microsoft.com/office/drawing/2014/main" id="{ABF1EEF6-F03D-8E48-9B4F-9694AA09D3F1}"/>
                </a:ext>
              </a:extLst>
            </p:cNvPr>
            <p:cNvGrpSpPr>
              <a:grpSpLocks/>
            </p:cNvGrpSpPr>
            <p:nvPr/>
          </p:nvGrpSpPr>
          <p:grpSpPr bwMode="auto">
            <a:xfrm>
              <a:off x="2077647" y="5950807"/>
              <a:ext cx="2338388" cy="409574"/>
              <a:chOff x="1004" y="1639"/>
              <a:chExt cx="1473" cy="258"/>
            </a:xfrm>
          </p:grpSpPr>
          <p:sp>
            <p:nvSpPr>
              <p:cNvPr id="88" name="Freeform 14">
                <a:extLst>
                  <a:ext uri="{FF2B5EF4-FFF2-40B4-BE49-F238E27FC236}">
                    <a16:creationId xmlns:a16="http://schemas.microsoft.com/office/drawing/2014/main" id="{88BD7968-23EA-EF4B-BBA8-48B022120194}"/>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a:defRPr/>
                </a:pPr>
                <a:endParaRPr lang="en-US" sz="1350" dirty="0">
                  <a:solidFill>
                    <a:prstClr val="black"/>
                  </a:solidFill>
                  <a:latin typeface="Calibri" panose="020F0502020204030204"/>
                </a:endParaRPr>
              </a:p>
            </p:txBody>
          </p:sp>
          <p:sp>
            <p:nvSpPr>
              <p:cNvPr id="89" name="Text Box 15">
                <a:extLst>
                  <a:ext uri="{FF2B5EF4-FFF2-40B4-BE49-F238E27FC236}">
                    <a16:creationId xmlns:a16="http://schemas.microsoft.com/office/drawing/2014/main" id="{2EC519CF-1876-9247-BF14-91A552F93027}"/>
                  </a:ext>
                </a:extLst>
              </p:cNvPr>
              <p:cNvSpPr txBox="1">
                <a:spLocks noChangeArrowheads="1"/>
              </p:cNvSpPr>
              <p:nvPr/>
            </p:nvSpPr>
            <p:spPr bwMode="auto">
              <a:xfrm>
                <a:off x="1226" y="1664"/>
                <a:ext cx="1014" cy="233"/>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200" dirty="0">
                    <a:solidFill>
                      <a:prstClr val="black"/>
                    </a:solidFill>
                  </a:rPr>
                  <a:t>200.23.18.0/23</a:t>
                </a:r>
                <a:endParaRPr lang="en-US" altLang="en-US" sz="1350" dirty="0">
                  <a:solidFill>
                    <a:prstClr val="black"/>
                  </a:solidFill>
                </a:endParaRPr>
              </a:p>
            </p:txBody>
          </p:sp>
        </p:grpSp>
        <p:sp>
          <p:nvSpPr>
            <p:cNvPr id="90" name="Text Box 24">
              <a:extLst>
                <a:ext uri="{FF2B5EF4-FFF2-40B4-BE49-F238E27FC236}">
                  <a16:creationId xmlns:a16="http://schemas.microsoft.com/office/drawing/2014/main" id="{354BE1BC-E9EF-404B-ACF3-655B1338290D}"/>
                </a:ext>
              </a:extLst>
            </p:cNvPr>
            <p:cNvSpPr txBox="1">
              <a:spLocks noChangeArrowheads="1"/>
            </p:cNvSpPr>
            <p:nvPr/>
          </p:nvSpPr>
          <p:spPr bwMode="auto">
            <a:xfrm>
              <a:off x="2073587" y="5735794"/>
              <a:ext cx="141748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050" dirty="0">
                  <a:solidFill>
                    <a:prstClr val="black"/>
                  </a:solidFill>
                </a:rPr>
                <a:t>Organization 1</a:t>
              </a:r>
            </a:p>
          </p:txBody>
        </p:sp>
      </p:grpSp>
      <p:sp>
        <p:nvSpPr>
          <p:cNvPr id="91" name="Text Box 31">
            <a:extLst>
              <a:ext uri="{FF2B5EF4-FFF2-40B4-BE49-F238E27FC236}">
                <a16:creationId xmlns:a16="http://schemas.microsoft.com/office/drawing/2014/main" id="{64C2BB30-AFAC-2341-97EB-7F0AF3F05F3D}"/>
              </a:ext>
            </a:extLst>
          </p:cNvPr>
          <p:cNvSpPr txBox="1">
            <a:spLocks noChangeArrowheads="1"/>
          </p:cNvSpPr>
          <p:nvPr/>
        </p:nvSpPr>
        <p:spPr bwMode="auto">
          <a:xfrm>
            <a:off x="4935121" y="5424352"/>
            <a:ext cx="135485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050" dirty="0">
                <a:solidFill>
                  <a:prstClr val="black"/>
                </a:solidFill>
              </a:rPr>
              <a:t>“or </a:t>
            </a:r>
            <a:r>
              <a:rPr lang="en-US" altLang="en-US" sz="1050" u="sng" dirty="0">
                <a:solidFill>
                  <a:srgbClr val="CC0000"/>
                </a:solidFill>
              </a:rPr>
              <a:t>200.23.18.0/23</a:t>
            </a:r>
            <a:r>
              <a:rPr lang="ja-JP" altLang="en-US" sz="1050">
                <a:solidFill>
                  <a:prstClr val="black"/>
                </a:solidFill>
              </a:rPr>
              <a:t>”</a:t>
            </a:r>
            <a:endParaRPr lang="en-US" altLang="en-US" sz="1050" dirty="0">
              <a:solidFill>
                <a:prstClr val="black"/>
              </a:solidFill>
            </a:endParaRPr>
          </a:p>
        </p:txBody>
      </p:sp>
      <p:sp>
        <p:nvSpPr>
          <p:cNvPr id="4" name="Freeform 3">
            <a:extLst>
              <a:ext uri="{FF2B5EF4-FFF2-40B4-BE49-F238E27FC236}">
                <a16:creationId xmlns:a16="http://schemas.microsoft.com/office/drawing/2014/main" id="{09EB423B-4CA2-4F48-8E84-83E0AD942EC4}"/>
              </a:ext>
            </a:extLst>
          </p:cNvPr>
          <p:cNvSpPr/>
          <p:nvPr/>
        </p:nvSpPr>
        <p:spPr>
          <a:xfrm>
            <a:off x="3037115" y="4506687"/>
            <a:ext cx="3955597" cy="942974"/>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 fmla="*/ 5225143 w 5225143"/>
              <a:gd name="connsiteY0" fmla="*/ 0 h 1322614"/>
              <a:gd name="connsiteX1" fmla="*/ 1583871 w 5225143"/>
              <a:gd name="connsiteY1" fmla="*/ 587829 h 1322614"/>
              <a:gd name="connsiteX2" fmla="*/ 849085 w 5225143"/>
              <a:gd name="connsiteY2" fmla="*/ 783772 h 1322614"/>
              <a:gd name="connsiteX3" fmla="*/ 0 w 5225143"/>
              <a:gd name="connsiteY3" fmla="*/ 1322614 h 1322614"/>
              <a:gd name="connsiteX0" fmla="*/ 5225143 w 5225143"/>
              <a:gd name="connsiteY0" fmla="*/ 0 h 1322614"/>
              <a:gd name="connsiteX1" fmla="*/ 849085 w 5225143"/>
              <a:gd name="connsiteY1" fmla="*/ 783772 h 1322614"/>
              <a:gd name="connsiteX2" fmla="*/ 0 w 5225143"/>
              <a:gd name="connsiteY2" fmla="*/ 1322614 h 1322614"/>
              <a:gd name="connsiteX0" fmla="*/ 5274129 w 5274129"/>
              <a:gd name="connsiteY0" fmla="*/ 0 h 1257299"/>
              <a:gd name="connsiteX1" fmla="*/ 849085 w 5274129"/>
              <a:gd name="connsiteY1" fmla="*/ 718457 h 1257299"/>
              <a:gd name="connsiteX2" fmla="*/ 0 w 5274129"/>
              <a:gd name="connsiteY2" fmla="*/ 1257299 h 1257299"/>
            </a:gdLst>
            <a:ahLst/>
            <a:cxnLst>
              <a:cxn ang="0">
                <a:pos x="connsiteX0" y="connsiteY0"/>
              </a:cxn>
              <a:cxn ang="0">
                <a:pos x="connsiteX1" y="connsiteY1"/>
              </a:cxn>
              <a:cxn ang="0">
                <a:pos x="connsiteX2" y="connsiteY2"/>
              </a:cxn>
            </a:cxnLst>
            <a:rect l="l" t="t" r="r" b="b"/>
            <a:pathLst>
              <a:path w="5274129" h="1257299">
                <a:moveTo>
                  <a:pt x="5274129" y="0"/>
                </a:moveTo>
                <a:lnTo>
                  <a:pt x="849085" y="718457"/>
                </a:lnTo>
                <a:lnTo>
                  <a:pt x="0" y="1257299"/>
                </a:lnTo>
              </a:path>
            </a:pathLst>
          </a:custGeom>
          <a:noFill/>
          <a:ln w="76200">
            <a:solidFill>
              <a:srgbClr val="3333CC"/>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9" name="Slide Number Placeholder 3">
            <a:extLst>
              <a:ext uri="{FF2B5EF4-FFF2-40B4-BE49-F238E27FC236}">
                <a16:creationId xmlns:a16="http://schemas.microsoft.com/office/drawing/2014/main" id="{DCC1763B-1501-8747-9EA4-B88844FE1A2F}"/>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14</a:t>
            </a:fld>
            <a:endParaRPr lang="en-US" dirty="0"/>
          </a:p>
        </p:txBody>
      </p:sp>
      <p:sp>
        <p:nvSpPr>
          <p:cNvPr id="5" name="TextBox 4">
            <a:extLst>
              <a:ext uri="{FF2B5EF4-FFF2-40B4-BE49-F238E27FC236}">
                <a16:creationId xmlns:a16="http://schemas.microsoft.com/office/drawing/2014/main" id="{05C4F082-C1CB-2148-B1DB-B74D40958FB8}"/>
              </a:ext>
            </a:extLst>
          </p:cNvPr>
          <p:cNvSpPr txBox="1"/>
          <p:nvPr/>
        </p:nvSpPr>
        <p:spPr>
          <a:xfrm>
            <a:off x="7112638" y="4186609"/>
            <a:ext cx="1695162" cy="715581"/>
          </a:xfrm>
          <a:prstGeom prst="rect">
            <a:avLst/>
          </a:prstGeom>
          <a:noFill/>
          <a:ln w="38100">
            <a:solidFill>
              <a:srgbClr val="FF0000"/>
            </a:solidFill>
          </a:ln>
        </p:spPr>
        <p:txBody>
          <a:bodyPr wrap="square" rtlCol="0">
            <a:spAutoFit/>
          </a:bodyPr>
          <a:lstStyle/>
          <a:p>
            <a:r>
              <a:rPr lang="en-US" sz="1350" dirty="0"/>
              <a:t>Longest Prefix Routing for IP lookup at routes</a:t>
            </a:r>
          </a:p>
        </p:txBody>
      </p:sp>
    </p:spTree>
    <p:extLst>
      <p:ext uri="{BB962C8B-B14F-4D97-AF65-F5344CB8AC3E}">
        <p14:creationId xmlns:p14="http://schemas.microsoft.com/office/powerpoint/2010/main" val="413647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ECMP Load Balancing</a:t>
            </a:r>
          </a:p>
        </p:txBody>
      </p:sp>
      <p:sp>
        <p:nvSpPr>
          <p:cNvPr id="3" name="Content Placeholder 2"/>
          <p:cNvSpPr>
            <a:spLocks noGrp="1"/>
          </p:cNvSpPr>
          <p:nvPr>
            <p:ph idx="1"/>
          </p:nvPr>
        </p:nvSpPr>
        <p:spPr>
          <a:xfrm>
            <a:off x="457200" y="1752601"/>
            <a:ext cx="8534400" cy="1371600"/>
          </a:xfrm>
        </p:spPr>
        <p:txBody>
          <a:bodyPr>
            <a:normAutofit/>
          </a:bodyPr>
          <a:lstStyle/>
          <a:p>
            <a:pPr marL="0" indent="0">
              <a:buNone/>
            </a:pPr>
            <a:r>
              <a:rPr lang="en-US" sz="2600" dirty="0"/>
              <a:t>Pick among equal-cost paths by a </a:t>
            </a:r>
            <a:r>
              <a:rPr lang="en-US" sz="2600" dirty="0">
                <a:solidFill>
                  <a:srgbClr val="BD0A12"/>
                </a:solidFill>
              </a:rPr>
              <a:t>hash</a:t>
            </a:r>
            <a:r>
              <a:rPr lang="en-US" sz="2600" dirty="0"/>
              <a:t> of 5 tuples</a:t>
            </a:r>
          </a:p>
          <a:p>
            <a:pPr>
              <a:buFont typeface="Wingdings" charset="2"/>
              <a:buChar char="Ø"/>
            </a:pPr>
            <a:r>
              <a:rPr lang="en-US" sz="2400" dirty="0"/>
              <a:t>Approximates Valiant load balancing</a:t>
            </a:r>
          </a:p>
          <a:p>
            <a:pPr>
              <a:buFont typeface="Wingdings" charset="2"/>
              <a:buChar char="Ø"/>
            </a:pPr>
            <a:r>
              <a:rPr lang="en-US" sz="2400" dirty="0"/>
              <a:t>Preserves packet order </a:t>
            </a:r>
          </a:p>
        </p:txBody>
      </p:sp>
      <p:sp>
        <p:nvSpPr>
          <p:cNvPr id="4" name="Slide Number Placeholder 3"/>
          <p:cNvSpPr>
            <a:spLocks noGrp="1"/>
          </p:cNvSpPr>
          <p:nvPr>
            <p:ph type="sldNum" sz="quarter" idx="12"/>
          </p:nvPr>
        </p:nvSpPr>
        <p:spPr/>
        <p:txBody>
          <a:bodyPr/>
          <a:lstStyle/>
          <a:p>
            <a:fld id="{3AC99A5B-5B03-425B-9284-2F10A88898BE}" type="slidenum">
              <a:rPr lang="en-US" smtClean="0"/>
              <a:t>15</a:t>
            </a:fld>
            <a:endParaRPr lang="en-US"/>
          </a:p>
        </p:txBody>
      </p:sp>
      <p:grpSp>
        <p:nvGrpSpPr>
          <p:cNvPr id="258" name="Group 257"/>
          <p:cNvGrpSpPr/>
          <p:nvPr/>
        </p:nvGrpSpPr>
        <p:grpSpPr>
          <a:xfrm>
            <a:off x="4343400" y="3124200"/>
            <a:ext cx="4346409" cy="3051841"/>
            <a:chOff x="4821965" y="2962694"/>
            <a:chExt cx="3876480" cy="2721878"/>
          </a:xfrm>
        </p:grpSpPr>
        <p:cxnSp>
          <p:nvCxnSpPr>
            <p:cNvPr id="259" name="Straight Arrow Connector 258"/>
            <p:cNvCxnSpPr>
              <a:stCxn id="345" idx="0"/>
              <a:endCxn id="402" idx="3"/>
            </p:cNvCxnSpPr>
            <p:nvPr/>
          </p:nvCxnSpPr>
          <p:spPr>
            <a:xfrm flipV="1">
              <a:off x="5214120" y="3552456"/>
              <a:ext cx="690491"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a:stCxn id="345" idx="0"/>
              <a:endCxn id="410" idx="3"/>
            </p:cNvCxnSpPr>
            <p:nvPr/>
          </p:nvCxnSpPr>
          <p:spPr>
            <a:xfrm flipV="1">
              <a:off x="5214120" y="3555867"/>
              <a:ext cx="1590807"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a:stCxn id="345" idx="0"/>
              <a:endCxn id="406" idx="3"/>
            </p:cNvCxnSpPr>
            <p:nvPr/>
          </p:nvCxnSpPr>
          <p:spPr>
            <a:xfrm flipV="1">
              <a:off x="5214120" y="3567276"/>
              <a:ext cx="2565757"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324" idx="0"/>
              <a:endCxn id="402" idx="3"/>
            </p:cNvCxnSpPr>
            <p:nvPr/>
          </p:nvCxnSpPr>
          <p:spPr>
            <a:xfrm flipH="1" flipV="1">
              <a:off x="5904612" y="3552456"/>
              <a:ext cx="324737"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24" idx="0"/>
              <a:endCxn id="411" idx="2"/>
            </p:cNvCxnSpPr>
            <p:nvPr/>
          </p:nvCxnSpPr>
          <p:spPr>
            <a:xfrm flipV="1">
              <a:off x="6229349" y="3552518"/>
              <a:ext cx="578676" cy="149163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a:stCxn id="324" idx="0"/>
              <a:endCxn id="406" idx="3"/>
            </p:cNvCxnSpPr>
            <p:nvPr/>
          </p:nvCxnSpPr>
          <p:spPr>
            <a:xfrm flipV="1">
              <a:off x="6229349" y="3567276"/>
              <a:ext cx="1550529"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3" idx="0"/>
              <a:endCxn id="402" idx="3"/>
            </p:cNvCxnSpPr>
            <p:nvPr/>
          </p:nvCxnSpPr>
          <p:spPr>
            <a:xfrm flipH="1" flipV="1">
              <a:off x="5904612" y="3552456"/>
              <a:ext cx="1332462" cy="14990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a:stCxn id="303" idx="0"/>
              <a:endCxn id="410" idx="3"/>
            </p:cNvCxnSpPr>
            <p:nvPr/>
          </p:nvCxnSpPr>
          <p:spPr>
            <a:xfrm flipH="1" flipV="1">
              <a:off x="6804928" y="3555867"/>
              <a:ext cx="432146" cy="149566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303" idx="0"/>
              <a:endCxn id="407" idx="2"/>
            </p:cNvCxnSpPr>
            <p:nvPr/>
          </p:nvCxnSpPr>
          <p:spPr>
            <a:xfrm flipV="1">
              <a:off x="7237074" y="3563928"/>
              <a:ext cx="545901" cy="148760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282" idx="0"/>
              <a:endCxn id="407" idx="2"/>
            </p:cNvCxnSpPr>
            <p:nvPr/>
          </p:nvCxnSpPr>
          <p:spPr>
            <a:xfrm flipH="1" flipV="1">
              <a:off x="7782975" y="3563928"/>
              <a:ext cx="533412" cy="148022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9" name="Straight Arrow Connector 268"/>
            <p:cNvCxnSpPr>
              <a:stCxn id="282" idx="0"/>
              <a:endCxn id="410" idx="3"/>
            </p:cNvCxnSpPr>
            <p:nvPr/>
          </p:nvCxnSpPr>
          <p:spPr>
            <a:xfrm flipH="1" flipV="1">
              <a:off x="6804928" y="3555867"/>
              <a:ext cx="1511459"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a:stCxn id="282" idx="0"/>
              <a:endCxn id="402" idx="3"/>
            </p:cNvCxnSpPr>
            <p:nvPr/>
          </p:nvCxnSpPr>
          <p:spPr>
            <a:xfrm flipH="1" flipV="1">
              <a:off x="5904612" y="3552456"/>
              <a:ext cx="2411775"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271" name="Group 270"/>
            <p:cNvGrpSpPr/>
            <p:nvPr/>
          </p:nvGrpSpPr>
          <p:grpSpPr>
            <a:xfrm>
              <a:off x="6523918" y="2966104"/>
              <a:ext cx="449615" cy="589762"/>
              <a:chOff x="1027560" y="1988818"/>
              <a:chExt cx="545969" cy="678181"/>
            </a:xfrm>
          </p:grpSpPr>
          <p:sp>
            <p:nvSpPr>
              <p:cNvPr id="410" name="Cube 40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2" name="Group 271"/>
            <p:cNvGrpSpPr/>
            <p:nvPr/>
          </p:nvGrpSpPr>
          <p:grpSpPr>
            <a:xfrm>
              <a:off x="7498868" y="2977514"/>
              <a:ext cx="449615" cy="589762"/>
              <a:chOff x="1027560" y="1988818"/>
              <a:chExt cx="545969" cy="678181"/>
            </a:xfrm>
          </p:grpSpPr>
          <p:sp>
            <p:nvSpPr>
              <p:cNvPr id="406" name="Cube 40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3" name="Group 272"/>
            <p:cNvGrpSpPr/>
            <p:nvPr/>
          </p:nvGrpSpPr>
          <p:grpSpPr>
            <a:xfrm>
              <a:off x="5623602" y="2962694"/>
              <a:ext cx="449615" cy="589762"/>
              <a:chOff x="1027560" y="1988818"/>
              <a:chExt cx="545969" cy="678181"/>
            </a:xfrm>
          </p:grpSpPr>
          <p:sp>
            <p:nvSpPr>
              <p:cNvPr id="402" name="Cube 40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4" name="Group 273"/>
            <p:cNvGrpSpPr/>
            <p:nvPr/>
          </p:nvGrpSpPr>
          <p:grpSpPr>
            <a:xfrm>
              <a:off x="4821965" y="5247109"/>
              <a:ext cx="775546" cy="436881"/>
              <a:chOff x="457200" y="4457617"/>
              <a:chExt cx="1085821" cy="427364"/>
            </a:xfrm>
          </p:grpSpPr>
          <p:cxnSp>
            <p:nvCxnSpPr>
              <p:cNvPr id="393" name="Straight Connector 39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97" name="Group 396"/>
              <p:cNvGrpSpPr/>
              <p:nvPr/>
            </p:nvGrpSpPr>
            <p:grpSpPr>
              <a:xfrm flipH="1">
                <a:off x="1012996" y="4465798"/>
                <a:ext cx="530025" cy="419183"/>
                <a:chOff x="609600" y="4610017"/>
                <a:chExt cx="530025" cy="419183"/>
              </a:xfrm>
            </p:grpSpPr>
            <p:cxnSp>
              <p:nvCxnSpPr>
                <p:cNvPr id="398" name="Straight Connector 39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5" name="Group 274"/>
            <p:cNvGrpSpPr/>
            <p:nvPr/>
          </p:nvGrpSpPr>
          <p:grpSpPr>
            <a:xfrm>
              <a:off x="5837237" y="5247691"/>
              <a:ext cx="775546" cy="436881"/>
              <a:chOff x="457200" y="4457617"/>
              <a:chExt cx="1085821" cy="427364"/>
            </a:xfrm>
          </p:grpSpPr>
          <p:cxnSp>
            <p:nvCxnSpPr>
              <p:cNvPr id="384" name="Straight Connector 38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88" name="Group 387"/>
              <p:cNvGrpSpPr/>
              <p:nvPr/>
            </p:nvGrpSpPr>
            <p:grpSpPr>
              <a:xfrm flipH="1">
                <a:off x="1012996" y="4465798"/>
                <a:ext cx="530025" cy="419183"/>
                <a:chOff x="609600" y="4610017"/>
                <a:chExt cx="530025" cy="419183"/>
              </a:xfrm>
            </p:grpSpPr>
            <p:cxnSp>
              <p:nvCxnSpPr>
                <p:cNvPr id="389" name="Straight Connector 38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6" name="Group 275"/>
            <p:cNvGrpSpPr/>
            <p:nvPr/>
          </p:nvGrpSpPr>
          <p:grpSpPr>
            <a:xfrm>
              <a:off x="6844354" y="5247691"/>
              <a:ext cx="775546" cy="436881"/>
              <a:chOff x="457200" y="4457617"/>
              <a:chExt cx="1085821" cy="427364"/>
            </a:xfrm>
          </p:grpSpPr>
          <p:cxnSp>
            <p:nvCxnSpPr>
              <p:cNvPr id="375" name="Straight Connector 37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79" name="Group 378"/>
              <p:cNvGrpSpPr/>
              <p:nvPr/>
            </p:nvGrpSpPr>
            <p:grpSpPr>
              <a:xfrm flipH="1">
                <a:off x="1012996" y="4465798"/>
                <a:ext cx="530025" cy="419183"/>
                <a:chOff x="609600" y="4610017"/>
                <a:chExt cx="530025" cy="419183"/>
              </a:xfrm>
            </p:grpSpPr>
            <p:cxnSp>
              <p:nvCxnSpPr>
                <p:cNvPr id="380" name="Straight Connector 37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7" name="Group 276"/>
            <p:cNvGrpSpPr/>
            <p:nvPr/>
          </p:nvGrpSpPr>
          <p:grpSpPr>
            <a:xfrm>
              <a:off x="7922899" y="5237468"/>
              <a:ext cx="775546" cy="436881"/>
              <a:chOff x="457200" y="4457617"/>
              <a:chExt cx="1085821" cy="427364"/>
            </a:xfrm>
          </p:grpSpPr>
          <p:cxnSp>
            <p:nvCxnSpPr>
              <p:cNvPr id="366" name="Straight Connector 365"/>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70" name="Group 369"/>
              <p:cNvGrpSpPr/>
              <p:nvPr/>
            </p:nvGrpSpPr>
            <p:grpSpPr>
              <a:xfrm flipH="1">
                <a:off x="1012996" y="4465798"/>
                <a:ext cx="530025" cy="419183"/>
                <a:chOff x="609600" y="4610017"/>
                <a:chExt cx="530025" cy="419183"/>
              </a:xfrm>
            </p:grpSpPr>
            <p:cxnSp>
              <p:nvCxnSpPr>
                <p:cNvPr id="371" name="Straight Connector 370"/>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8" name="Group 277"/>
            <p:cNvGrpSpPr/>
            <p:nvPr/>
          </p:nvGrpSpPr>
          <p:grpSpPr>
            <a:xfrm>
              <a:off x="4864778" y="5044148"/>
              <a:ext cx="698684" cy="211325"/>
              <a:chOff x="5220661" y="3675707"/>
              <a:chExt cx="978209" cy="243008"/>
            </a:xfrm>
          </p:grpSpPr>
          <p:sp>
            <p:nvSpPr>
              <p:cNvPr id="345" name="Rectangle 34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79" name="Group 278"/>
            <p:cNvGrpSpPr/>
            <p:nvPr/>
          </p:nvGrpSpPr>
          <p:grpSpPr>
            <a:xfrm>
              <a:off x="5880007" y="5044148"/>
              <a:ext cx="698684" cy="211325"/>
              <a:chOff x="5220661" y="3675707"/>
              <a:chExt cx="978209" cy="243008"/>
            </a:xfrm>
          </p:grpSpPr>
          <p:sp>
            <p:nvSpPr>
              <p:cNvPr id="324" name="Rectangle 32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0" name="Group 279"/>
            <p:cNvGrpSpPr/>
            <p:nvPr/>
          </p:nvGrpSpPr>
          <p:grpSpPr>
            <a:xfrm>
              <a:off x="6887731" y="5051532"/>
              <a:ext cx="698684" cy="211325"/>
              <a:chOff x="5220661" y="3675707"/>
              <a:chExt cx="978209" cy="243008"/>
            </a:xfrm>
          </p:grpSpPr>
          <p:sp>
            <p:nvSpPr>
              <p:cNvPr id="303" name="Rectangle 30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1" name="Group 280"/>
            <p:cNvGrpSpPr/>
            <p:nvPr/>
          </p:nvGrpSpPr>
          <p:grpSpPr>
            <a:xfrm>
              <a:off x="7967044" y="5044148"/>
              <a:ext cx="698684" cy="211325"/>
              <a:chOff x="5220661" y="3675707"/>
              <a:chExt cx="978209" cy="243008"/>
            </a:xfrm>
          </p:grpSpPr>
          <p:sp>
            <p:nvSpPr>
              <p:cNvPr id="282" name="Rectangle 28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506" name="Freeform 505"/>
          <p:cNvSpPr/>
          <p:nvPr/>
        </p:nvSpPr>
        <p:spPr>
          <a:xfrm>
            <a:off x="4710678" y="3864040"/>
            <a:ext cx="3579606" cy="2581884"/>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606" h="2581884">
                <a:moveTo>
                  <a:pt x="31109" y="2581884"/>
                </a:moveTo>
                <a:cubicBezTo>
                  <a:pt x="6212" y="2255959"/>
                  <a:pt x="-45614" y="2132208"/>
                  <a:pt x="87191" y="1703698"/>
                </a:cubicBezTo>
                <a:cubicBezTo>
                  <a:pt x="219996" y="1275188"/>
                  <a:pt x="569183" y="133990"/>
                  <a:pt x="827940" y="10825"/>
                </a:cubicBezTo>
                <a:cubicBezTo>
                  <a:pt x="1086697" y="-112340"/>
                  <a:pt x="2256398" y="850680"/>
                  <a:pt x="2706535" y="1117108"/>
                </a:cubicBezTo>
                <a:cubicBezTo>
                  <a:pt x="3156673" y="1383536"/>
                  <a:pt x="3329589" y="1358912"/>
                  <a:pt x="3528765" y="1609391"/>
                </a:cubicBezTo>
                <a:cubicBezTo>
                  <a:pt x="3727941" y="1859870"/>
                  <a:pt x="3269986" y="2320842"/>
                  <a:pt x="3380891" y="2581884"/>
                </a:cubicBezTo>
              </a:path>
            </a:pathLst>
          </a:custGeom>
          <a:ln w="101600">
            <a:solidFill>
              <a:schemeClr val="accent3"/>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7" name="Freeform 506"/>
          <p:cNvSpPr/>
          <p:nvPr/>
        </p:nvSpPr>
        <p:spPr>
          <a:xfrm>
            <a:off x="5854509" y="3866665"/>
            <a:ext cx="2758779" cy="2525218"/>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779" h="2525218">
                <a:moveTo>
                  <a:pt x="43997" y="2525218"/>
                </a:moveTo>
                <a:cubicBezTo>
                  <a:pt x="19100" y="2199293"/>
                  <a:pt x="-142793" y="1774975"/>
                  <a:pt x="366779" y="1304132"/>
                </a:cubicBezTo>
                <a:cubicBezTo>
                  <a:pt x="876351" y="833289"/>
                  <a:pt x="1663687" y="-75076"/>
                  <a:pt x="1806028" y="4959"/>
                </a:cubicBezTo>
                <a:cubicBezTo>
                  <a:pt x="1948369" y="84994"/>
                  <a:pt x="2078031" y="780099"/>
                  <a:pt x="2363823" y="1403342"/>
                </a:cubicBezTo>
                <a:cubicBezTo>
                  <a:pt x="2522615" y="1797985"/>
                  <a:pt x="2525684" y="2078240"/>
                  <a:pt x="2758779" y="2372818"/>
                </a:cubicBezTo>
              </a:path>
            </a:pathLst>
          </a:custGeom>
          <a:ln w="101600">
            <a:solidFill>
              <a:schemeClr val="accent2"/>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163"/>
          <p:cNvSpPr/>
          <p:nvPr/>
        </p:nvSpPr>
        <p:spPr>
          <a:xfrm>
            <a:off x="6956329" y="3886200"/>
            <a:ext cx="1441248" cy="2634683"/>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 name="connsiteX0" fmla="*/ 1856 w 2716638"/>
              <a:gd name="connsiteY0" fmla="*/ 2613557 h 2613557"/>
              <a:gd name="connsiteX1" fmla="*/ 324638 w 2716638"/>
              <a:gd name="connsiteY1" fmla="*/ 1392471 h 2613557"/>
              <a:gd name="connsiteX2" fmla="*/ 697087 w 2716638"/>
              <a:gd name="connsiteY2" fmla="*/ 4398 h 2613557"/>
              <a:gd name="connsiteX3" fmla="*/ 2321682 w 2716638"/>
              <a:gd name="connsiteY3" fmla="*/ 1491681 h 2613557"/>
              <a:gd name="connsiteX4" fmla="*/ 2716638 w 2716638"/>
              <a:gd name="connsiteY4" fmla="*/ 2461157 h 2613557"/>
              <a:gd name="connsiteX0" fmla="*/ 6967 w 2721749"/>
              <a:gd name="connsiteY0" fmla="*/ 2609428 h 2609428"/>
              <a:gd name="connsiteX1" fmla="*/ 139249 w 2721749"/>
              <a:gd name="connsiteY1" fmla="*/ 1375642 h 2609428"/>
              <a:gd name="connsiteX2" fmla="*/ 702198 w 2721749"/>
              <a:gd name="connsiteY2" fmla="*/ 269 h 2609428"/>
              <a:gd name="connsiteX3" fmla="*/ 2326793 w 2721749"/>
              <a:gd name="connsiteY3" fmla="*/ 1487552 h 2609428"/>
              <a:gd name="connsiteX4" fmla="*/ 2721749 w 2721749"/>
              <a:gd name="connsiteY4" fmla="*/ 2457028 h 2609428"/>
              <a:gd name="connsiteX0" fmla="*/ 9998 w 2724780"/>
              <a:gd name="connsiteY0" fmla="*/ 2571337 h 2571337"/>
              <a:gd name="connsiteX1" fmla="*/ 142280 w 2724780"/>
              <a:gd name="connsiteY1" fmla="*/ 1337551 h 2571337"/>
              <a:gd name="connsiteX2" fmla="*/ 870329 w 2724780"/>
              <a:gd name="connsiteY2" fmla="*/ 278 h 2571337"/>
              <a:gd name="connsiteX3" fmla="*/ 2329824 w 2724780"/>
              <a:gd name="connsiteY3" fmla="*/ 1449461 h 2571337"/>
              <a:gd name="connsiteX4" fmla="*/ 2724780 w 2724780"/>
              <a:gd name="connsiteY4" fmla="*/ 2418937 h 2571337"/>
              <a:gd name="connsiteX0" fmla="*/ 7742 w 2722524"/>
              <a:gd name="connsiteY0" fmla="*/ 2672913 h 2672913"/>
              <a:gd name="connsiteX1" fmla="*/ 140024 w 2722524"/>
              <a:gd name="connsiteY1" fmla="*/ 1439127 h 2672913"/>
              <a:gd name="connsiteX2" fmla="*/ 753773 w 2722524"/>
              <a:gd name="connsiteY2" fmla="*/ 254 h 2672913"/>
              <a:gd name="connsiteX3" fmla="*/ 2327568 w 2722524"/>
              <a:gd name="connsiteY3" fmla="*/ 1551037 h 2672913"/>
              <a:gd name="connsiteX4" fmla="*/ 2722524 w 2722524"/>
              <a:gd name="connsiteY4" fmla="*/ 2520513 h 2672913"/>
              <a:gd name="connsiteX0" fmla="*/ 7742 w 2722524"/>
              <a:gd name="connsiteY0" fmla="*/ 2718815 h 2718815"/>
              <a:gd name="connsiteX1" fmla="*/ 140024 w 2722524"/>
              <a:gd name="connsiteY1" fmla="*/ 1485029 h 2718815"/>
              <a:gd name="connsiteX2" fmla="*/ 753773 w 2722524"/>
              <a:gd name="connsiteY2" fmla="*/ 46156 h 2718815"/>
              <a:gd name="connsiteX3" fmla="*/ 2327568 w 2722524"/>
              <a:gd name="connsiteY3" fmla="*/ 1596939 h 2718815"/>
              <a:gd name="connsiteX4" fmla="*/ 2722524 w 2722524"/>
              <a:gd name="connsiteY4" fmla="*/ 2566415 h 2718815"/>
              <a:gd name="connsiteX0" fmla="*/ 7742 w 2722524"/>
              <a:gd name="connsiteY0" fmla="*/ 2675367 h 2675367"/>
              <a:gd name="connsiteX1" fmla="*/ 140024 w 2722524"/>
              <a:gd name="connsiteY1" fmla="*/ 1441581 h 2675367"/>
              <a:gd name="connsiteX2" fmla="*/ 753773 w 2722524"/>
              <a:gd name="connsiteY2" fmla="*/ 2708 h 2675367"/>
              <a:gd name="connsiteX3" fmla="*/ 1387768 w 2722524"/>
              <a:gd name="connsiteY3" fmla="*/ 1820191 h 2675367"/>
              <a:gd name="connsiteX4" fmla="*/ 2722524 w 2722524"/>
              <a:gd name="connsiteY4" fmla="*/ 2522967 h 2675367"/>
              <a:gd name="connsiteX0" fmla="*/ 7742 w 2722524"/>
              <a:gd name="connsiteY0" fmla="*/ 2682890 h 2682890"/>
              <a:gd name="connsiteX1" fmla="*/ 140024 w 2722524"/>
              <a:gd name="connsiteY1" fmla="*/ 1449104 h 2682890"/>
              <a:gd name="connsiteX2" fmla="*/ 753773 w 2722524"/>
              <a:gd name="connsiteY2" fmla="*/ 10231 h 2682890"/>
              <a:gd name="connsiteX3" fmla="*/ 1387768 w 2722524"/>
              <a:gd name="connsiteY3" fmla="*/ 1827714 h 2682890"/>
              <a:gd name="connsiteX4" fmla="*/ 2722524 w 2722524"/>
              <a:gd name="connsiteY4" fmla="*/ 2530490 h 2682890"/>
              <a:gd name="connsiteX0" fmla="*/ 7742 w 2722524"/>
              <a:gd name="connsiteY0" fmla="*/ 2679230 h 2679230"/>
              <a:gd name="connsiteX1" fmla="*/ 140024 w 2722524"/>
              <a:gd name="connsiteY1" fmla="*/ 1445444 h 2679230"/>
              <a:gd name="connsiteX2" fmla="*/ 753773 w 2722524"/>
              <a:gd name="connsiteY2" fmla="*/ 6571 h 2679230"/>
              <a:gd name="connsiteX3" fmla="*/ 1387768 w 2722524"/>
              <a:gd name="connsiteY3" fmla="*/ 1824054 h 2679230"/>
              <a:gd name="connsiteX4" fmla="*/ 2722524 w 2722524"/>
              <a:gd name="connsiteY4" fmla="*/ 2526830 h 2679230"/>
              <a:gd name="connsiteX0" fmla="*/ 7742 w 1407205"/>
              <a:gd name="connsiteY0" fmla="*/ 2679230 h 2679230"/>
              <a:gd name="connsiteX1" fmla="*/ 140024 w 1407205"/>
              <a:gd name="connsiteY1" fmla="*/ 1445444 h 2679230"/>
              <a:gd name="connsiteX2" fmla="*/ 753773 w 1407205"/>
              <a:gd name="connsiteY2" fmla="*/ 6571 h 2679230"/>
              <a:gd name="connsiteX3" fmla="*/ 1387768 w 1407205"/>
              <a:gd name="connsiteY3" fmla="*/ 1824054 h 2679230"/>
              <a:gd name="connsiteX4" fmla="*/ 906424 w 1407205"/>
              <a:gd name="connsiteY4" fmla="*/ 2399830 h 2679230"/>
              <a:gd name="connsiteX0" fmla="*/ 7742 w 1438847"/>
              <a:gd name="connsiteY0" fmla="*/ 2679230 h 2679230"/>
              <a:gd name="connsiteX1" fmla="*/ 140024 w 1438847"/>
              <a:gd name="connsiteY1" fmla="*/ 1445444 h 2679230"/>
              <a:gd name="connsiteX2" fmla="*/ 753773 w 1438847"/>
              <a:gd name="connsiteY2" fmla="*/ 6571 h 2679230"/>
              <a:gd name="connsiteX3" fmla="*/ 1387768 w 1438847"/>
              <a:gd name="connsiteY3" fmla="*/ 1824054 h 2679230"/>
              <a:gd name="connsiteX4" fmla="*/ 906424 w 1438847"/>
              <a:gd name="connsiteY4" fmla="*/ 2399830 h 2679230"/>
              <a:gd name="connsiteX0" fmla="*/ 7742 w 1427607"/>
              <a:gd name="connsiteY0" fmla="*/ 2679230 h 2679230"/>
              <a:gd name="connsiteX1" fmla="*/ 140024 w 1427607"/>
              <a:gd name="connsiteY1" fmla="*/ 1445444 h 2679230"/>
              <a:gd name="connsiteX2" fmla="*/ 753773 w 1427607"/>
              <a:gd name="connsiteY2" fmla="*/ 6571 h 2679230"/>
              <a:gd name="connsiteX3" fmla="*/ 1387768 w 1427607"/>
              <a:gd name="connsiteY3" fmla="*/ 1824054 h 2679230"/>
              <a:gd name="connsiteX4" fmla="*/ 792124 w 1427607"/>
              <a:gd name="connsiteY4" fmla="*/ 2425230 h 2679230"/>
              <a:gd name="connsiteX0" fmla="*/ 7742 w 1387768"/>
              <a:gd name="connsiteY0" fmla="*/ 2679230 h 2679230"/>
              <a:gd name="connsiteX1" fmla="*/ 140024 w 1387768"/>
              <a:gd name="connsiteY1" fmla="*/ 1445444 h 2679230"/>
              <a:gd name="connsiteX2" fmla="*/ 753773 w 1387768"/>
              <a:gd name="connsiteY2" fmla="*/ 6571 h 2679230"/>
              <a:gd name="connsiteX3" fmla="*/ 1387768 w 1387768"/>
              <a:gd name="connsiteY3" fmla="*/ 1824054 h 2679230"/>
              <a:gd name="connsiteX4" fmla="*/ 792124 w 1387768"/>
              <a:gd name="connsiteY4" fmla="*/ 2425230 h 2679230"/>
              <a:gd name="connsiteX0" fmla="*/ 7742 w 1362368"/>
              <a:gd name="connsiteY0" fmla="*/ 2674871 h 2674871"/>
              <a:gd name="connsiteX1" fmla="*/ 140024 w 1362368"/>
              <a:gd name="connsiteY1" fmla="*/ 1441085 h 2674871"/>
              <a:gd name="connsiteX2" fmla="*/ 753773 w 1362368"/>
              <a:gd name="connsiteY2" fmla="*/ 2212 h 2674871"/>
              <a:gd name="connsiteX3" fmla="*/ 1362368 w 1362368"/>
              <a:gd name="connsiteY3" fmla="*/ 1781595 h 2674871"/>
              <a:gd name="connsiteX4" fmla="*/ 792124 w 1362368"/>
              <a:gd name="connsiteY4" fmla="*/ 2420871 h 2674871"/>
              <a:gd name="connsiteX0" fmla="*/ 7742 w 812000"/>
              <a:gd name="connsiteY0" fmla="*/ 2688328 h 2688328"/>
              <a:gd name="connsiteX1" fmla="*/ 140024 w 812000"/>
              <a:gd name="connsiteY1" fmla="*/ 1454542 h 2688328"/>
              <a:gd name="connsiteX2" fmla="*/ 753773 w 812000"/>
              <a:gd name="connsiteY2" fmla="*/ 15669 h 2688328"/>
              <a:gd name="connsiteX3" fmla="*/ 792124 w 812000"/>
              <a:gd name="connsiteY3" fmla="*/ 2434328 h 2688328"/>
              <a:gd name="connsiteX0" fmla="*/ 7742 w 1427124"/>
              <a:gd name="connsiteY0" fmla="*/ 2687260 h 2687260"/>
              <a:gd name="connsiteX1" fmla="*/ 140024 w 1427124"/>
              <a:gd name="connsiteY1" fmla="*/ 1453474 h 2687260"/>
              <a:gd name="connsiteX2" fmla="*/ 753773 w 1427124"/>
              <a:gd name="connsiteY2" fmla="*/ 14601 h 2687260"/>
              <a:gd name="connsiteX3" fmla="*/ 1427124 w 1427124"/>
              <a:gd name="connsiteY3" fmla="*/ 2395160 h 2687260"/>
              <a:gd name="connsiteX0" fmla="*/ 7742 w 1427124"/>
              <a:gd name="connsiteY0" fmla="*/ 2694502 h 2694502"/>
              <a:gd name="connsiteX1" fmla="*/ 140024 w 1427124"/>
              <a:gd name="connsiteY1" fmla="*/ 1460716 h 2694502"/>
              <a:gd name="connsiteX2" fmla="*/ 753773 w 1427124"/>
              <a:gd name="connsiteY2" fmla="*/ 21843 h 2694502"/>
              <a:gd name="connsiteX3" fmla="*/ 1427124 w 1427124"/>
              <a:gd name="connsiteY3" fmla="*/ 2643702 h 2694502"/>
              <a:gd name="connsiteX0" fmla="*/ 8409 w 1427791"/>
              <a:gd name="connsiteY0" fmla="*/ 2644415 h 2644415"/>
              <a:gd name="connsiteX1" fmla="*/ 140691 w 1427791"/>
              <a:gd name="connsiteY1" fmla="*/ 1410629 h 2644415"/>
              <a:gd name="connsiteX2" fmla="*/ 792540 w 1427791"/>
              <a:gd name="connsiteY2" fmla="*/ 22556 h 2644415"/>
              <a:gd name="connsiteX3" fmla="*/ 1427791 w 1427791"/>
              <a:gd name="connsiteY3" fmla="*/ 2593615 h 2644415"/>
              <a:gd name="connsiteX0" fmla="*/ 7537 w 1426919"/>
              <a:gd name="connsiteY0" fmla="*/ 2644415 h 2644415"/>
              <a:gd name="connsiteX1" fmla="*/ 139819 w 1426919"/>
              <a:gd name="connsiteY1" fmla="*/ 1410629 h 2644415"/>
              <a:gd name="connsiteX2" fmla="*/ 740868 w 1426919"/>
              <a:gd name="connsiteY2" fmla="*/ 22556 h 2644415"/>
              <a:gd name="connsiteX3" fmla="*/ 1426919 w 1426919"/>
              <a:gd name="connsiteY3" fmla="*/ 2593615 h 2644415"/>
              <a:gd name="connsiteX0" fmla="*/ 21866 w 1441248"/>
              <a:gd name="connsiteY0" fmla="*/ 2636242 h 2636242"/>
              <a:gd name="connsiteX1" fmla="*/ 90648 w 1441248"/>
              <a:gd name="connsiteY1" fmla="*/ 1592956 h 2636242"/>
              <a:gd name="connsiteX2" fmla="*/ 755197 w 1441248"/>
              <a:gd name="connsiteY2" fmla="*/ 14383 h 2636242"/>
              <a:gd name="connsiteX3" fmla="*/ 1441248 w 1441248"/>
              <a:gd name="connsiteY3" fmla="*/ 2585442 h 2636242"/>
              <a:gd name="connsiteX0" fmla="*/ 21866 w 1441248"/>
              <a:gd name="connsiteY0" fmla="*/ 2634683 h 2634683"/>
              <a:gd name="connsiteX1" fmla="*/ 90648 w 1441248"/>
              <a:gd name="connsiteY1" fmla="*/ 1591397 h 2634683"/>
              <a:gd name="connsiteX2" fmla="*/ 755197 w 1441248"/>
              <a:gd name="connsiteY2" fmla="*/ 12824 h 2634683"/>
              <a:gd name="connsiteX3" fmla="*/ 1441248 w 1441248"/>
              <a:gd name="connsiteY3" fmla="*/ 2583883 h 2634683"/>
            </a:gdLst>
            <a:ahLst/>
            <a:cxnLst>
              <a:cxn ang="0">
                <a:pos x="connsiteX0" y="connsiteY0"/>
              </a:cxn>
              <a:cxn ang="0">
                <a:pos x="connsiteX1" y="connsiteY1"/>
              </a:cxn>
              <a:cxn ang="0">
                <a:pos x="connsiteX2" y="connsiteY2"/>
              </a:cxn>
              <a:cxn ang="0">
                <a:pos x="connsiteX3" y="connsiteY3"/>
              </a:cxn>
            </a:cxnLst>
            <a:rect l="l" t="t" r="r" b="b"/>
            <a:pathLst>
              <a:path w="1441248" h="2634683">
                <a:moveTo>
                  <a:pt x="21866" y="2634683"/>
                </a:moveTo>
                <a:cubicBezTo>
                  <a:pt x="-3031" y="2308758"/>
                  <a:pt x="-31574" y="1850573"/>
                  <a:pt x="90648" y="1591397"/>
                </a:cubicBezTo>
                <a:cubicBezTo>
                  <a:pt x="212870" y="1332221"/>
                  <a:pt x="530097" y="-152590"/>
                  <a:pt x="755197" y="12824"/>
                </a:cubicBezTo>
                <a:cubicBezTo>
                  <a:pt x="980297" y="178238"/>
                  <a:pt x="1433258" y="2079996"/>
                  <a:pt x="1441248" y="2583883"/>
                </a:cubicBezTo>
              </a:path>
            </a:pathLst>
          </a:custGeom>
          <a:ln w="101600">
            <a:solidFill>
              <a:schemeClr val="accent1"/>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 name="TextBox 6"/>
          <p:cNvSpPr txBox="1"/>
          <p:nvPr/>
        </p:nvSpPr>
        <p:spPr>
          <a:xfrm>
            <a:off x="1219200" y="3352800"/>
            <a:ext cx="184666" cy="369332"/>
          </a:xfrm>
          <a:prstGeom prst="rect">
            <a:avLst/>
          </a:prstGeom>
          <a:noFill/>
        </p:spPr>
        <p:txBody>
          <a:bodyPr wrap="none" rtlCol="0">
            <a:spAutoFit/>
          </a:bodyPr>
          <a:lstStyle/>
          <a:p>
            <a:endParaRPr lang="en-US" dirty="0"/>
          </a:p>
        </p:txBody>
      </p:sp>
      <p:sp>
        <p:nvSpPr>
          <p:cNvPr id="169" name="Freeform 168"/>
          <p:cNvSpPr/>
          <p:nvPr/>
        </p:nvSpPr>
        <p:spPr>
          <a:xfrm>
            <a:off x="6946900" y="3855136"/>
            <a:ext cx="1441248" cy="2621866"/>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 name="connsiteX0" fmla="*/ 1856 w 2716638"/>
              <a:gd name="connsiteY0" fmla="*/ 2613557 h 2613557"/>
              <a:gd name="connsiteX1" fmla="*/ 324638 w 2716638"/>
              <a:gd name="connsiteY1" fmla="*/ 1392471 h 2613557"/>
              <a:gd name="connsiteX2" fmla="*/ 697087 w 2716638"/>
              <a:gd name="connsiteY2" fmla="*/ 4398 h 2613557"/>
              <a:gd name="connsiteX3" fmla="*/ 2321682 w 2716638"/>
              <a:gd name="connsiteY3" fmla="*/ 1491681 h 2613557"/>
              <a:gd name="connsiteX4" fmla="*/ 2716638 w 2716638"/>
              <a:gd name="connsiteY4" fmla="*/ 2461157 h 2613557"/>
              <a:gd name="connsiteX0" fmla="*/ 6967 w 2721749"/>
              <a:gd name="connsiteY0" fmla="*/ 2609428 h 2609428"/>
              <a:gd name="connsiteX1" fmla="*/ 139249 w 2721749"/>
              <a:gd name="connsiteY1" fmla="*/ 1375642 h 2609428"/>
              <a:gd name="connsiteX2" fmla="*/ 702198 w 2721749"/>
              <a:gd name="connsiteY2" fmla="*/ 269 h 2609428"/>
              <a:gd name="connsiteX3" fmla="*/ 2326793 w 2721749"/>
              <a:gd name="connsiteY3" fmla="*/ 1487552 h 2609428"/>
              <a:gd name="connsiteX4" fmla="*/ 2721749 w 2721749"/>
              <a:gd name="connsiteY4" fmla="*/ 2457028 h 2609428"/>
              <a:gd name="connsiteX0" fmla="*/ 9998 w 2724780"/>
              <a:gd name="connsiteY0" fmla="*/ 2571337 h 2571337"/>
              <a:gd name="connsiteX1" fmla="*/ 142280 w 2724780"/>
              <a:gd name="connsiteY1" fmla="*/ 1337551 h 2571337"/>
              <a:gd name="connsiteX2" fmla="*/ 870329 w 2724780"/>
              <a:gd name="connsiteY2" fmla="*/ 278 h 2571337"/>
              <a:gd name="connsiteX3" fmla="*/ 2329824 w 2724780"/>
              <a:gd name="connsiteY3" fmla="*/ 1449461 h 2571337"/>
              <a:gd name="connsiteX4" fmla="*/ 2724780 w 2724780"/>
              <a:gd name="connsiteY4" fmla="*/ 2418937 h 2571337"/>
              <a:gd name="connsiteX0" fmla="*/ 7742 w 2722524"/>
              <a:gd name="connsiteY0" fmla="*/ 2672913 h 2672913"/>
              <a:gd name="connsiteX1" fmla="*/ 140024 w 2722524"/>
              <a:gd name="connsiteY1" fmla="*/ 1439127 h 2672913"/>
              <a:gd name="connsiteX2" fmla="*/ 753773 w 2722524"/>
              <a:gd name="connsiteY2" fmla="*/ 254 h 2672913"/>
              <a:gd name="connsiteX3" fmla="*/ 2327568 w 2722524"/>
              <a:gd name="connsiteY3" fmla="*/ 1551037 h 2672913"/>
              <a:gd name="connsiteX4" fmla="*/ 2722524 w 2722524"/>
              <a:gd name="connsiteY4" fmla="*/ 2520513 h 2672913"/>
              <a:gd name="connsiteX0" fmla="*/ 7742 w 2722524"/>
              <a:gd name="connsiteY0" fmla="*/ 2718815 h 2718815"/>
              <a:gd name="connsiteX1" fmla="*/ 140024 w 2722524"/>
              <a:gd name="connsiteY1" fmla="*/ 1485029 h 2718815"/>
              <a:gd name="connsiteX2" fmla="*/ 753773 w 2722524"/>
              <a:gd name="connsiteY2" fmla="*/ 46156 h 2718815"/>
              <a:gd name="connsiteX3" fmla="*/ 2327568 w 2722524"/>
              <a:gd name="connsiteY3" fmla="*/ 1596939 h 2718815"/>
              <a:gd name="connsiteX4" fmla="*/ 2722524 w 2722524"/>
              <a:gd name="connsiteY4" fmla="*/ 2566415 h 2718815"/>
              <a:gd name="connsiteX0" fmla="*/ 7742 w 2722524"/>
              <a:gd name="connsiteY0" fmla="*/ 2675367 h 2675367"/>
              <a:gd name="connsiteX1" fmla="*/ 140024 w 2722524"/>
              <a:gd name="connsiteY1" fmla="*/ 1441581 h 2675367"/>
              <a:gd name="connsiteX2" fmla="*/ 753773 w 2722524"/>
              <a:gd name="connsiteY2" fmla="*/ 2708 h 2675367"/>
              <a:gd name="connsiteX3" fmla="*/ 1387768 w 2722524"/>
              <a:gd name="connsiteY3" fmla="*/ 1820191 h 2675367"/>
              <a:gd name="connsiteX4" fmla="*/ 2722524 w 2722524"/>
              <a:gd name="connsiteY4" fmla="*/ 2522967 h 2675367"/>
              <a:gd name="connsiteX0" fmla="*/ 7742 w 2722524"/>
              <a:gd name="connsiteY0" fmla="*/ 2682890 h 2682890"/>
              <a:gd name="connsiteX1" fmla="*/ 140024 w 2722524"/>
              <a:gd name="connsiteY1" fmla="*/ 1449104 h 2682890"/>
              <a:gd name="connsiteX2" fmla="*/ 753773 w 2722524"/>
              <a:gd name="connsiteY2" fmla="*/ 10231 h 2682890"/>
              <a:gd name="connsiteX3" fmla="*/ 1387768 w 2722524"/>
              <a:gd name="connsiteY3" fmla="*/ 1827714 h 2682890"/>
              <a:gd name="connsiteX4" fmla="*/ 2722524 w 2722524"/>
              <a:gd name="connsiteY4" fmla="*/ 2530490 h 2682890"/>
              <a:gd name="connsiteX0" fmla="*/ 7742 w 2722524"/>
              <a:gd name="connsiteY0" fmla="*/ 2679230 h 2679230"/>
              <a:gd name="connsiteX1" fmla="*/ 140024 w 2722524"/>
              <a:gd name="connsiteY1" fmla="*/ 1445444 h 2679230"/>
              <a:gd name="connsiteX2" fmla="*/ 753773 w 2722524"/>
              <a:gd name="connsiteY2" fmla="*/ 6571 h 2679230"/>
              <a:gd name="connsiteX3" fmla="*/ 1387768 w 2722524"/>
              <a:gd name="connsiteY3" fmla="*/ 1824054 h 2679230"/>
              <a:gd name="connsiteX4" fmla="*/ 2722524 w 2722524"/>
              <a:gd name="connsiteY4" fmla="*/ 2526830 h 2679230"/>
              <a:gd name="connsiteX0" fmla="*/ 7742 w 1407205"/>
              <a:gd name="connsiteY0" fmla="*/ 2679230 h 2679230"/>
              <a:gd name="connsiteX1" fmla="*/ 140024 w 1407205"/>
              <a:gd name="connsiteY1" fmla="*/ 1445444 h 2679230"/>
              <a:gd name="connsiteX2" fmla="*/ 753773 w 1407205"/>
              <a:gd name="connsiteY2" fmla="*/ 6571 h 2679230"/>
              <a:gd name="connsiteX3" fmla="*/ 1387768 w 1407205"/>
              <a:gd name="connsiteY3" fmla="*/ 1824054 h 2679230"/>
              <a:gd name="connsiteX4" fmla="*/ 906424 w 1407205"/>
              <a:gd name="connsiteY4" fmla="*/ 2399830 h 2679230"/>
              <a:gd name="connsiteX0" fmla="*/ 7742 w 1438847"/>
              <a:gd name="connsiteY0" fmla="*/ 2679230 h 2679230"/>
              <a:gd name="connsiteX1" fmla="*/ 140024 w 1438847"/>
              <a:gd name="connsiteY1" fmla="*/ 1445444 h 2679230"/>
              <a:gd name="connsiteX2" fmla="*/ 753773 w 1438847"/>
              <a:gd name="connsiteY2" fmla="*/ 6571 h 2679230"/>
              <a:gd name="connsiteX3" fmla="*/ 1387768 w 1438847"/>
              <a:gd name="connsiteY3" fmla="*/ 1824054 h 2679230"/>
              <a:gd name="connsiteX4" fmla="*/ 906424 w 1438847"/>
              <a:gd name="connsiteY4" fmla="*/ 2399830 h 2679230"/>
              <a:gd name="connsiteX0" fmla="*/ 7742 w 1427607"/>
              <a:gd name="connsiteY0" fmla="*/ 2679230 h 2679230"/>
              <a:gd name="connsiteX1" fmla="*/ 140024 w 1427607"/>
              <a:gd name="connsiteY1" fmla="*/ 1445444 h 2679230"/>
              <a:gd name="connsiteX2" fmla="*/ 753773 w 1427607"/>
              <a:gd name="connsiteY2" fmla="*/ 6571 h 2679230"/>
              <a:gd name="connsiteX3" fmla="*/ 1387768 w 1427607"/>
              <a:gd name="connsiteY3" fmla="*/ 1824054 h 2679230"/>
              <a:gd name="connsiteX4" fmla="*/ 792124 w 1427607"/>
              <a:gd name="connsiteY4" fmla="*/ 2425230 h 2679230"/>
              <a:gd name="connsiteX0" fmla="*/ 7742 w 1387768"/>
              <a:gd name="connsiteY0" fmla="*/ 2679230 h 2679230"/>
              <a:gd name="connsiteX1" fmla="*/ 140024 w 1387768"/>
              <a:gd name="connsiteY1" fmla="*/ 1445444 h 2679230"/>
              <a:gd name="connsiteX2" fmla="*/ 753773 w 1387768"/>
              <a:gd name="connsiteY2" fmla="*/ 6571 h 2679230"/>
              <a:gd name="connsiteX3" fmla="*/ 1387768 w 1387768"/>
              <a:gd name="connsiteY3" fmla="*/ 1824054 h 2679230"/>
              <a:gd name="connsiteX4" fmla="*/ 792124 w 1387768"/>
              <a:gd name="connsiteY4" fmla="*/ 2425230 h 2679230"/>
              <a:gd name="connsiteX0" fmla="*/ 7742 w 1362368"/>
              <a:gd name="connsiteY0" fmla="*/ 2674871 h 2674871"/>
              <a:gd name="connsiteX1" fmla="*/ 140024 w 1362368"/>
              <a:gd name="connsiteY1" fmla="*/ 1441085 h 2674871"/>
              <a:gd name="connsiteX2" fmla="*/ 753773 w 1362368"/>
              <a:gd name="connsiteY2" fmla="*/ 2212 h 2674871"/>
              <a:gd name="connsiteX3" fmla="*/ 1362368 w 1362368"/>
              <a:gd name="connsiteY3" fmla="*/ 1781595 h 2674871"/>
              <a:gd name="connsiteX4" fmla="*/ 792124 w 1362368"/>
              <a:gd name="connsiteY4" fmla="*/ 2420871 h 2674871"/>
              <a:gd name="connsiteX0" fmla="*/ 7742 w 812000"/>
              <a:gd name="connsiteY0" fmla="*/ 2688328 h 2688328"/>
              <a:gd name="connsiteX1" fmla="*/ 140024 w 812000"/>
              <a:gd name="connsiteY1" fmla="*/ 1454542 h 2688328"/>
              <a:gd name="connsiteX2" fmla="*/ 753773 w 812000"/>
              <a:gd name="connsiteY2" fmla="*/ 15669 h 2688328"/>
              <a:gd name="connsiteX3" fmla="*/ 792124 w 812000"/>
              <a:gd name="connsiteY3" fmla="*/ 2434328 h 2688328"/>
              <a:gd name="connsiteX0" fmla="*/ 7742 w 1427124"/>
              <a:gd name="connsiteY0" fmla="*/ 2687260 h 2687260"/>
              <a:gd name="connsiteX1" fmla="*/ 140024 w 1427124"/>
              <a:gd name="connsiteY1" fmla="*/ 1453474 h 2687260"/>
              <a:gd name="connsiteX2" fmla="*/ 753773 w 1427124"/>
              <a:gd name="connsiteY2" fmla="*/ 14601 h 2687260"/>
              <a:gd name="connsiteX3" fmla="*/ 1427124 w 1427124"/>
              <a:gd name="connsiteY3" fmla="*/ 2395160 h 2687260"/>
              <a:gd name="connsiteX0" fmla="*/ 7742 w 1427124"/>
              <a:gd name="connsiteY0" fmla="*/ 2694502 h 2694502"/>
              <a:gd name="connsiteX1" fmla="*/ 140024 w 1427124"/>
              <a:gd name="connsiteY1" fmla="*/ 1460716 h 2694502"/>
              <a:gd name="connsiteX2" fmla="*/ 753773 w 1427124"/>
              <a:gd name="connsiteY2" fmla="*/ 21843 h 2694502"/>
              <a:gd name="connsiteX3" fmla="*/ 1427124 w 1427124"/>
              <a:gd name="connsiteY3" fmla="*/ 2643702 h 2694502"/>
              <a:gd name="connsiteX0" fmla="*/ 8409 w 1427791"/>
              <a:gd name="connsiteY0" fmla="*/ 2644415 h 2644415"/>
              <a:gd name="connsiteX1" fmla="*/ 140691 w 1427791"/>
              <a:gd name="connsiteY1" fmla="*/ 1410629 h 2644415"/>
              <a:gd name="connsiteX2" fmla="*/ 792540 w 1427791"/>
              <a:gd name="connsiteY2" fmla="*/ 22556 h 2644415"/>
              <a:gd name="connsiteX3" fmla="*/ 1427791 w 1427791"/>
              <a:gd name="connsiteY3" fmla="*/ 2593615 h 2644415"/>
              <a:gd name="connsiteX0" fmla="*/ 7537 w 1426919"/>
              <a:gd name="connsiteY0" fmla="*/ 2644415 h 2644415"/>
              <a:gd name="connsiteX1" fmla="*/ 139819 w 1426919"/>
              <a:gd name="connsiteY1" fmla="*/ 1410629 h 2644415"/>
              <a:gd name="connsiteX2" fmla="*/ 740868 w 1426919"/>
              <a:gd name="connsiteY2" fmla="*/ 22556 h 2644415"/>
              <a:gd name="connsiteX3" fmla="*/ 1426919 w 1426919"/>
              <a:gd name="connsiteY3" fmla="*/ 2593615 h 2644415"/>
              <a:gd name="connsiteX0" fmla="*/ 21866 w 1441248"/>
              <a:gd name="connsiteY0" fmla="*/ 2636242 h 2636242"/>
              <a:gd name="connsiteX1" fmla="*/ 90648 w 1441248"/>
              <a:gd name="connsiteY1" fmla="*/ 1592956 h 2636242"/>
              <a:gd name="connsiteX2" fmla="*/ 755197 w 1441248"/>
              <a:gd name="connsiteY2" fmla="*/ 14383 h 2636242"/>
              <a:gd name="connsiteX3" fmla="*/ 1441248 w 1441248"/>
              <a:gd name="connsiteY3" fmla="*/ 2585442 h 2636242"/>
              <a:gd name="connsiteX0" fmla="*/ 21866 w 1441248"/>
              <a:gd name="connsiteY0" fmla="*/ 2634683 h 2634683"/>
              <a:gd name="connsiteX1" fmla="*/ 90648 w 1441248"/>
              <a:gd name="connsiteY1" fmla="*/ 1591397 h 2634683"/>
              <a:gd name="connsiteX2" fmla="*/ 755197 w 1441248"/>
              <a:gd name="connsiteY2" fmla="*/ 12824 h 2634683"/>
              <a:gd name="connsiteX3" fmla="*/ 1441248 w 1441248"/>
              <a:gd name="connsiteY3" fmla="*/ 2583883 h 2634683"/>
              <a:gd name="connsiteX0" fmla="*/ 21866 w 1441248"/>
              <a:gd name="connsiteY0" fmla="*/ 2627386 h 2627386"/>
              <a:gd name="connsiteX1" fmla="*/ 90648 w 1441248"/>
              <a:gd name="connsiteY1" fmla="*/ 1584100 h 2627386"/>
              <a:gd name="connsiteX2" fmla="*/ 755197 w 1441248"/>
              <a:gd name="connsiteY2" fmla="*/ 5527 h 2627386"/>
              <a:gd name="connsiteX3" fmla="*/ 1441248 w 1441248"/>
              <a:gd name="connsiteY3" fmla="*/ 2576586 h 2627386"/>
              <a:gd name="connsiteX0" fmla="*/ 21866 w 1441248"/>
              <a:gd name="connsiteY0" fmla="*/ 2624332 h 2624332"/>
              <a:gd name="connsiteX1" fmla="*/ 90648 w 1441248"/>
              <a:gd name="connsiteY1" fmla="*/ 1581046 h 2624332"/>
              <a:gd name="connsiteX2" fmla="*/ 755197 w 1441248"/>
              <a:gd name="connsiteY2" fmla="*/ 2473 h 2624332"/>
              <a:gd name="connsiteX3" fmla="*/ 1441248 w 1441248"/>
              <a:gd name="connsiteY3" fmla="*/ 2573532 h 2624332"/>
              <a:gd name="connsiteX0" fmla="*/ 21866 w 1441248"/>
              <a:gd name="connsiteY0" fmla="*/ 2622143 h 2622143"/>
              <a:gd name="connsiteX1" fmla="*/ 90648 w 1441248"/>
              <a:gd name="connsiteY1" fmla="*/ 1578857 h 2622143"/>
              <a:gd name="connsiteX2" fmla="*/ 755197 w 1441248"/>
              <a:gd name="connsiteY2" fmla="*/ 284 h 2622143"/>
              <a:gd name="connsiteX3" fmla="*/ 1441248 w 1441248"/>
              <a:gd name="connsiteY3" fmla="*/ 2571343 h 2622143"/>
              <a:gd name="connsiteX0" fmla="*/ 21866 w 1441248"/>
              <a:gd name="connsiteY0" fmla="*/ 2623987 h 2623987"/>
              <a:gd name="connsiteX1" fmla="*/ 90648 w 1441248"/>
              <a:gd name="connsiteY1" fmla="*/ 1580701 h 2623987"/>
              <a:gd name="connsiteX2" fmla="*/ 755197 w 1441248"/>
              <a:gd name="connsiteY2" fmla="*/ 2128 h 2623987"/>
              <a:gd name="connsiteX3" fmla="*/ 1441248 w 1441248"/>
              <a:gd name="connsiteY3" fmla="*/ 2573187 h 2623987"/>
              <a:gd name="connsiteX0" fmla="*/ 21866 w 1441248"/>
              <a:gd name="connsiteY0" fmla="*/ 2626195 h 2626195"/>
              <a:gd name="connsiteX1" fmla="*/ 90648 w 1441248"/>
              <a:gd name="connsiteY1" fmla="*/ 1582909 h 2626195"/>
              <a:gd name="connsiteX2" fmla="*/ 755197 w 1441248"/>
              <a:gd name="connsiteY2" fmla="*/ 4336 h 2626195"/>
              <a:gd name="connsiteX3" fmla="*/ 1441248 w 1441248"/>
              <a:gd name="connsiteY3" fmla="*/ 2575395 h 2626195"/>
              <a:gd name="connsiteX0" fmla="*/ 21866 w 1441248"/>
              <a:gd name="connsiteY0" fmla="*/ 2621866 h 2621866"/>
              <a:gd name="connsiteX1" fmla="*/ 90648 w 1441248"/>
              <a:gd name="connsiteY1" fmla="*/ 1578580 h 2621866"/>
              <a:gd name="connsiteX2" fmla="*/ 755197 w 1441248"/>
              <a:gd name="connsiteY2" fmla="*/ 7 h 2621866"/>
              <a:gd name="connsiteX3" fmla="*/ 1441248 w 1441248"/>
              <a:gd name="connsiteY3" fmla="*/ 2571066 h 2621866"/>
            </a:gdLst>
            <a:ahLst/>
            <a:cxnLst>
              <a:cxn ang="0">
                <a:pos x="connsiteX0" y="connsiteY0"/>
              </a:cxn>
              <a:cxn ang="0">
                <a:pos x="connsiteX1" y="connsiteY1"/>
              </a:cxn>
              <a:cxn ang="0">
                <a:pos x="connsiteX2" y="connsiteY2"/>
              </a:cxn>
              <a:cxn ang="0">
                <a:pos x="connsiteX3" y="connsiteY3"/>
              </a:cxn>
            </a:cxnLst>
            <a:rect l="l" t="t" r="r" b="b"/>
            <a:pathLst>
              <a:path w="1441248" h="2621866">
                <a:moveTo>
                  <a:pt x="21866" y="2621866"/>
                </a:moveTo>
                <a:cubicBezTo>
                  <a:pt x="-3031" y="2295941"/>
                  <a:pt x="-31574" y="1837756"/>
                  <a:pt x="90648" y="1578580"/>
                </a:cubicBezTo>
                <a:cubicBezTo>
                  <a:pt x="212870" y="1319404"/>
                  <a:pt x="631697" y="-3482"/>
                  <a:pt x="755197" y="7"/>
                </a:cubicBezTo>
                <a:cubicBezTo>
                  <a:pt x="878697" y="3496"/>
                  <a:pt x="1433258" y="2067179"/>
                  <a:pt x="1441248" y="2571066"/>
                </a:cubicBezTo>
              </a:path>
            </a:pathLst>
          </a:custGeom>
          <a:ln w="50800">
            <a:solidFill>
              <a:schemeClr val="accent1"/>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0" name="Freeform 169"/>
          <p:cNvSpPr/>
          <p:nvPr/>
        </p:nvSpPr>
        <p:spPr>
          <a:xfrm>
            <a:off x="5851821" y="3886200"/>
            <a:ext cx="2758779" cy="2525218"/>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779" h="2525218">
                <a:moveTo>
                  <a:pt x="43997" y="2525218"/>
                </a:moveTo>
                <a:cubicBezTo>
                  <a:pt x="19100" y="2199293"/>
                  <a:pt x="-142793" y="1774975"/>
                  <a:pt x="366779" y="1304132"/>
                </a:cubicBezTo>
                <a:cubicBezTo>
                  <a:pt x="876351" y="833289"/>
                  <a:pt x="1663687" y="-75076"/>
                  <a:pt x="1806028" y="4959"/>
                </a:cubicBezTo>
                <a:cubicBezTo>
                  <a:pt x="1948369" y="84994"/>
                  <a:pt x="2078031" y="780099"/>
                  <a:pt x="2363823" y="1403342"/>
                </a:cubicBezTo>
                <a:cubicBezTo>
                  <a:pt x="2522615" y="1797985"/>
                  <a:pt x="2525684" y="2078240"/>
                  <a:pt x="2758779" y="2372818"/>
                </a:cubicBezTo>
              </a:path>
            </a:pathLst>
          </a:custGeom>
          <a:ln w="50800">
            <a:solidFill>
              <a:schemeClr val="accent2"/>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68" name="Picture 167" descr="bang.gif"/>
          <p:cNvPicPr>
            <a:picLocks noChangeAspect="1"/>
          </p:cNvPicPr>
          <p:nvPr/>
        </p:nvPicPr>
        <p:blipFill>
          <a:blip r:embed="rId6" cstate="print"/>
          <a:stretch>
            <a:fillRect/>
          </a:stretch>
        </p:blipFill>
        <p:spPr>
          <a:xfrm>
            <a:off x="7543800" y="4114800"/>
            <a:ext cx="844412" cy="844412"/>
          </a:xfrm>
          <a:prstGeom prst="rect">
            <a:avLst/>
          </a:prstGeom>
        </p:spPr>
      </p:pic>
      <p:sp>
        <p:nvSpPr>
          <p:cNvPr id="171" name="Content Placeholder 2"/>
          <p:cNvSpPr txBox="1">
            <a:spLocks/>
          </p:cNvSpPr>
          <p:nvPr/>
        </p:nvSpPr>
        <p:spPr>
          <a:xfrm>
            <a:off x="457200" y="3505200"/>
            <a:ext cx="42672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t>Problems:</a:t>
            </a:r>
          </a:p>
          <a:p>
            <a:pPr>
              <a:buFont typeface="Lucida Grande"/>
              <a:buChar char="-"/>
            </a:pPr>
            <a:r>
              <a:rPr lang="en-US" sz="2400" dirty="0"/>
              <a:t>Hash collisions</a:t>
            </a:r>
          </a:p>
          <a:p>
            <a:pPr marL="0" indent="0">
              <a:buNone/>
            </a:pPr>
            <a:r>
              <a:rPr lang="en-US" sz="2000" dirty="0">
                <a:solidFill>
                  <a:srgbClr val="0033CC"/>
                </a:solidFill>
              </a:rPr>
              <a:t>   (coarse granularity)</a:t>
            </a:r>
          </a:p>
          <a:p>
            <a:pPr>
              <a:buFont typeface="Lucida Grande"/>
              <a:buChar char="-"/>
            </a:pPr>
            <a:r>
              <a:rPr lang="en-US" sz="2400" dirty="0">
                <a:solidFill>
                  <a:srgbClr val="000000"/>
                </a:solidFill>
              </a:rPr>
              <a:t>Local &amp; stateless</a:t>
            </a:r>
          </a:p>
          <a:p>
            <a:pPr marL="0" indent="0">
              <a:buNone/>
            </a:pPr>
            <a:r>
              <a:rPr lang="en-US" sz="2000" dirty="0">
                <a:solidFill>
                  <a:srgbClr val="0033CC"/>
                </a:solidFill>
              </a:rPr>
              <a:t>   (v. bad with asymmetry</a:t>
            </a:r>
          </a:p>
          <a:p>
            <a:pPr marL="0" indent="0">
              <a:buNone/>
            </a:pPr>
            <a:r>
              <a:rPr lang="en-US" sz="2000" dirty="0">
                <a:solidFill>
                  <a:srgbClr val="0033CC"/>
                </a:solidFill>
              </a:rPr>
              <a:t>    due to link failures)</a:t>
            </a:r>
          </a:p>
        </p:txBody>
      </p:sp>
      <p:sp>
        <p:nvSpPr>
          <p:cNvPr id="508" name="TextBox 507"/>
          <p:cNvSpPr txBox="1"/>
          <p:nvPr/>
        </p:nvSpPr>
        <p:spPr>
          <a:xfrm>
            <a:off x="3124200" y="4979313"/>
            <a:ext cx="1600200" cy="430887"/>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200" dirty="0"/>
              <a:t>H(</a:t>
            </a:r>
            <a:r>
              <a:rPr lang="en-US" sz="2000" dirty="0">
                <a:solidFill>
                  <a:schemeClr val="tx1"/>
                </a:solidFill>
              </a:rPr>
              <a:t>f</a:t>
            </a:r>
            <a:r>
              <a:rPr lang="en-US" sz="2200" dirty="0"/>
              <a:t>) % 3 = 0</a:t>
            </a:r>
          </a:p>
        </p:txBody>
      </p:sp>
      <p:sp>
        <p:nvSpPr>
          <p:cNvPr id="9" name="Rounded Rectangle 8"/>
          <p:cNvSpPr/>
          <p:nvPr/>
        </p:nvSpPr>
        <p:spPr>
          <a:xfrm>
            <a:off x="381000" y="4779818"/>
            <a:ext cx="3733800" cy="1316182"/>
          </a:xfrm>
          <a:prstGeom prst="roundRect">
            <a:avLst/>
          </a:prstGeom>
          <a:noFill/>
          <a:ln w="50800">
            <a:solidFill>
              <a:srgbClr val="BD0A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63732725"/>
      </p:ext>
    </p:extLst>
  </p:cSld>
  <p:clrMapOvr>
    <a:masterClrMapping/>
  </p:clrMapOvr>
  <mc:AlternateContent xmlns:mc="http://schemas.openxmlformats.org/markup-compatibility/2006" xmlns:p14="http://schemas.microsoft.com/office/powerpoint/2010/main">
    <mc:Choice Requires="p14">
      <p:transition spd="slow" p14:dur="2000" advTm="74813"/>
    </mc:Choice>
    <mc:Fallback xmlns="">
      <p:transition xmlns:p14="http://schemas.microsoft.com/office/powerpoint/2010/main" spd="slow" advTm="748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wipe(left)">
                                      <p:cBhvr>
                                        <p:cTn id="7" dur="500"/>
                                        <p:tgtEl>
                                          <p:spTgt spid="50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07"/>
                                        </p:tgtEl>
                                        <p:attrNameLst>
                                          <p:attrName>style.visibility</p:attrName>
                                        </p:attrNameLst>
                                      </p:cBhvr>
                                      <p:to>
                                        <p:strVal val="visible"/>
                                      </p:to>
                                    </p:set>
                                    <p:animEffect transition="in" filter="wipe(left)">
                                      <p:cBhvr>
                                        <p:cTn id="14" dur="500"/>
                                        <p:tgtEl>
                                          <p:spTgt spid="50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wipe(left)">
                                      <p:cBhvr>
                                        <p:cTn id="27" dur="500"/>
                                        <p:tgtEl>
                                          <p:spTgt spid="164"/>
                                        </p:tgtEl>
                                      </p:cBhvr>
                                    </p:animEffect>
                                  </p:childTnLst>
                                </p:cTn>
                              </p:par>
                              <p:par>
                                <p:cTn id="28" presetID="1" presetClass="entr" presetSubtype="0" fill="hold" nodeType="withEffect">
                                  <p:stCondLst>
                                    <p:cond delay="250"/>
                                  </p:stCondLst>
                                  <p:childTnLst>
                                    <p:set>
                                      <p:cBhvr>
                                        <p:cTn id="29" dur="1" fill="hold">
                                          <p:stCondLst>
                                            <p:cond delay="0"/>
                                          </p:stCondLst>
                                        </p:cTn>
                                        <p:tgtEl>
                                          <p:spTgt spid="168"/>
                                        </p:tgtEl>
                                        <p:attrNameLst>
                                          <p:attrName>style.visibility</p:attrName>
                                        </p:attrNameLst>
                                      </p:cBhvr>
                                      <p:to>
                                        <p:strVal val="visible"/>
                                      </p:to>
                                    </p:set>
                                  </p:childTnLst>
                                </p:cTn>
                              </p:par>
                            </p:childTnLst>
                          </p:cTn>
                        </p:par>
                        <p:par>
                          <p:cTn id="30" fill="hold">
                            <p:stCondLst>
                              <p:cond delay="500"/>
                            </p:stCondLst>
                            <p:childTnLst>
                              <p:par>
                                <p:cTn id="31" presetID="22" presetClass="exit" presetSubtype="8" fill="hold" grpId="1" nodeType="afterEffect">
                                  <p:stCondLst>
                                    <p:cond delay="0"/>
                                  </p:stCondLst>
                                  <p:childTnLst>
                                    <p:animEffect transition="out" filter="wipe(left)">
                                      <p:cBhvr>
                                        <p:cTn id="32" dur="500"/>
                                        <p:tgtEl>
                                          <p:spTgt spid="164"/>
                                        </p:tgtEl>
                                      </p:cBhvr>
                                    </p:animEffect>
                                    <p:set>
                                      <p:cBhvr>
                                        <p:cTn id="33" dur="1" fill="hold">
                                          <p:stCondLst>
                                            <p:cond delay="499"/>
                                          </p:stCondLst>
                                        </p:cTn>
                                        <p:tgtEl>
                                          <p:spTgt spid="164"/>
                                        </p:tgtEl>
                                        <p:attrNameLst>
                                          <p:attrName>style.visibility</p:attrName>
                                        </p:attrNameLst>
                                      </p:cBhvr>
                                      <p:to>
                                        <p:strVal val="hidden"/>
                                      </p:to>
                                    </p:set>
                                  </p:childTnLst>
                                </p:cTn>
                              </p:par>
                              <p:par>
                                <p:cTn id="34" presetID="22" presetClass="exit" presetSubtype="8" fill="hold" grpId="1" nodeType="withEffect">
                                  <p:stCondLst>
                                    <p:cond delay="0"/>
                                  </p:stCondLst>
                                  <p:childTnLst>
                                    <p:animEffect transition="out" filter="wipe(left)">
                                      <p:cBhvr>
                                        <p:cTn id="35" dur="500"/>
                                        <p:tgtEl>
                                          <p:spTgt spid="507"/>
                                        </p:tgtEl>
                                      </p:cBhvr>
                                    </p:animEffect>
                                    <p:set>
                                      <p:cBhvr>
                                        <p:cTn id="36" dur="1" fill="hold">
                                          <p:stCondLst>
                                            <p:cond delay="499"/>
                                          </p:stCondLst>
                                        </p:cTn>
                                        <p:tgtEl>
                                          <p:spTgt spid="507"/>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169"/>
                                        </p:tgtEl>
                                        <p:attrNameLst>
                                          <p:attrName>style.visibility</p:attrName>
                                        </p:attrNameLst>
                                      </p:cBhvr>
                                      <p:to>
                                        <p:strVal val="visible"/>
                                      </p:to>
                                    </p:set>
                                    <p:animEffect transition="in" filter="wipe(left)">
                                      <p:cBhvr>
                                        <p:cTn id="39" dur="500"/>
                                        <p:tgtEl>
                                          <p:spTgt spid="16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wipe(left)">
                                      <p:cBhvr>
                                        <p:cTn id="42" dur="500"/>
                                        <p:tgtEl>
                                          <p:spTgt spid="17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1">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1">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1">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0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animBg="1"/>
      <p:bldP spid="507" grpId="0" animBg="1"/>
      <p:bldP spid="507" grpId="1" animBg="1"/>
      <p:bldP spid="164" grpId="0" animBg="1"/>
      <p:bldP spid="164" grpId="1" animBg="1"/>
      <p:bldP spid="169" grpId="0" animBg="1"/>
      <p:bldP spid="170" grpId="0" animBg="1"/>
      <p:bldP spid="508" grpId="0" animBg="1"/>
      <p:bldP spid="508" grpId="1"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36E4-F4D9-B449-982B-2189B49A4804}"/>
              </a:ext>
            </a:extLst>
          </p:cNvPr>
          <p:cNvSpPr>
            <a:spLocks noGrp="1"/>
          </p:cNvSpPr>
          <p:nvPr>
            <p:ph type="title"/>
          </p:nvPr>
        </p:nvSpPr>
        <p:spPr/>
        <p:txBody>
          <a:bodyPr/>
          <a:lstStyle/>
          <a:p>
            <a:r>
              <a:rPr lang="en-US" dirty="0"/>
              <a:t>Traffic Engineering with SDN</a:t>
            </a:r>
          </a:p>
        </p:txBody>
      </p:sp>
      <p:sp>
        <p:nvSpPr>
          <p:cNvPr id="4" name="Slide Number Placeholder 3">
            <a:extLst>
              <a:ext uri="{FF2B5EF4-FFF2-40B4-BE49-F238E27FC236}">
                <a16:creationId xmlns:a16="http://schemas.microsoft.com/office/drawing/2014/main" id="{710126DD-71D5-C34E-88E7-137BB8DDA78D}"/>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56322" name="Picture 2" descr="Traffic engineering with OpenFlow-based SDN | Download Scientific Diagram">
            <a:extLst>
              <a:ext uri="{FF2B5EF4-FFF2-40B4-BE49-F238E27FC236}">
                <a16:creationId xmlns:a16="http://schemas.microsoft.com/office/drawing/2014/main" id="{4A80BCEC-CD89-FB45-BD5B-B61571D36B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484" y="1417638"/>
            <a:ext cx="7242477"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37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C71D1891-47BF-F84A-9D6C-DA52DBEC0B4A}" type="slidenum">
              <a:rPr lang="en-US" altLang="en-US" sz="1400"/>
              <a:pPr>
                <a:spcBef>
                  <a:spcPct val="0"/>
                </a:spcBef>
                <a:buClrTx/>
                <a:buSzTx/>
                <a:buFontTx/>
                <a:buNone/>
              </a:pPr>
              <a:t>17</a:t>
            </a:fld>
            <a:endParaRPr lang="en-US" altLang="en-US" sz="1400"/>
          </a:p>
        </p:txBody>
      </p:sp>
      <p:sp>
        <p:nvSpPr>
          <p:cNvPr id="21507" name="Line 4"/>
          <p:cNvSpPr>
            <a:spLocks noChangeShapeType="1"/>
          </p:cNvSpPr>
          <p:nvPr/>
        </p:nvSpPr>
        <p:spPr bwMode="auto">
          <a:xfrm>
            <a:off x="3660775" y="3406775"/>
            <a:ext cx="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08" name="Rectangle 5"/>
          <p:cNvSpPr>
            <a:spLocks noChangeArrowheads="1"/>
          </p:cNvSpPr>
          <p:nvPr/>
        </p:nvSpPr>
        <p:spPr bwMode="auto">
          <a:xfrm>
            <a:off x="841375" y="3787775"/>
            <a:ext cx="22860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1200">
                <a:latin typeface="Comic Sans MS" charset="0"/>
              </a:rPr>
              <a:t>Network Address 1, Mask</a:t>
            </a:r>
          </a:p>
        </p:txBody>
      </p:sp>
      <p:sp>
        <p:nvSpPr>
          <p:cNvPr id="65540" name="Freeform 6"/>
          <p:cNvSpPr>
            <a:spLocks/>
          </p:cNvSpPr>
          <p:nvPr/>
        </p:nvSpPr>
        <p:spPr bwMode="auto">
          <a:xfrm>
            <a:off x="841375" y="3863975"/>
            <a:ext cx="152400" cy="152400"/>
          </a:xfrm>
          <a:custGeom>
            <a:avLst/>
            <a:gdLst>
              <a:gd name="T0" fmla="*/ 0 w 96"/>
              <a:gd name="T1" fmla="*/ 0 h 96"/>
              <a:gd name="T2" fmla="*/ 2147483646 w 96"/>
              <a:gd name="T3" fmla="*/ 2147483646 h 96"/>
              <a:gd name="T4" fmla="*/ 0 w 96"/>
              <a:gd name="T5" fmla="*/ 2147483646 h 96"/>
              <a:gd name="T6" fmla="*/ 0 60000 65536"/>
              <a:gd name="T7" fmla="*/ 0 60000 65536"/>
              <a:gd name="T8" fmla="*/ 0 60000 65536"/>
            </a:gdLst>
            <a:ahLst/>
            <a:cxnLst>
              <a:cxn ang="T6">
                <a:pos x="T0" y="T1"/>
              </a:cxn>
              <a:cxn ang="T7">
                <a:pos x="T2" y="T3"/>
              </a:cxn>
              <a:cxn ang="T8">
                <a:pos x="T4" y="T5"/>
              </a:cxn>
            </a:cxnLst>
            <a:rect l="0" t="0" r="r" b="b"/>
            <a:pathLst>
              <a:path w="96" h="96">
                <a:moveTo>
                  <a:pt x="0" y="0"/>
                </a:moveTo>
                <a:lnTo>
                  <a:pt x="96" y="48"/>
                </a:lnTo>
                <a:lnTo>
                  <a:pt x="0"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0" name="Rectangle 7"/>
          <p:cNvSpPr>
            <a:spLocks noChangeArrowheads="1"/>
          </p:cNvSpPr>
          <p:nvPr/>
        </p:nvSpPr>
        <p:spPr bwMode="auto">
          <a:xfrm>
            <a:off x="841375" y="4397375"/>
            <a:ext cx="22860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1200">
                <a:latin typeface="Comic Sans MS" charset="0"/>
              </a:rPr>
              <a:t>Network Address 2, Mask</a:t>
            </a:r>
          </a:p>
        </p:txBody>
      </p:sp>
      <p:sp>
        <p:nvSpPr>
          <p:cNvPr id="65542" name="Freeform 8"/>
          <p:cNvSpPr>
            <a:spLocks/>
          </p:cNvSpPr>
          <p:nvPr/>
        </p:nvSpPr>
        <p:spPr bwMode="auto">
          <a:xfrm>
            <a:off x="841375" y="4473575"/>
            <a:ext cx="152400" cy="152400"/>
          </a:xfrm>
          <a:custGeom>
            <a:avLst/>
            <a:gdLst>
              <a:gd name="T0" fmla="*/ 0 w 96"/>
              <a:gd name="T1" fmla="*/ 0 h 96"/>
              <a:gd name="T2" fmla="*/ 2147483646 w 96"/>
              <a:gd name="T3" fmla="*/ 2147483646 h 96"/>
              <a:gd name="T4" fmla="*/ 0 w 96"/>
              <a:gd name="T5" fmla="*/ 2147483646 h 96"/>
              <a:gd name="T6" fmla="*/ 0 60000 65536"/>
              <a:gd name="T7" fmla="*/ 0 60000 65536"/>
              <a:gd name="T8" fmla="*/ 0 60000 65536"/>
            </a:gdLst>
            <a:ahLst/>
            <a:cxnLst>
              <a:cxn ang="T6">
                <a:pos x="T0" y="T1"/>
              </a:cxn>
              <a:cxn ang="T7">
                <a:pos x="T2" y="T3"/>
              </a:cxn>
              <a:cxn ang="T8">
                <a:pos x="T4" y="T5"/>
              </a:cxn>
            </a:cxnLst>
            <a:rect l="0" t="0" r="r" b="b"/>
            <a:pathLst>
              <a:path w="96" h="96">
                <a:moveTo>
                  <a:pt x="0" y="0"/>
                </a:moveTo>
                <a:lnTo>
                  <a:pt x="96" y="48"/>
                </a:lnTo>
                <a:lnTo>
                  <a:pt x="0"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2" name="Rectangle 9"/>
          <p:cNvSpPr>
            <a:spLocks noChangeArrowheads="1"/>
          </p:cNvSpPr>
          <p:nvPr/>
        </p:nvSpPr>
        <p:spPr bwMode="auto">
          <a:xfrm>
            <a:off x="841375" y="5464175"/>
            <a:ext cx="22860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1200">
                <a:latin typeface="Comic Sans MS" charset="0"/>
              </a:rPr>
              <a:t>Network Address N, Mask</a:t>
            </a:r>
          </a:p>
        </p:txBody>
      </p:sp>
      <p:sp>
        <p:nvSpPr>
          <p:cNvPr id="65544" name="Freeform 10"/>
          <p:cNvSpPr>
            <a:spLocks/>
          </p:cNvSpPr>
          <p:nvPr/>
        </p:nvSpPr>
        <p:spPr bwMode="auto">
          <a:xfrm>
            <a:off x="841375" y="5540375"/>
            <a:ext cx="152400" cy="152400"/>
          </a:xfrm>
          <a:custGeom>
            <a:avLst/>
            <a:gdLst>
              <a:gd name="T0" fmla="*/ 0 w 96"/>
              <a:gd name="T1" fmla="*/ 0 h 96"/>
              <a:gd name="T2" fmla="*/ 2147483646 w 96"/>
              <a:gd name="T3" fmla="*/ 2147483646 h 96"/>
              <a:gd name="T4" fmla="*/ 0 w 96"/>
              <a:gd name="T5" fmla="*/ 2147483646 h 96"/>
              <a:gd name="T6" fmla="*/ 0 60000 65536"/>
              <a:gd name="T7" fmla="*/ 0 60000 65536"/>
              <a:gd name="T8" fmla="*/ 0 60000 65536"/>
            </a:gdLst>
            <a:ahLst/>
            <a:cxnLst>
              <a:cxn ang="T6">
                <a:pos x="T0" y="T1"/>
              </a:cxn>
              <a:cxn ang="T7">
                <a:pos x="T2" y="T3"/>
              </a:cxn>
              <a:cxn ang="T8">
                <a:pos x="T4" y="T5"/>
              </a:cxn>
            </a:cxnLst>
            <a:rect l="0" t="0" r="r" b="b"/>
            <a:pathLst>
              <a:path w="96" h="96">
                <a:moveTo>
                  <a:pt x="0" y="0"/>
                </a:moveTo>
                <a:lnTo>
                  <a:pt x="96" y="48"/>
                </a:lnTo>
                <a:lnTo>
                  <a:pt x="0"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5" name="Freeform 11"/>
          <p:cNvSpPr>
            <a:spLocks/>
          </p:cNvSpPr>
          <p:nvPr/>
        </p:nvSpPr>
        <p:spPr bwMode="auto">
          <a:xfrm>
            <a:off x="1831975" y="4092575"/>
            <a:ext cx="1676400" cy="152400"/>
          </a:xfrm>
          <a:custGeom>
            <a:avLst/>
            <a:gdLst>
              <a:gd name="T0" fmla="*/ 0 w 1056"/>
              <a:gd name="T1" fmla="*/ 0 h 96"/>
              <a:gd name="T2" fmla="*/ 0 w 1056"/>
              <a:gd name="T3" fmla="*/ 2147483646 h 96"/>
              <a:gd name="T4" fmla="*/ 2147483646 w 1056"/>
              <a:gd name="T5" fmla="*/ 2147483646 h 96"/>
              <a:gd name="T6" fmla="*/ 0 60000 65536"/>
              <a:gd name="T7" fmla="*/ 0 60000 65536"/>
              <a:gd name="T8" fmla="*/ 0 60000 65536"/>
            </a:gdLst>
            <a:ahLst/>
            <a:cxnLst>
              <a:cxn ang="T6">
                <a:pos x="T0" y="T1"/>
              </a:cxn>
              <a:cxn ang="T7">
                <a:pos x="T2" y="T3"/>
              </a:cxn>
              <a:cxn ang="T8">
                <a:pos x="T4" y="T5"/>
              </a:cxn>
            </a:cxnLst>
            <a:rect l="0" t="0" r="r" b="b"/>
            <a:pathLst>
              <a:path w="1056" h="96">
                <a:moveTo>
                  <a:pt x="0" y="0"/>
                </a:moveTo>
                <a:lnTo>
                  <a:pt x="0" y="96"/>
                </a:lnTo>
                <a:lnTo>
                  <a:pt x="1056"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6" name="Freeform 12"/>
          <p:cNvSpPr>
            <a:spLocks/>
          </p:cNvSpPr>
          <p:nvPr/>
        </p:nvSpPr>
        <p:spPr bwMode="auto">
          <a:xfrm>
            <a:off x="1831975" y="4702175"/>
            <a:ext cx="1676400" cy="152400"/>
          </a:xfrm>
          <a:custGeom>
            <a:avLst/>
            <a:gdLst>
              <a:gd name="T0" fmla="*/ 0 w 1056"/>
              <a:gd name="T1" fmla="*/ 0 h 96"/>
              <a:gd name="T2" fmla="*/ 0 w 1056"/>
              <a:gd name="T3" fmla="*/ 2147483646 h 96"/>
              <a:gd name="T4" fmla="*/ 2147483646 w 1056"/>
              <a:gd name="T5" fmla="*/ 2147483646 h 96"/>
              <a:gd name="T6" fmla="*/ 0 60000 65536"/>
              <a:gd name="T7" fmla="*/ 0 60000 65536"/>
              <a:gd name="T8" fmla="*/ 0 60000 65536"/>
            </a:gdLst>
            <a:ahLst/>
            <a:cxnLst>
              <a:cxn ang="T6">
                <a:pos x="T0" y="T1"/>
              </a:cxn>
              <a:cxn ang="T7">
                <a:pos x="T2" y="T3"/>
              </a:cxn>
              <a:cxn ang="T8">
                <a:pos x="T4" y="T5"/>
              </a:cxn>
            </a:cxnLst>
            <a:rect l="0" t="0" r="r" b="b"/>
            <a:pathLst>
              <a:path w="1056" h="96">
                <a:moveTo>
                  <a:pt x="0" y="0"/>
                </a:moveTo>
                <a:lnTo>
                  <a:pt x="0" y="96"/>
                </a:lnTo>
                <a:lnTo>
                  <a:pt x="1056"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7" name="Freeform 13"/>
          <p:cNvSpPr>
            <a:spLocks/>
          </p:cNvSpPr>
          <p:nvPr/>
        </p:nvSpPr>
        <p:spPr bwMode="auto">
          <a:xfrm>
            <a:off x="1831975" y="5768975"/>
            <a:ext cx="1676400" cy="152400"/>
          </a:xfrm>
          <a:custGeom>
            <a:avLst/>
            <a:gdLst>
              <a:gd name="T0" fmla="*/ 0 w 1056"/>
              <a:gd name="T1" fmla="*/ 0 h 96"/>
              <a:gd name="T2" fmla="*/ 0 w 1056"/>
              <a:gd name="T3" fmla="*/ 2147483646 h 96"/>
              <a:gd name="T4" fmla="*/ 2147483646 w 1056"/>
              <a:gd name="T5" fmla="*/ 2147483646 h 96"/>
              <a:gd name="T6" fmla="*/ 0 60000 65536"/>
              <a:gd name="T7" fmla="*/ 0 60000 65536"/>
              <a:gd name="T8" fmla="*/ 0 60000 65536"/>
            </a:gdLst>
            <a:ahLst/>
            <a:cxnLst>
              <a:cxn ang="T6">
                <a:pos x="T0" y="T1"/>
              </a:cxn>
              <a:cxn ang="T7">
                <a:pos x="T2" y="T3"/>
              </a:cxn>
              <a:cxn ang="T8">
                <a:pos x="T4" y="T5"/>
              </a:cxn>
            </a:cxnLst>
            <a:rect l="0" t="0" r="r" b="b"/>
            <a:pathLst>
              <a:path w="1056" h="96">
                <a:moveTo>
                  <a:pt x="0" y="0"/>
                </a:moveTo>
                <a:lnTo>
                  <a:pt x="0" y="96"/>
                </a:lnTo>
                <a:lnTo>
                  <a:pt x="1056"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7" name="Rectangle 14"/>
          <p:cNvSpPr>
            <a:spLocks noChangeArrowheads="1"/>
          </p:cNvSpPr>
          <p:nvPr/>
        </p:nvSpPr>
        <p:spPr bwMode="auto">
          <a:xfrm>
            <a:off x="3508375" y="4092575"/>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2000">
                <a:latin typeface="Comic Sans MS" charset="0"/>
              </a:rPr>
              <a:t>=?</a:t>
            </a:r>
          </a:p>
        </p:txBody>
      </p:sp>
      <p:sp>
        <p:nvSpPr>
          <p:cNvPr id="21518" name="Rectangle 15"/>
          <p:cNvSpPr>
            <a:spLocks noChangeArrowheads="1"/>
          </p:cNvSpPr>
          <p:nvPr/>
        </p:nvSpPr>
        <p:spPr bwMode="auto">
          <a:xfrm>
            <a:off x="3508375" y="4702175"/>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2000">
                <a:latin typeface="Comic Sans MS" charset="0"/>
              </a:rPr>
              <a:t>=?</a:t>
            </a:r>
          </a:p>
        </p:txBody>
      </p:sp>
      <p:sp>
        <p:nvSpPr>
          <p:cNvPr id="21519" name="Rectangle 16"/>
          <p:cNvSpPr>
            <a:spLocks noChangeArrowheads="1"/>
          </p:cNvSpPr>
          <p:nvPr/>
        </p:nvSpPr>
        <p:spPr bwMode="auto">
          <a:xfrm>
            <a:off x="3508375" y="5768975"/>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2000">
                <a:latin typeface="Comic Sans MS" charset="0"/>
              </a:rPr>
              <a:t>=?</a:t>
            </a:r>
          </a:p>
        </p:txBody>
      </p:sp>
      <p:grpSp>
        <p:nvGrpSpPr>
          <p:cNvPr id="65551" name="Group 17"/>
          <p:cNvGrpSpPr>
            <a:grpSpLocks/>
          </p:cNvGrpSpPr>
          <p:nvPr/>
        </p:nvGrpSpPr>
        <p:grpSpPr bwMode="auto">
          <a:xfrm>
            <a:off x="3813175" y="4244975"/>
            <a:ext cx="2286000" cy="1676400"/>
            <a:chOff x="2304" y="2352"/>
            <a:chExt cx="528" cy="1056"/>
          </a:xfrm>
        </p:grpSpPr>
        <p:sp>
          <p:nvSpPr>
            <p:cNvPr id="21542" name="Line 18"/>
            <p:cNvSpPr>
              <a:spLocks noChangeShapeType="1"/>
            </p:cNvSpPr>
            <p:nvPr/>
          </p:nvSpPr>
          <p:spPr bwMode="auto">
            <a:xfrm>
              <a:off x="2304" y="235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43" name="Line 19"/>
            <p:cNvSpPr>
              <a:spLocks noChangeShapeType="1"/>
            </p:cNvSpPr>
            <p:nvPr/>
          </p:nvSpPr>
          <p:spPr bwMode="auto">
            <a:xfrm>
              <a:off x="2304"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44" name="Line 20"/>
            <p:cNvSpPr>
              <a:spLocks noChangeShapeType="1"/>
            </p:cNvSpPr>
            <p:nvPr/>
          </p:nvSpPr>
          <p:spPr bwMode="auto">
            <a:xfrm>
              <a:off x="2304" y="34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21521" name="Rectangle 21"/>
          <p:cNvSpPr>
            <a:spLocks noChangeArrowheads="1"/>
          </p:cNvSpPr>
          <p:nvPr/>
        </p:nvSpPr>
        <p:spPr bwMode="auto">
          <a:xfrm>
            <a:off x="4651375" y="4092575"/>
            <a:ext cx="457200"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a:latin typeface="Comic Sans MS" charset="0"/>
              </a:rPr>
              <a:t>OR</a:t>
            </a:r>
          </a:p>
        </p:txBody>
      </p:sp>
      <p:sp>
        <p:nvSpPr>
          <p:cNvPr id="21522" name="Line 22"/>
          <p:cNvSpPr>
            <a:spLocks noChangeShapeType="1"/>
          </p:cNvSpPr>
          <p:nvPr/>
        </p:nvSpPr>
        <p:spPr bwMode="auto">
          <a:xfrm>
            <a:off x="2060575" y="5006975"/>
            <a:ext cx="0" cy="381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a:defRPr/>
            </a:pPr>
            <a:endParaRPr lang="en-US" dirty="0"/>
          </a:p>
        </p:txBody>
      </p:sp>
      <p:sp>
        <p:nvSpPr>
          <p:cNvPr id="21524" name="Line 24"/>
          <p:cNvSpPr>
            <a:spLocks noChangeShapeType="1"/>
          </p:cNvSpPr>
          <p:nvPr/>
        </p:nvSpPr>
        <p:spPr bwMode="auto">
          <a:xfrm flipV="1">
            <a:off x="2365375" y="4168775"/>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25" name="Line 25"/>
          <p:cNvSpPr>
            <a:spLocks noChangeShapeType="1"/>
          </p:cNvSpPr>
          <p:nvPr/>
        </p:nvSpPr>
        <p:spPr bwMode="auto">
          <a:xfrm flipV="1">
            <a:off x="2365375" y="4778375"/>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26" name="Line 26"/>
          <p:cNvSpPr>
            <a:spLocks noChangeShapeType="1"/>
          </p:cNvSpPr>
          <p:nvPr/>
        </p:nvSpPr>
        <p:spPr bwMode="auto">
          <a:xfrm flipV="1">
            <a:off x="2365375" y="5845175"/>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27" name="Text Box 27"/>
          <p:cNvSpPr txBox="1">
            <a:spLocks noChangeArrowheads="1"/>
          </p:cNvSpPr>
          <p:nvPr/>
        </p:nvSpPr>
        <p:spPr bwMode="auto">
          <a:xfrm>
            <a:off x="2441575" y="4016375"/>
            <a:ext cx="701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a:latin typeface="Comic Sans MS" charset="0"/>
              </a:rPr>
              <a:t>32+32</a:t>
            </a:r>
          </a:p>
        </p:txBody>
      </p:sp>
      <p:sp>
        <p:nvSpPr>
          <p:cNvPr id="21528" name="Text Box 28"/>
          <p:cNvSpPr txBox="1">
            <a:spLocks noChangeArrowheads="1"/>
          </p:cNvSpPr>
          <p:nvPr/>
        </p:nvSpPr>
        <p:spPr bwMode="auto">
          <a:xfrm>
            <a:off x="2441575" y="4625975"/>
            <a:ext cx="701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a:latin typeface="Comic Sans MS" charset="0"/>
              </a:rPr>
              <a:t>32+32</a:t>
            </a:r>
          </a:p>
        </p:txBody>
      </p:sp>
      <p:sp>
        <p:nvSpPr>
          <p:cNvPr id="21529" name="Text Box 29"/>
          <p:cNvSpPr txBox="1">
            <a:spLocks noChangeArrowheads="1"/>
          </p:cNvSpPr>
          <p:nvPr/>
        </p:nvSpPr>
        <p:spPr bwMode="auto">
          <a:xfrm>
            <a:off x="2441575" y="5692775"/>
            <a:ext cx="701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a:latin typeface="Comic Sans MS" charset="0"/>
              </a:rPr>
              <a:t>32+32</a:t>
            </a:r>
          </a:p>
        </p:txBody>
      </p:sp>
      <p:sp>
        <p:nvSpPr>
          <p:cNvPr id="21530" name="Line 30"/>
          <p:cNvSpPr>
            <a:spLocks noChangeShapeType="1"/>
          </p:cNvSpPr>
          <p:nvPr/>
        </p:nvSpPr>
        <p:spPr bwMode="auto">
          <a:xfrm flipV="1">
            <a:off x="3584575" y="3635375"/>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31" name="Text Box 31"/>
          <p:cNvSpPr txBox="1">
            <a:spLocks noChangeArrowheads="1"/>
          </p:cNvSpPr>
          <p:nvPr/>
        </p:nvSpPr>
        <p:spPr bwMode="auto">
          <a:xfrm>
            <a:off x="3660775" y="3482975"/>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a:latin typeface="Comic Sans MS" charset="0"/>
              </a:rPr>
              <a:t>32</a:t>
            </a:r>
          </a:p>
        </p:txBody>
      </p:sp>
      <p:sp>
        <p:nvSpPr>
          <p:cNvPr id="21532" name="Rectangle 32"/>
          <p:cNvSpPr>
            <a:spLocks noChangeArrowheads="1"/>
          </p:cNvSpPr>
          <p:nvPr/>
        </p:nvSpPr>
        <p:spPr bwMode="auto">
          <a:xfrm>
            <a:off x="6099175" y="4092575"/>
            <a:ext cx="1219200"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sz="1600" dirty="0">
                <a:latin typeface="Comic Sans MS" charset="0"/>
              </a:rPr>
              <a:t>Find the </a:t>
            </a:r>
          </a:p>
          <a:p>
            <a:pPr algn="ctr">
              <a:defRPr/>
            </a:pPr>
            <a:r>
              <a:rPr lang="en-US" altLang="en-US" sz="1600" dirty="0">
                <a:latin typeface="Comic Sans MS" charset="0"/>
              </a:rPr>
              <a:t>First one</a:t>
            </a:r>
          </a:p>
          <a:p>
            <a:pPr algn="ctr">
              <a:defRPr/>
            </a:pPr>
            <a:r>
              <a:rPr lang="en-US" altLang="en-US" sz="1600" dirty="0">
                <a:latin typeface="Comic Sans MS" charset="0"/>
              </a:rPr>
              <a:t>from Top </a:t>
            </a:r>
          </a:p>
          <a:p>
            <a:pPr algn="ctr">
              <a:defRPr/>
            </a:pPr>
            <a:endParaRPr lang="en-US" altLang="en-US" sz="1600" dirty="0">
              <a:latin typeface="Comic Sans MS" charset="0"/>
            </a:endParaRPr>
          </a:p>
          <a:p>
            <a:pPr algn="ctr">
              <a:defRPr/>
            </a:pPr>
            <a:r>
              <a:rPr lang="en-US" altLang="en-US" sz="1600" dirty="0">
                <a:latin typeface="Comic Sans MS" charset="0"/>
              </a:rPr>
              <a:t>(A Priority </a:t>
            </a:r>
          </a:p>
          <a:p>
            <a:pPr algn="ctr">
              <a:defRPr/>
            </a:pPr>
            <a:r>
              <a:rPr lang="en-US" altLang="en-US" sz="1600" dirty="0">
                <a:latin typeface="Comic Sans MS" charset="0"/>
              </a:rPr>
              <a:t>Encoder)</a:t>
            </a:r>
          </a:p>
        </p:txBody>
      </p:sp>
      <p:sp>
        <p:nvSpPr>
          <p:cNvPr id="65564" name="Freeform 33"/>
          <p:cNvSpPr>
            <a:spLocks/>
          </p:cNvSpPr>
          <p:nvPr/>
        </p:nvSpPr>
        <p:spPr bwMode="auto">
          <a:xfrm>
            <a:off x="4879975" y="6073775"/>
            <a:ext cx="3581400" cy="381000"/>
          </a:xfrm>
          <a:custGeom>
            <a:avLst/>
            <a:gdLst>
              <a:gd name="T0" fmla="*/ 0 w 576"/>
              <a:gd name="T1" fmla="*/ 0 h 240"/>
              <a:gd name="T2" fmla="*/ 0 w 576"/>
              <a:gd name="T3" fmla="*/ 2147483646 h 240"/>
              <a:gd name="T4" fmla="*/ 2147483646 w 576"/>
              <a:gd name="T5" fmla="*/ 2147483646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0" y="240"/>
                </a:lnTo>
                <a:lnTo>
                  <a:pt x="576" y="24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4" name="Text Box 34"/>
          <p:cNvSpPr txBox="1">
            <a:spLocks noChangeArrowheads="1"/>
          </p:cNvSpPr>
          <p:nvPr/>
        </p:nvSpPr>
        <p:spPr bwMode="auto">
          <a:xfrm>
            <a:off x="7378700" y="6073775"/>
            <a:ext cx="93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2000">
                <a:latin typeface="Comic Sans MS" charset="0"/>
              </a:rPr>
              <a:t>Match</a:t>
            </a:r>
          </a:p>
        </p:txBody>
      </p:sp>
      <p:sp>
        <p:nvSpPr>
          <p:cNvPr id="21535" name="Line 35"/>
          <p:cNvSpPr>
            <a:spLocks noChangeShapeType="1"/>
          </p:cNvSpPr>
          <p:nvPr/>
        </p:nvSpPr>
        <p:spPr bwMode="auto">
          <a:xfrm>
            <a:off x="7318375" y="5006975"/>
            <a:ext cx="1143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36" name="Text Box 36"/>
          <p:cNvSpPr txBox="1">
            <a:spLocks noChangeArrowheads="1"/>
          </p:cNvSpPr>
          <p:nvPr/>
        </p:nvSpPr>
        <p:spPr bwMode="auto">
          <a:xfrm>
            <a:off x="7378700" y="4567238"/>
            <a:ext cx="1174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2000">
                <a:latin typeface="Comic Sans MS" charset="0"/>
              </a:rPr>
              <a:t>Location</a:t>
            </a:r>
          </a:p>
        </p:txBody>
      </p:sp>
      <p:sp>
        <p:nvSpPr>
          <p:cNvPr id="21537" name="Text Box 37"/>
          <p:cNvSpPr txBox="1">
            <a:spLocks noChangeArrowheads="1"/>
          </p:cNvSpPr>
          <p:nvPr/>
        </p:nvSpPr>
        <p:spPr bwMode="auto">
          <a:xfrm>
            <a:off x="3048000" y="3063875"/>
            <a:ext cx="12668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600">
                <a:latin typeface="Comic Sans MS" charset="0"/>
              </a:rPr>
              <a:t>IP Address</a:t>
            </a:r>
          </a:p>
        </p:txBody>
      </p:sp>
      <p:sp>
        <p:nvSpPr>
          <p:cNvPr id="21538" name="Line 38"/>
          <p:cNvSpPr>
            <a:spLocks noChangeShapeType="1"/>
          </p:cNvSpPr>
          <p:nvPr/>
        </p:nvSpPr>
        <p:spPr bwMode="auto">
          <a:xfrm>
            <a:off x="688975" y="3482975"/>
            <a:ext cx="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539" name="Text Box 39"/>
          <p:cNvSpPr txBox="1">
            <a:spLocks noChangeArrowheads="1"/>
          </p:cNvSpPr>
          <p:nvPr/>
        </p:nvSpPr>
        <p:spPr bwMode="auto">
          <a:xfrm rot="-5400000">
            <a:off x="-981869" y="4544219"/>
            <a:ext cx="291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600">
                <a:latin typeface="Comic Sans MS" charset="0"/>
              </a:rPr>
              <a:t>Ordered longest prefix first</a:t>
            </a:r>
          </a:p>
        </p:txBody>
      </p:sp>
      <p:sp>
        <p:nvSpPr>
          <p:cNvPr id="21540" name="Text Box 40"/>
          <p:cNvSpPr txBox="1">
            <a:spLocks noChangeArrowheads="1"/>
          </p:cNvSpPr>
          <p:nvPr/>
        </p:nvSpPr>
        <p:spPr bwMode="auto">
          <a:xfrm>
            <a:off x="609604" y="1370557"/>
            <a:ext cx="8229591"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nSpc>
                <a:spcPct val="90000"/>
              </a:lnSpc>
              <a:buFont typeface="Arial" panose="020B0604020202020204" pitchFamily="34" charset="0"/>
              <a:buChar char="•"/>
            </a:pPr>
            <a:r>
              <a:rPr lang="en-US" altLang="zh-TW" dirty="0">
                <a:latin typeface="+mn-lt"/>
                <a:ea typeface="新細明體" charset="-120"/>
              </a:rPr>
              <a:t>Each entry of the TCAM stores a (</a:t>
            </a:r>
            <a:r>
              <a:rPr lang="en-US" altLang="zh-TW" dirty="0" err="1">
                <a:solidFill>
                  <a:srgbClr val="FF0000"/>
                </a:solidFill>
                <a:latin typeface="+mn-lt"/>
                <a:ea typeface="新細明體" charset="-120"/>
              </a:rPr>
              <a:t>val</a:t>
            </a:r>
            <a:r>
              <a:rPr lang="en-US" altLang="zh-TW" dirty="0">
                <a:solidFill>
                  <a:srgbClr val="FF0000"/>
                </a:solidFill>
                <a:latin typeface="+mn-lt"/>
                <a:ea typeface="新細明體" charset="-120"/>
              </a:rPr>
              <a:t>, mask</a:t>
            </a:r>
            <a:r>
              <a:rPr lang="en-US" altLang="zh-TW" dirty="0">
                <a:latin typeface="+mn-lt"/>
                <a:ea typeface="新細明體" charset="-120"/>
              </a:rPr>
              <a:t>) pair and matches a given input key by checking if those bits of </a:t>
            </a:r>
            <a:r>
              <a:rPr lang="en-US" altLang="zh-TW" dirty="0" err="1">
                <a:solidFill>
                  <a:srgbClr val="FF0000"/>
                </a:solidFill>
                <a:latin typeface="+mn-lt"/>
                <a:ea typeface="新細明體" charset="-120"/>
              </a:rPr>
              <a:t>val</a:t>
            </a:r>
            <a:r>
              <a:rPr lang="en-US" altLang="zh-TW" dirty="0">
                <a:latin typeface="+mn-lt"/>
                <a:ea typeface="新細明體" charset="-120"/>
              </a:rPr>
              <a:t> for which the </a:t>
            </a:r>
            <a:r>
              <a:rPr lang="en-US" altLang="zh-TW" dirty="0">
                <a:solidFill>
                  <a:srgbClr val="FF0000"/>
                </a:solidFill>
                <a:latin typeface="+mn-lt"/>
                <a:ea typeface="新細明體" charset="-120"/>
              </a:rPr>
              <a:t>mask</a:t>
            </a:r>
            <a:r>
              <a:rPr lang="en-US" altLang="zh-TW" dirty="0">
                <a:latin typeface="+mn-lt"/>
                <a:ea typeface="新細明體" charset="-120"/>
              </a:rPr>
              <a:t> bit is 1 match those in the input key</a:t>
            </a:r>
          </a:p>
          <a:p>
            <a:pPr marL="285750" indent="-285750">
              <a:lnSpc>
                <a:spcPct val="90000"/>
              </a:lnSpc>
              <a:buFont typeface="Arial" panose="020B0604020202020204" pitchFamily="34" charset="0"/>
              <a:buChar char="•"/>
            </a:pPr>
            <a:r>
              <a:rPr lang="en-US" altLang="en-US" dirty="0">
                <a:latin typeface="+mn-lt"/>
              </a:rPr>
              <a:t>Parallel </a:t>
            </a:r>
            <a:r>
              <a:rPr lang="en-US" altLang="en-US" dirty="0">
                <a:latin typeface="+mn-lt"/>
                <a:ea typeface="新細明體" charset="-120"/>
              </a:rPr>
              <a:t>comparison</a:t>
            </a:r>
            <a:r>
              <a:rPr lang="en-US" altLang="en-US" dirty="0">
                <a:latin typeface="+mn-lt"/>
              </a:rPr>
              <a:t> to all entries</a:t>
            </a:r>
          </a:p>
          <a:p>
            <a:pPr marL="285750" indent="-285750">
              <a:lnSpc>
                <a:spcPct val="90000"/>
              </a:lnSpc>
              <a:buFont typeface="Arial" panose="020B0604020202020204" pitchFamily="34" charset="0"/>
              <a:buChar char="•"/>
            </a:pPr>
            <a:r>
              <a:rPr lang="en-US" altLang="en-US" dirty="0">
                <a:latin typeface="+mn-lt"/>
                <a:ea typeface="新細明體" charset="-120"/>
              </a:rPr>
              <a:t>For instance, store (prefix</a:t>
            </a:r>
            <a:r>
              <a:rPr lang="en-US" altLang="en-US" dirty="0">
                <a:latin typeface="+mn-lt"/>
              </a:rPr>
              <a:t>, mask) pairs for IP address lookup, where mask indicates the prefix length, e.g., assuming 6-bit addresses, 110100/4 is denoted as a (“110100”, ”111100”) pair</a:t>
            </a:r>
          </a:p>
        </p:txBody>
      </p:sp>
      <p:sp>
        <p:nvSpPr>
          <p:cNvPr id="44" name="Rectangle 2"/>
          <p:cNvSpPr txBox="1">
            <a:spLocks noChangeArrowheads="1"/>
          </p:cNvSpPr>
          <p:nvPr/>
        </p:nvSpPr>
        <p:spPr bwMode="auto">
          <a:xfrm>
            <a:off x="1181100" y="304800"/>
            <a:ext cx="63627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ahoma" pitchFamily="34" charset="0"/>
              </a:defRPr>
            </a:lvl2pPr>
            <a:lvl3pPr algn="l" rtl="0" eaLnBrk="0" fontAlgn="base" hangingPunct="0">
              <a:spcBef>
                <a:spcPct val="0"/>
              </a:spcBef>
              <a:spcAft>
                <a:spcPct val="0"/>
              </a:spcAft>
              <a:defRPr sz="3600">
                <a:solidFill>
                  <a:schemeClr val="tx2"/>
                </a:solidFill>
                <a:latin typeface="Tahoma" pitchFamily="34" charset="0"/>
              </a:defRPr>
            </a:lvl3pPr>
            <a:lvl4pPr algn="l" rtl="0" eaLnBrk="0" fontAlgn="base" hangingPunct="0">
              <a:spcBef>
                <a:spcPct val="0"/>
              </a:spcBef>
              <a:spcAft>
                <a:spcPct val="0"/>
              </a:spcAft>
              <a:defRPr sz="3600">
                <a:solidFill>
                  <a:schemeClr val="tx2"/>
                </a:solidFill>
                <a:latin typeface="Tahoma" pitchFamily="34" charset="0"/>
              </a:defRPr>
            </a:lvl4pPr>
            <a:lvl5pPr algn="l" rtl="0" eaLnBrk="0" fontAlgn="base" hangingPunct="0">
              <a:spcBef>
                <a:spcPct val="0"/>
              </a:spcBef>
              <a:spcAft>
                <a:spcPct val="0"/>
              </a:spcAft>
              <a:defRPr sz="3600">
                <a:solidFill>
                  <a:schemeClr val="tx2"/>
                </a:solidFill>
                <a:latin typeface="Tahoma" pitchFamily="34" charset="0"/>
              </a:defRPr>
            </a:lvl5pPr>
            <a:lvl6pPr marL="457200" algn="l" rtl="0" fontAlgn="base">
              <a:spcBef>
                <a:spcPct val="0"/>
              </a:spcBef>
              <a:spcAft>
                <a:spcPct val="0"/>
              </a:spcAft>
              <a:defRPr sz="3600">
                <a:solidFill>
                  <a:schemeClr val="tx2"/>
                </a:solidFill>
                <a:latin typeface="Tahoma" pitchFamily="34" charset="0"/>
              </a:defRPr>
            </a:lvl6pPr>
            <a:lvl7pPr marL="914400" algn="l" rtl="0" fontAlgn="base">
              <a:spcBef>
                <a:spcPct val="0"/>
              </a:spcBef>
              <a:spcAft>
                <a:spcPct val="0"/>
              </a:spcAft>
              <a:defRPr sz="3600">
                <a:solidFill>
                  <a:schemeClr val="tx2"/>
                </a:solidFill>
                <a:latin typeface="Tahoma" pitchFamily="34" charset="0"/>
              </a:defRPr>
            </a:lvl7pPr>
            <a:lvl8pPr marL="1371600" algn="l" rtl="0" fontAlgn="base">
              <a:spcBef>
                <a:spcPct val="0"/>
              </a:spcBef>
              <a:spcAft>
                <a:spcPct val="0"/>
              </a:spcAft>
              <a:defRPr sz="3600">
                <a:solidFill>
                  <a:schemeClr val="tx2"/>
                </a:solidFill>
                <a:latin typeface="Tahoma" pitchFamily="34" charset="0"/>
              </a:defRPr>
            </a:lvl8pPr>
            <a:lvl9pPr marL="1828800" algn="l" rtl="0" fontAlgn="base">
              <a:spcBef>
                <a:spcPct val="0"/>
              </a:spcBef>
              <a:spcAft>
                <a:spcPct val="0"/>
              </a:spcAft>
              <a:defRPr sz="3600">
                <a:solidFill>
                  <a:schemeClr val="tx2"/>
                </a:solidFill>
                <a:latin typeface="Tahoma" pitchFamily="34" charset="0"/>
              </a:defRPr>
            </a:lvl9pPr>
          </a:lstStyle>
          <a:p>
            <a:pPr algn="ctr">
              <a:defRPr/>
            </a:pPr>
            <a:r>
              <a:rPr lang="en-US" altLang="zh-TW" kern="0" dirty="0">
                <a:solidFill>
                  <a:schemeClr val="tx1"/>
                </a:solidFill>
                <a:ea typeface="新細明體" pitchFamily="18" charset="-120"/>
              </a:rPr>
              <a:t>Ternary CAM (TCAM)</a:t>
            </a:r>
          </a:p>
        </p:txBody>
      </p:sp>
      <p:sp>
        <p:nvSpPr>
          <p:cNvPr id="41" name="Line 22">
            <a:extLst>
              <a:ext uri="{FF2B5EF4-FFF2-40B4-BE49-F238E27FC236}">
                <a16:creationId xmlns:a16="http://schemas.microsoft.com/office/drawing/2014/main" id="{84FEC2FD-F1D2-3A4D-AEE4-C5B733942EF0}"/>
              </a:ext>
            </a:extLst>
          </p:cNvPr>
          <p:cNvSpPr>
            <a:spLocks noChangeShapeType="1"/>
          </p:cNvSpPr>
          <p:nvPr/>
        </p:nvSpPr>
        <p:spPr bwMode="auto">
          <a:xfrm>
            <a:off x="4191000" y="5197475"/>
            <a:ext cx="0" cy="381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a:defRPr/>
            </a:pPr>
            <a:endParaRPr lang="en-US" dirty="0"/>
          </a:p>
        </p:txBody>
      </p:sp>
      <p:sp>
        <p:nvSpPr>
          <p:cNvPr id="42" name="Line 22">
            <a:extLst>
              <a:ext uri="{FF2B5EF4-FFF2-40B4-BE49-F238E27FC236}">
                <a16:creationId xmlns:a16="http://schemas.microsoft.com/office/drawing/2014/main" id="{044FF30E-E4BD-8344-9AA9-B23C02CC1EBE}"/>
              </a:ext>
            </a:extLst>
          </p:cNvPr>
          <p:cNvSpPr>
            <a:spLocks noChangeShapeType="1"/>
          </p:cNvSpPr>
          <p:nvPr/>
        </p:nvSpPr>
        <p:spPr bwMode="auto">
          <a:xfrm>
            <a:off x="5562600" y="5148036"/>
            <a:ext cx="0" cy="381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a:defRPr/>
            </a:pPr>
            <a:endParaRPr lang="en-US" dirty="0"/>
          </a:p>
        </p:txBody>
      </p:sp>
    </p:spTree>
    <p:extLst>
      <p:ext uri="{BB962C8B-B14F-4D97-AF65-F5344CB8AC3E}">
        <p14:creationId xmlns:p14="http://schemas.microsoft.com/office/powerpoint/2010/main" val="231044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E2C1-7300-BC47-BAC1-0B97C9A273E6}"/>
              </a:ext>
            </a:extLst>
          </p:cNvPr>
          <p:cNvSpPr>
            <a:spLocks noGrp="1"/>
          </p:cNvSpPr>
          <p:nvPr>
            <p:ph type="title"/>
          </p:nvPr>
        </p:nvSpPr>
        <p:spPr/>
        <p:txBody>
          <a:bodyPr/>
          <a:lstStyle/>
          <a:p>
            <a:r>
              <a:rPr lang="en-US" dirty="0"/>
              <a:t>A Priority Encoder</a:t>
            </a:r>
          </a:p>
        </p:txBody>
      </p:sp>
      <p:sp>
        <p:nvSpPr>
          <p:cNvPr id="4" name="Slide Number Placeholder 3">
            <a:extLst>
              <a:ext uri="{FF2B5EF4-FFF2-40B4-BE49-F238E27FC236}">
                <a16:creationId xmlns:a16="http://schemas.microsoft.com/office/drawing/2014/main" id="{9BB46C33-16D0-DB42-9301-59E762A96D79}"/>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50178" name="Picture 2" descr="Encoders &amp; Decoders - STUDYTRONICS">
            <a:extLst>
              <a:ext uri="{FF2B5EF4-FFF2-40B4-BE49-F238E27FC236}">
                <a16:creationId xmlns:a16="http://schemas.microsoft.com/office/drawing/2014/main" id="{5E76C820-9164-F645-AA2D-0580BBC59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402737" cy="36615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050381-2E2C-EF45-AA37-4A6D8358ABE2}"/>
              </a:ext>
            </a:extLst>
          </p:cNvPr>
          <p:cNvSpPr txBox="1"/>
          <p:nvPr/>
        </p:nvSpPr>
        <p:spPr>
          <a:xfrm>
            <a:off x="5410200" y="2209800"/>
            <a:ext cx="1231171" cy="369332"/>
          </a:xfrm>
          <a:prstGeom prst="rect">
            <a:avLst/>
          </a:prstGeom>
          <a:noFill/>
        </p:spPr>
        <p:txBody>
          <a:bodyPr wrap="none" rtlCol="0">
            <a:spAutoFit/>
          </a:bodyPr>
          <a:lstStyle/>
          <a:p>
            <a:r>
              <a:rPr lang="en-US" dirty="0"/>
              <a:t>Truth Table</a:t>
            </a:r>
          </a:p>
        </p:txBody>
      </p:sp>
    </p:spTree>
    <p:extLst>
      <p:ext uri="{BB962C8B-B14F-4D97-AF65-F5344CB8AC3E}">
        <p14:creationId xmlns:p14="http://schemas.microsoft.com/office/powerpoint/2010/main" val="422944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60B131F0-79B3-E544-8D6E-68CC91879A01}" type="slidenum">
              <a:rPr lang="en-US" altLang="zh-CN" sz="1400"/>
              <a:pPr>
                <a:spcBef>
                  <a:spcPct val="0"/>
                </a:spcBef>
                <a:buClrTx/>
                <a:buSzTx/>
                <a:buFontTx/>
                <a:buNone/>
              </a:pPr>
              <a:t>19</a:t>
            </a:fld>
            <a:endParaRPr lang="en-US" altLang="zh-CN" sz="1400" dirty="0"/>
          </a:p>
        </p:txBody>
      </p:sp>
      <p:sp>
        <p:nvSpPr>
          <p:cNvPr id="67586" name="Rectangle 2"/>
          <p:cNvSpPr>
            <a:spLocks noGrp="1" noChangeArrowheads="1"/>
          </p:cNvSpPr>
          <p:nvPr>
            <p:ph type="title"/>
          </p:nvPr>
        </p:nvSpPr>
        <p:spPr/>
        <p:txBody>
          <a:bodyPr>
            <a:normAutofit/>
          </a:bodyPr>
          <a:lstStyle/>
          <a:p>
            <a:pPr eaLnBrk="1" hangingPunct="1"/>
            <a:r>
              <a:rPr lang="en-US" altLang="zh-TW" sz="4000" dirty="0">
                <a:ea typeface="新細明體" charset="-120"/>
              </a:rPr>
              <a:t>TCAM Used for IP Longest Prefix Match</a:t>
            </a:r>
            <a:endParaRPr lang="en-US" altLang="zh-CN" sz="4000" dirty="0">
              <a:ea typeface="新細明體" charset="-120"/>
            </a:endParaRPr>
          </a:p>
        </p:txBody>
      </p:sp>
      <p:graphicFrame>
        <p:nvGraphicFramePr>
          <p:cNvPr id="67587" name="Object 45"/>
          <p:cNvGraphicFramePr>
            <a:graphicFrameLocks noGrp="1" noChangeAspect="1"/>
          </p:cNvGraphicFramePr>
          <p:nvPr>
            <p:ph sz="half" idx="2"/>
            <p:extLst>
              <p:ext uri="{D42A27DB-BD31-4B8C-83A1-F6EECF244321}">
                <p14:modId xmlns:p14="http://schemas.microsoft.com/office/powerpoint/2010/main" val="574620577"/>
              </p:ext>
            </p:extLst>
          </p:nvPr>
        </p:nvGraphicFramePr>
        <p:xfrm>
          <a:off x="1508760" y="2363481"/>
          <a:ext cx="5562600" cy="3679825"/>
        </p:xfrm>
        <a:graphic>
          <a:graphicData uri="http://schemas.openxmlformats.org/presentationml/2006/ole">
            <mc:AlternateContent xmlns:mc="http://schemas.openxmlformats.org/markup-compatibility/2006">
              <mc:Choice xmlns:v="urn:schemas-microsoft-com:vml" Requires="v">
                <p:oleObj spid="_x0000_s2065" name="Visio" r:id="rId4" imgW="6502400" imgH="4305300" progId="Visio.Drawing.11">
                  <p:embed/>
                </p:oleObj>
              </mc:Choice>
              <mc:Fallback>
                <p:oleObj name="Visio" r:id="rId4" imgW="6502400" imgH="4305300" progId="Visio.Drawing.11">
                  <p:embed/>
                  <p:pic>
                    <p:nvPicPr>
                      <p:cNvPr id="67587" name="Object 4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8760" y="2363481"/>
                        <a:ext cx="5562600"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88" name="Text Box 48"/>
          <p:cNvSpPr txBox="1">
            <a:spLocks noChangeArrowheads="1"/>
          </p:cNvSpPr>
          <p:nvPr/>
        </p:nvSpPr>
        <p:spPr bwMode="auto">
          <a:xfrm>
            <a:off x="1524000" y="1372881"/>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marL="0" indent="0" eaLnBrk="1" hangingPunct="1">
              <a:spcBef>
                <a:spcPct val="50000"/>
              </a:spcBef>
              <a:buClrTx/>
              <a:buSzTx/>
              <a:buNone/>
            </a:pPr>
            <a:r>
              <a:rPr lang="en-US" altLang="zh-CN" sz="2800" dirty="0">
                <a:latin typeface="Arial" charset="0"/>
                <a:ea typeface="宋体" charset="-122"/>
              </a:rPr>
              <a:t>Logic structure of a TCAM device</a:t>
            </a:r>
            <a:endParaRPr lang="zh-TW" altLang="en-US" sz="2800" dirty="0">
              <a:latin typeface="Arial" charset="0"/>
              <a:ea typeface="新細明體" charset="-120"/>
            </a:endParaRPr>
          </a:p>
        </p:txBody>
      </p:sp>
      <p:sp>
        <p:nvSpPr>
          <p:cNvPr id="67589" name="Text Box 50"/>
          <p:cNvSpPr txBox="1">
            <a:spLocks noChangeArrowheads="1"/>
          </p:cNvSpPr>
          <p:nvPr/>
        </p:nvSpPr>
        <p:spPr bwMode="auto">
          <a:xfrm>
            <a:off x="5334000" y="5410200"/>
            <a:ext cx="33680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lgn="dist" eaLnBrk="1" hangingPunct="1">
              <a:spcBef>
                <a:spcPct val="0"/>
              </a:spcBef>
              <a:buClrTx/>
              <a:buSzTx/>
              <a:buFontTx/>
              <a:buNone/>
            </a:pPr>
            <a:r>
              <a:rPr lang="en-US" altLang="zh-TW" sz="1000" dirty="0">
                <a:solidFill>
                  <a:schemeClr val="hlink"/>
                </a:solidFill>
                <a:latin typeface="Arial" charset="0"/>
                <a:ea typeface="新細明體" charset="-120"/>
              </a:rPr>
              <a:t>Whenever a match operation is triggered, an incoming </a:t>
            </a:r>
          </a:p>
          <a:p>
            <a:pPr algn="dist" eaLnBrk="1" hangingPunct="1">
              <a:spcBef>
                <a:spcPct val="0"/>
              </a:spcBef>
              <a:buClrTx/>
              <a:buSzTx/>
              <a:buFontTx/>
              <a:buNone/>
            </a:pPr>
            <a:r>
              <a:rPr lang="en-US" altLang="zh-TW" sz="1000" dirty="0">
                <a:solidFill>
                  <a:schemeClr val="hlink"/>
                </a:solidFill>
                <a:latin typeface="Arial" charset="0"/>
                <a:ea typeface="新細明體" charset="-120"/>
              </a:rPr>
              <a:t>32-bit destination IP address is compared with </a:t>
            </a:r>
          </a:p>
          <a:p>
            <a:pPr algn="dist" eaLnBrk="1" hangingPunct="1">
              <a:spcBef>
                <a:spcPct val="0"/>
              </a:spcBef>
              <a:buClrTx/>
              <a:buSzTx/>
              <a:buFontTx/>
              <a:buNone/>
            </a:pPr>
            <a:r>
              <a:rPr lang="en-US" altLang="zh-TW" sz="1000" dirty="0">
                <a:solidFill>
                  <a:schemeClr val="hlink"/>
                </a:solidFill>
                <a:latin typeface="Arial" charset="0"/>
                <a:ea typeface="新細明體" charset="-120"/>
              </a:rPr>
              <a:t>all TCAM entries bit by bit, respectively, and </a:t>
            </a:r>
          </a:p>
          <a:p>
            <a:pPr eaLnBrk="1" hangingPunct="1">
              <a:spcBef>
                <a:spcPct val="0"/>
              </a:spcBef>
              <a:buClrTx/>
              <a:buSzTx/>
              <a:buFontTx/>
              <a:buNone/>
            </a:pPr>
            <a:r>
              <a:rPr lang="en-US" altLang="zh-TW" sz="1000" dirty="0">
                <a:solidFill>
                  <a:schemeClr val="hlink"/>
                </a:solidFill>
                <a:latin typeface="Arial" charset="0"/>
                <a:ea typeface="新細明體" charset="-120"/>
              </a:rPr>
              <a:t>simultaneously.</a:t>
            </a:r>
            <a:endParaRPr lang="zh-TW" altLang="en-US" sz="1000" dirty="0">
              <a:solidFill>
                <a:schemeClr val="hlink"/>
              </a:solidFill>
              <a:latin typeface="Arial" charset="0"/>
              <a:ea typeface="新細明體" charset="-120"/>
            </a:endParaRPr>
          </a:p>
        </p:txBody>
      </p:sp>
      <p:sp>
        <p:nvSpPr>
          <p:cNvPr id="67590" name="Text Box 53"/>
          <p:cNvSpPr txBox="1">
            <a:spLocks noChangeArrowheads="1"/>
          </p:cNvSpPr>
          <p:nvPr/>
        </p:nvSpPr>
        <p:spPr bwMode="auto">
          <a:xfrm>
            <a:off x="5471160" y="2313594"/>
            <a:ext cx="3124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0"/>
              </a:spcBef>
              <a:buClrTx/>
              <a:buSzTx/>
              <a:buFontTx/>
              <a:buNone/>
            </a:pPr>
            <a:r>
              <a:rPr lang="en-US" altLang="zh-TW" sz="1000" dirty="0">
                <a:solidFill>
                  <a:schemeClr val="tx2"/>
                </a:solidFill>
                <a:latin typeface="Arial" charset="0"/>
                <a:ea typeface="新細明體" charset="-120"/>
              </a:rPr>
              <a:t>Since there may be multiple matches found at the </a:t>
            </a:r>
          </a:p>
          <a:p>
            <a:pPr eaLnBrk="1" hangingPunct="1">
              <a:spcBef>
                <a:spcPct val="0"/>
              </a:spcBef>
              <a:buClrTx/>
              <a:buSzTx/>
              <a:buFontTx/>
              <a:buNone/>
            </a:pPr>
            <a:r>
              <a:rPr lang="en-US" altLang="zh-TW" sz="1000" dirty="0">
                <a:solidFill>
                  <a:schemeClr val="tx2"/>
                </a:solidFill>
                <a:latin typeface="Arial" charset="0"/>
                <a:ea typeface="新細明體" charset="-120"/>
              </a:rPr>
              <a:t>same time, a priority encoder is used to </a:t>
            </a:r>
          </a:p>
          <a:p>
            <a:pPr eaLnBrk="1" hangingPunct="1">
              <a:spcBef>
                <a:spcPct val="0"/>
              </a:spcBef>
              <a:buClrTx/>
              <a:buSzTx/>
              <a:buFontTx/>
              <a:buNone/>
            </a:pPr>
            <a:r>
              <a:rPr lang="en-US" altLang="zh-TW" sz="1000" dirty="0">
                <a:solidFill>
                  <a:schemeClr val="tx2"/>
                </a:solidFill>
                <a:latin typeface="Arial" charset="0"/>
                <a:ea typeface="新細明體" charset="-120"/>
              </a:rPr>
              <a:t>select a match with the highest priority as the output.</a:t>
            </a:r>
          </a:p>
          <a:p>
            <a:pPr eaLnBrk="1" hangingPunct="1">
              <a:spcBef>
                <a:spcPct val="0"/>
              </a:spcBef>
              <a:buClrTx/>
              <a:buSzTx/>
              <a:buFontTx/>
              <a:buNone/>
            </a:pPr>
            <a:r>
              <a:rPr lang="en-US" altLang="zh-TW" sz="1000" dirty="0">
                <a:solidFill>
                  <a:schemeClr val="tx2"/>
                </a:solidFill>
                <a:latin typeface="Arial" charset="0"/>
                <a:ea typeface="新細明體" charset="-120"/>
              </a:rPr>
              <a:t>The priority is determined by the memory location. </a:t>
            </a:r>
          </a:p>
          <a:p>
            <a:pPr eaLnBrk="1" hangingPunct="1">
              <a:spcBef>
                <a:spcPct val="0"/>
              </a:spcBef>
              <a:buClrTx/>
              <a:buSzTx/>
              <a:buFontTx/>
              <a:buNone/>
            </a:pPr>
            <a:r>
              <a:rPr lang="en-US" altLang="zh-TW" sz="1000" dirty="0">
                <a:solidFill>
                  <a:schemeClr val="tx2"/>
                </a:solidFill>
                <a:latin typeface="Arial" charset="0"/>
                <a:ea typeface="新細明體" charset="-120"/>
              </a:rPr>
              <a:t>The lower the location, the higher the priority.</a:t>
            </a:r>
          </a:p>
        </p:txBody>
      </p:sp>
      <p:sp>
        <p:nvSpPr>
          <p:cNvPr id="67591" name="Line 54"/>
          <p:cNvSpPr>
            <a:spLocks noChangeShapeType="1"/>
          </p:cNvSpPr>
          <p:nvPr/>
        </p:nvSpPr>
        <p:spPr bwMode="auto">
          <a:xfrm flipH="1" flipV="1">
            <a:off x="3337560" y="5411481"/>
            <a:ext cx="1981200" cy="228600"/>
          </a:xfrm>
          <a:prstGeom prst="line">
            <a:avLst/>
          </a:prstGeom>
          <a:noFill/>
          <a:ln w="9525">
            <a:solidFill>
              <a:schemeClr val="hlink"/>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7592" name="Line 55"/>
          <p:cNvSpPr>
            <a:spLocks noChangeShapeType="1"/>
          </p:cNvSpPr>
          <p:nvPr/>
        </p:nvSpPr>
        <p:spPr bwMode="auto">
          <a:xfrm flipH="1">
            <a:off x="4785360" y="2744481"/>
            <a:ext cx="685800" cy="685800"/>
          </a:xfrm>
          <a:prstGeom prst="line">
            <a:avLst/>
          </a:prstGeom>
          <a:noFill/>
          <a:ln w="9525">
            <a:solidFill>
              <a:schemeClr val="tx2"/>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7593" name="Text Box 56"/>
          <p:cNvSpPr txBox="1">
            <a:spLocks noChangeArrowheads="1"/>
          </p:cNvSpPr>
          <p:nvPr/>
        </p:nvSpPr>
        <p:spPr bwMode="auto">
          <a:xfrm>
            <a:off x="441960" y="5640081"/>
            <a:ext cx="22098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lgn="dist" eaLnBrk="1" hangingPunct="1">
              <a:spcBef>
                <a:spcPct val="0"/>
              </a:spcBef>
              <a:buClrTx/>
              <a:buSzTx/>
              <a:buFontTx/>
              <a:buNone/>
            </a:pPr>
            <a:r>
              <a:rPr lang="en-US" altLang="zh-TW" sz="1000" dirty="0">
                <a:solidFill>
                  <a:srgbClr val="008000"/>
                </a:solidFill>
                <a:latin typeface="Arial" charset="0"/>
                <a:ea typeface="新細明體" charset="-120"/>
              </a:rPr>
              <a:t>The forwarding table is stored in </a:t>
            </a:r>
          </a:p>
          <a:p>
            <a:pPr algn="dist" eaLnBrk="1" hangingPunct="1">
              <a:spcBef>
                <a:spcPct val="0"/>
              </a:spcBef>
              <a:buClrTx/>
              <a:buSzTx/>
              <a:buFontTx/>
              <a:buNone/>
            </a:pPr>
            <a:r>
              <a:rPr lang="en-US" altLang="zh-TW" sz="1000" dirty="0">
                <a:solidFill>
                  <a:srgbClr val="008000"/>
                </a:solidFill>
                <a:latin typeface="Arial" charset="0"/>
                <a:ea typeface="新細明體" charset="-120"/>
              </a:rPr>
              <a:t>the TCAM in an increasing order of </a:t>
            </a:r>
          </a:p>
          <a:p>
            <a:pPr algn="dist" eaLnBrk="1" hangingPunct="1">
              <a:spcBef>
                <a:spcPct val="0"/>
              </a:spcBef>
              <a:buClrTx/>
              <a:buSzTx/>
              <a:buFontTx/>
              <a:buNone/>
            </a:pPr>
            <a:r>
              <a:rPr lang="en-US" altLang="zh-TW" sz="1000" dirty="0">
                <a:solidFill>
                  <a:srgbClr val="008000"/>
                </a:solidFill>
                <a:latin typeface="Arial" charset="0"/>
                <a:ea typeface="新細明體" charset="-120"/>
              </a:rPr>
              <a:t>prefix lengths, so that the longest </a:t>
            </a:r>
          </a:p>
          <a:p>
            <a:pPr algn="dist" eaLnBrk="1" hangingPunct="1">
              <a:spcBef>
                <a:spcPct val="0"/>
              </a:spcBef>
              <a:buClrTx/>
              <a:buSzTx/>
              <a:buFontTx/>
              <a:buNone/>
            </a:pPr>
            <a:r>
              <a:rPr lang="en-US" altLang="zh-TW" sz="1000" dirty="0">
                <a:solidFill>
                  <a:srgbClr val="008000"/>
                </a:solidFill>
                <a:latin typeface="Arial" charset="0"/>
                <a:ea typeface="新細明體" charset="-120"/>
              </a:rPr>
              <a:t>prefix is selected by the priority </a:t>
            </a:r>
          </a:p>
          <a:p>
            <a:pPr eaLnBrk="1" hangingPunct="1">
              <a:spcBef>
                <a:spcPct val="0"/>
              </a:spcBef>
              <a:buClrTx/>
              <a:buSzTx/>
              <a:buFontTx/>
              <a:buNone/>
            </a:pPr>
            <a:r>
              <a:rPr lang="en-US" altLang="zh-TW" sz="1000" dirty="0">
                <a:solidFill>
                  <a:srgbClr val="008000"/>
                </a:solidFill>
                <a:latin typeface="Arial" charset="0"/>
                <a:ea typeface="新細明體" charset="-120"/>
              </a:rPr>
              <a:t>encoder.</a:t>
            </a:r>
          </a:p>
        </p:txBody>
      </p:sp>
      <p:sp>
        <p:nvSpPr>
          <p:cNvPr id="67594" name="Line 57"/>
          <p:cNvSpPr>
            <a:spLocks noChangeShapeType="1"/>
          </p:cNvSpPr>
          <p:nvPr/>
        </p:nvSpPr>
        <p:spPr bwMode="auto">
          <a:xfrm flipV="1">
            <a:off x="1813560" y="5259081"/>
            <a:ext cx="685800" cy="381000"/>
          </a:xfrm>
          <a:prstGeom prst="line">
            <a:avLst/>
          </a:prstGeom>
          <a:noFill/>
          <a:ln w="9525">
            <a:solidFill>
              <a:srgbClr val="008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7595" name="Line 59"/>
          <p:cNvSpPr>
            <a:spLocks noChangeShapeType="1"/>
          </p:cNvSpPr>
          <p:nvPr/>
        </p:nvSpPr>
        <p:spPr bwMode="auto">
          <a:xfrm flipH="1">
            <a:off x="3261360" y="2439681"/>
            <a:ext cx="685800" cy="457200"/>
          </a:xfrm>
          <a:prstGeom prst="line">
            <a:avLst/>
          </a:prstGeom>
          <a:noFill/>
          <a:ln w="9525">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7596" name="Text Box 60"/>
          <p:cNvSpPr txBox="1">
            <a:spLocks noChangeArrowheads="1"/>
          </p:cNvSpPr>
          <p:nvPr/>
        </p:nvSpPr>
        <p:spPr bwMode="auto">
          <a:xfrm>
            <a:off x="3566160" y="2211081"/>
            <a:ext cx="167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ClrTx/>
              <a:buSzTx/>
              <a:buFontTx/>
              <a:buNone/>
            </a:pPr>
            <a:r>
              <a:rPr lang="en-US" altLang="zh-TW" sz="1000">
                <a:solidFill>
                  <a:srgbClr val="FF6600"/>
                </a:solidFill>
                <a:latin typeface="Arial" charset="0"/>
                <a:ea typeface="新細明體" charset="-120"/>
              </a:rPr>
              <a:t>Default route (mask = 0)</a:t>
            </a:r>
          </a:p>
        </p:txBody>
      </p:sp>
    </p:spTree>
    <p:extLst>
      <p:ext uri="{BB962C8B-B14F-4D97-AF65-F5344CB8AC3E}">
        <p14:creationId xmlns:p14="http://schemas.microsoft.com/office/powerpoint/2010/main" val="204785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461-0870-AA4A-84B5-59EE901CACC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F09A711-8760-0F44-801A-BA425D325E23}"/>
              </a:ext>
            </a:extLst>
          </p:cNvPr>
          <p:cNvSpPr>
            <a:spLocks noGrp="1"/>
          </p:cNvSpPr>
          <p:nvPr>
            <p:ph idx="1"/>
          </p:nvPr>
        </p:nvSpPr>
        <p:spPr/>
        <p:txBody>
          <a:bodyPr>
            <a:normAutofit/>
          </a:bodyPr>
          <a:lstStyle/>
          <a:p>
            <a:pPr marL="514350" indent="-514350">
              <a:buFont typeface="+mj-lt"/>
              <a:buAutoNum type="arabicPeriod"/>
            </a:pPr>
            <a:r>
              <a:rPr lang="en-US" sz="2800" dirty="0"/>
              <a:t>SDN with Flow Table</a:t>
            </a:r>
          </a:p>
          <a:p>
            <a:pPr marL="514350" indent="-514350">
              <a:buFont typeface="+mj-lt"/>
              <a:buAutoNum type="arabicPeriod"/>
            </a:pPr>
            <a:r>
              <a:rPr lang="en-US" sz="2800" dirty="0"/>
              <a:t>Flow Table Lookup with TCAM </a:t>
            </a:r>
          </a:p>
          <a:p>
            <a:pPr marL="514350" indent="-514350">
              <a:buFont typeface="+mj-lt"/>
              <a:buAutoNum type="arabicPeriod"/>
            </a:pPr>
            <a:r>
              <a:rPr lang="en-US" altLang="zh-TW" sz="2800" dirty="0">
                <a:ea typeface="新細明體" charset="-120"/>
              </a:rPr>
              <a:t>Geometric Representation of a Rule</a:t>
            </a:r>
          </a:p>
          <a:p>
            <a:pPr marL="514350" indent="-514350">
              <a:buFont typeface="+mj-lt"/>
              <a:buAutoNum type="arabicPeriod"/>
            </a:pPr>
            <a:r>
              <a:rPr lang="en-US" sz="2800" dirty="0"/>
              <a:t>Flow Table Lookup with </a:t>
            </a:r>
            <a:r>
              <a:rPr lang="en-US" sz="2800" dirty="0" err="1"/>
              <a:t>HiCut</a:t>
            </a:r>
            <a:endParaRPr lang="en-US" sz="2800" dirty="0"/>
          </a:p>
          <a:p>
            <a:pPr marL="514350" indent="-514350">
              <a:buFont typeface="+mj-lt"/>
              <a:buAutoNum type="arabicPeriod"/>
            </a:pPr>
            <a:r>
              <a:rPr lang="en-US" sz="2800" dirty="0"/>
              <a:t>Network Management using Rules</a:t>
            </a:r>
          </a:p>
          <a:p>
            <a:pPr marL="514350" indent="-514350">
              <a:buFont typeface="+mj-lt"/>
              <a:buAutoNum type="arabicPeriod"/>
            </a:pPr>
            <a:r>
              <a:rPr lang="en-US" sz="2800" dirty="0"/>
              <a:t>Flow Table Management with DIFANE</a:t>
            </a:r>
          </a:p>
          <a:p>
            <a:pPr marL="514350" indent="-514350">
              <a:buFont typeface="+mj-lt"/>
              <a:buAutoNum type="arabicPeriod"/>
            </a:pPr>
            <a:r>
              <a:rPr lang="en-US" sz="2800" dirty="0"/>
              <a:t>Flow Table Management with CAB</a:t>
            </a:r>
          </a:p>
          <a:p>
            <a:pPr marL="514350" indent="-514350">
              <a:buFont typeface="+mj-lt"/>
              <a:buAutoNum type="arabicPeriod"/>
            </a:pPr>
            <a:endParaRPr lang="en-US" sz="2800" dirty="0"/>
          </a:p>
          <a:p>
            <a:pPr marL="514350" indent="-514350">
              <a:buFont typeface="+mj-lt"/>
              <a:buAutoNum type="arabicPeriod"/>
            </a:pPr>
            <a:endParaRPr lang="en-US" altLang="zh-TW" sz="2800" dirty="0">
              <a:ea typeface="新細明體" charset="-120"/>
            </a:endParaRP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4" name="Slide Number Placeholder 3">
            <a:extLst>
              <a:ext uri="{FF2B5EF4-FFF2-40B4-BE49-F238E27FC236}">
                <a16:creationId xmlns:a16="http://schemas.microsoft.com/office/drawing/2014/main" id="{ABAB586E-CFED-ED4D-B56D-D2BB00ABCA0F}"/>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3971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B25A623F-CE39-FC48-A87F-878F0BAC4EE8}" type="slidenum">
              <a:rPr lang="en-US" altLang="zh-CN" sz="1400"/>
              <a:pPr>
                <a:spcBef>
                  <a:spcPct val="0"/>
                </a:spcBef>
                <a:buClrTx/>
                <a:buSzTx/>
                <a:buFontTx/>
                <a:buNone/>
              </a:pPr>
              <a:t>20</a:t>
            </a:fld>
            <a:endParaRPr lang="en-US" altLang="zh-CN" sz="1400"/>
          </a:p>
        </p:txBody>
      </p:sp>
      <p:sp>
        <p:nvSpPr>
          <p:cNvPr id="71682" name="Rectangle 2"/>
          <p:cNvSpPr>
            <a:spLocks noGrp="1" noChangeArrowheads="1"/>
          </p:cNvSpPr>
          <p:nvPr>
            <p:ph type="title"/>
          </p:nvPr>
        </p:nvSpPr>
        <p:spPr/>
        <p:txBody>
          <a:bodyPr/>
          <a:lstStyle/>
          <a:p>
            <a:pPr eaLnBrk="1" hangingPunct="1"/>
            <a:r>
              <a:rPr lang="en-US" altLang="zh-CN">
                <a:ea typeface="宋体" charset="-122"/>
              </a:rPr>
              <a:t>Ternary CAM</a:t>
            </a:r>
            <a:r>
              <a:rPr lang="en-US" altLang="zh-TW">
                <a:ea typeface="新細明體" charset="-120"/>
              </a:rPr>
              <a:t> (TCAM)</a:t>
            </a:r>
            <a:endParaRPr lang="zh-TW" altLang="en-US">
              <a:ea typeface="新細明體" charset="-120"/>
            </a:endParaRPr>
          </a:p>
        </p:txBody>
      </p:sp>
      <p:sp>
        <p:nvSpPr>
          <p:cNvPr id="71683" name="Rectangle 4"/>
          <p:cNvSpPr>
            <a:spLocks noGrp="1" noChangeArrowheads="1"/>
          </p:cNvSpPr>
          <p:nvPr>
            <p:ph type="body" idx="1"/>
          </p:nvPr>
        </p:nvSpPr>
        <p:spPr>
          <a:xfrm>
            <a:off x="609600" y="1600200"/>
            <a:ext cx="8062913" cy="4648200"/>
          </a:xfrm>
        </p:spPr>
        <p:txBody>
          <a:bodyPr>
            <a:noAutofit/>
          </a:bodyPr>
          <a:lstStyle/>
          <a:p>
            <a:pPr eaLnBrk="1" hangingPunct="1"/>
            <a:r>
              <a:rPr lang="en-US" altLang="zh-TW" sz="2000" dirty="0">
                <a:ea typeface="新細明體" charset="-120"/>
              </a:rPr>
              <a:t>Performance</a:t>
            </a:r>
          </a:p>
          <a:p>
            <a:pPr lvl="1" eaLnBrk="1" hangingPunct="1"/>
            <a:r>
              <a:rPr lang="en-US" altLang="zh-TW" sz="2000" dirty="0">
                <a:ea typeface="新細明體" charset="-120"/>
              </a:rPr>
              <a:t>Advantage</a:t>
            </a:r>
          </a:p>
          <a:p>
            <a:pPr lvl="2" eaLnBrk="1" hangingPunct="1"/>
            <a:r>
              <a:rPr lang="en-US" altLang="zh-TW" sz="2000" dirty="0">
                <a:ea typeface="新細明體" charset="-120"/>
              </a:rPr>
              <a:t>TCAM returns the result of the longest matching prefix lookup within only </a:t>
            </a:r>
            <a:r>
              <a:rPr lang="en-US" altLang="zh-TW" sz="2000" dirty="0">
                <a:solidFill>
                  <a:srgbClr val="FF0000"/>
                </a:solidFill>
                <a:ea typeface="新細明體" charset="-120"/>
              </a:rPr>
              <a:t>ONE </a:t>
            </a:r>
            <a:r>
              <a:rPr lang="en-US" altLang="zh-TW" sz="2000" dirty="0">
                <a:ea typeface="新細明體" charset="-120"/>
              </a:rPr>
              <a:t>memory access, independent of the width of the search key.</a:t>
            </a:r>
          </a:p>
          <a:p>
            <a:pPr lvl="2"/>
            <a:r>
              <a:rPr lang="en-US" altLang="zh-TW" sz="2000" dirty="0">
                <a:ea typeface="新細明體" charset="-120"/>
              </a:rPr>
              <a:t>TCAM technology (e.g., Renesas R8A20410BG )</a:t>
            </a:r>
          </a:p>
          <a:p>
            <a:pPr lvl="3"/>
            <a:r>
              <a:rPr lang="en-US" altLang="zh-TW" dirty="0">
                <a:ea typeface="新細明體" charset="-120"/>
              </a:rPr>
              <a:t>Fast match: 360 MSPS (million searches per second)</a:t>
            </a:r>
          </a:p>
          <a:p>
            <a:pPr lvl="3"/>
            <a:r>
              <a:rPr lang="en-US" altLang="zh-TW" dirty="0">
                <a:ea typeface="新細明體" charset="-120"/>
              </a:rPr>
              <a:t>Size: 20M bits with 40-, 80-, 160-, 320-, 480-, or 640-bit search key-width </a:t>
            </a:r>
            <a:endParaRPr lang="en-US" altLang="zh-TW" sz="2000" dirty="0">
              <a:ea typeface="新細明體" charset="-120"/>
            </a:endParaRPr>
          </a:p>
          <a:p>
            <a:pPr lvl="1" eaLnBrk="1" hangingPunct="1"/>
            <a:r>
              <a:rPr lang="en-US" altLang="zh-TW" sz="2000" dirty="0">
                <a:ea typeface="新細明體" charset="-120"/>
              </a:rPr>
              <a:t>Disadvantage</a:t>
            </a:r>
          </a:p>
          <a:p>
            <a:pPr lvl="2" eaLnBrk="1" hangingPunct="1"/>
            <a:r>
              <a:rPr lang="en-US" altLang="zh-TW" sz="2000" dirty="0">
                <a:ea typeface="新細明體" charset="-120"/>
              </a:rPr>
              <a:t>High cost-to-density ratio</a:t>
            </a:r>
          </a:p>
          <a:p>
            <a:pPr lvl="2" eaLnBrk="1" hangingPunct="1"/>
            <a:r>
              <a:rPr lang="en-US" altLang="zh-TW" sz="2000" dirty="0">
                <a:ea typeface="新細明體" charset="-120"/>
              </a:rPr>
              <a:t>High power consumption (10 </a:t>
            </a:r>
            <a:r>
              <a:rPr lang="en-US" altLang="zh-CN" sz="2000" dirty="0">
                <a:ea typeface="新細明體" charset="-120"/>
              </a:rPr>
              <a:t>~</a:t>
            </a:r>
            <a:r>
              <a:rPr lang="en-US" altLang="zh-TW" sz="2000" i="1" dirty="0">
                <a:ea typeface="新細明體" charset="-120"/>
              </a:rPr>
              <a:t> </a:t>
            </a:r>
            <a:r>
              <a:rPr lang="en-US" altLang="zh-TW" sz="2000" dirty="0">
                <a:ea typeface="新細明體" charset="-120"/>
              </a:rPr>
              <a:t>15 Watts/chip)</a:t>
            </a:r>
          </a:p>
          <a:p>
            <a:pPr lvl="2" eaLnBrk="1" hangingPunct="1"/>
            <a:r>
              <a:rPr lang="en-US" altLang="zh-TW" sz="2000" dirty="0">
                <a:ea typeface="新細明體" charset="-120"/>
              </a:rPr>
              <a:t>Update can be complex if some prefix sections are full</a:t>
            </a:r>
          </a:p>
          <a:p>
            <a:pPr lvl="1" eaLnBrk="1" hangingPunct="1"/>
            <a:endParaRPr lang="zh-TW" altLang="en-US" sz="2000" dirty="0">
              <a:ea typeface="新細明體" charset="-120"/>
            </a:endParaRPr>
          </a:p>
        </p:txBody>
      </p:sp>
    </p:spTree>
    <p:extLst>
      <p:ext uri="{BB962C8B-B14F-4D97-AF65-F5344CB8AC3E}">
        <p14:creationId xmlns:p14="http://schemas.microsoft.com/office/powerpoint/2010/main" val="8970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F18706DC-9234-844A-BD27-2D63F0C7B347}" type="slidenum">
              <a:rPr lang="en-US" altLang="zh-CN" sz="1400"/>
              <a:pPr>
                <a:spcBef>
                  <a:spcPct val="0"/>
                </a:spcBef>
                <a:buClrTx/>
                <a:buSzTx/>
                <a:buFontTx/>
                <a:buNone/>
              </a:pPr>
              <a:t>21</a:t>
            </a:fld>
            <a:endParaRPr lang="en-US" altLang="zh-CN" sz="1400"/>
          </a:p>
        </p:txBody>
      </p:sp>
      <p:sp>
        <p:nvSpPr>
          <p:cNvPr id="104450" name="Rectangle 2"/>
          <p:cNvSpPr>
            <a:spLocks noGrp="1" noChangeArrowheads="1"/>
          </p:cNvSpPr>
          <p:nvPr>
            <p:ph type="title"/>
          </p:nvPr>
        </p:nvSpPr>
        <p:spPr/>
        <p:txBody>
          <a:bodyPr>
            <a:normAutofit/>
          </a:bodyPr>
          <a:lstStyle/>
          <a:p>
            <a:pPr eaLnBrk="1" hangingPunct="1"/>
            <a:r>
              <a:rPr lang="en-US" altLang="zh-TW" dirty="0">
                <a:ea typeface="新細明體" charset="-120"/>
              </a:rPr>
              <a:t>Geometric Representation of a rule</a:t>
            </a:r>
            <a:endParaRPr lang="zh-TW" altLang="en-US" dirty="0">
              <a:ea typeface="新細明體" charset="-120"/>
            </a:endParaRPr>
          </a:p>
        </p:txBody>
      </p:sp>
      <p:sp>
        <p:nvSpPr>
          <p:cNvPr id="104451" name="Rectangle 3"/>
          <p:cNvSpPr>
            <a:spLocks noGrp="1" noChangeArrowheads="1"/>
          </p:cNvSpPr>
          <p:nvPr>
            <p:ph type="body" idx="1"/>
          </p:nvPr>
        </p:nvSpPr>
        <p:spPr>
          <a:xfrm>
            <a:off x="685800" y="1608138"/>
            <a:ext cx="8167688" cy="4716462"/>
          </a:xfrm>
        </p:spPr>
        <p:txBody>
          <a:bodyPr/>
          <a:lstStyle/>
          <a:p>
            <a:pPr eaLnBrk="1" hangingPunct="1">
              <a:lnSpc>
                <a:spcPct val="90000"/>
              </a:lnSpc>
            </a:pPr>
            <a:r>
              <a:rPr lang="en-US" altLang="zh-TW" sz="2800" dirty="0">
                <a:ea typeface="新細明體" charset="-120"/>
              </a:rPr>
              <a:t>Each rule can be specified in either a prefix/length pair or an operator/number form (e.g., =, &gt;, &lt;, or a range).</a:t>
            </a:r>
          </a:p>
          <a:p>
            <a:pPr eaLnBrk="1" hangingPunct="1">
              <a:lnSpc>
                <a:spcPct val="90000"/>
              </a:lnSpc>
            </a:pPr>
            <a:r>
              <a:rPr lang="en-US" altLang="zh-TW" sz="2800" dirty="0">
                <a:ea typeface="新細明體" charset="-120"/>
              </a:rPr>
              <a:t>From a geometric point of view,</a:t>
            </a:r>
            <a:endParaRPr lang="en-US" altLang="zh-CN" sz="2800" dirty="0">
              <a:ea typeface="新細明體" charset="-120"/>
            </a:endParaRPr>
          </a:p>
          <a:p>
            <a:pPr lvl="1" eaLnBrk="1" hangingPunct="1">
              <a:lnSpc>
                <a:spcPct val="90000"/>
              </a:lnSpc>
            </a:pPr>
            <a:r>
              <a:rPr lang="en-US" altLang="zh-TW" sz="2400" dirty="0">
                <a:ea typeface="新細明體" charset="-120"/>
              </a:rPr>
              <a:t>A rule with two fields represents a rectangle in the 2-dimensional space</a:t>
            </a:r>
            <a:endParaRPr lang="en-US" altLang="zh-CN" sz="2400" dirty="0">
              <a:ea typeface="新細明體" charset="-120"/>
            </a:endParaRPr>
          </a:p>
          <a:p>
            <a:pPr lvl="1" eaLnBrk="1" hangingPunct="1">
              <a:lnSpc>
                <a:spcPct val="90000"/>
              </a:lnSpc>
            </a:pPr>
            <a:r>
              <a:rPr lang="en-US" altLang="zh-TW" sz="2400" dirty="0">
                <a:ea typeface="新細明體" charset="-120"/>
              </a:rPr>
              <a:t>A rule with d  fields represents a d-dimensional hyper-rectangle</a:t>
            </a:r>
            <a:endParaRPr lang="en-US" altLang="zh-CN" sz="2400" dirty="0">
              <a:ea typeface="新細明體" charset="-120"/>
            </a:endParaRPr>
          </a:p>
          <a:p>
            <a:pPr lvl="1" eaLnBrk="1" hangingPunct="1">
              <a:lnSpc>
                <a:spcPct val="90000"/>
              </a:lnSpc>
            </a:pPr>
            <a:r>
              <a:rPr lang="en-US" altLang="zh-CN" sz="2400" dirty="0">
                <a:ea typeface="新細明體" charset="-120"/>
              </a:rPr>
              <a:t>A rule is a set of such hyper-rectangles with priorities associated. </a:t>
            </a:r>
          </a:p>
          <a:p>
            <a:pPr lvl="1" eaLnBrk="1" hangingPunct="1">
              <a:lnSpc>
                <a:spcPct val="90000"/>
              </a:lnSpc>
            </a:pPr>
            <a:endParaRPr lang="en-US" altLang="zh-CN" sz="2400" dirty="0">
              <a:ea typeface="新細明體" charset="-120"/>
            </a:endParaRPr>
          </a:p>
          <a:p>
            <a:pPr lvl="1" eaLnBrk="1" hangingPunct="1">
              <a:lnSpc>
                <a:spcPct val="90000"/>
              </a:lnSpc>
            </a:pPr>
            <a:endParaRPr lang="zh-TW" altLang="en-US" sz="2400" dirty="0">
              <a:ea typeface="新細明體" charset="-120"/>
            </a:endParaRPr>
          </a:p>
        </p:txBody>
      </p:sp>
    </p:spTree>
    <p:extLst>
      <p:ext uri="{BB962C8B-B14F-4D97-AF65-F5344CB8AC3E}">
        <p14:creationId xmlns:p14="http://schemas.microsoft.com/office/powerpoint/2010/main" val="150981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961BBCC4-A599-9E44-8A26-E948188FBD34}" type="slidenum">
              <a:rPr lang="en-US" altLang="zh-CN" sz="1400"/>
              <a:pPr>
                <a:spcBef>
                  <a:spcPct val="0"/>
                </a:spcBef>
                <a:buClrTx/>
                <a:buSzTx/>
                <a:buFontTx/>
                <a:buNone/>
              </a:pPr>
              <a:t>22</a:t>
            </a:fld>
            <a:endParaRPr lang="en-US" altLang="zh-CN" sz="1400"/>
          </a:p>
        </p:txBody>
      </p:sp>
      <p:sp>
        <p:nvSpPr>
          <p:cNvPr id="106498" name="Rectangle 2"/>
          <p:cNvSpPr>
            <a:spLocks noGrp="1" noChangeArrowheads="1"/>
          </p:cNvSpPr>
          <p:nvPr>
            <p:ph type="title"/>
          </p:nvPr>
        </p:nvSpPr>
        <p:spPr>
          <a:xfrm>
            <a:off x="457200" y="116533"/>
            <a:ext cx="8229600" cy="1143000"/>
          </a:xfrm>
        </p:spPr>
        <p:txBody>
          <a:bodyPr/>
          <a:lstStyle/>
          <a:p>
            <a:pPr eaLnBrk="1" hangingPunct="1"/>
            <a:r>
              <a:rPr lang="en-US" altLang="zh-TW" dirty="0">
                <a:ea typeface="新細明體" charset="-120"/>
              </a:rPr>
              <a:t>Geometric Representation of a rule</a:t>
            </a:r>
            <a:endParaRPr lang="en-US" altLang="zh-CN" dirty="0">
              <a:ea typeface="新細明體" charset="-120"/>
            </a:endParaRPr>
          </a:p>
        </p:txBody>
      </p:sp>
      <p:sp>
        <p:nvSpPr>
          <p:cNvPr id="106499" name="Rectangle 3"/>
          <p:cNvSpPr>
            <a:spLocks noGrp="1" noChangeArrowheads="1"/>
          </p:cNvSpPr>
          <p:nvPr>
            <p:ph type="body" idx="1"/>
          </p:nvPr>
        </p:nvSpPr>
        <p:spPr>
          <a:xfrm>
            <a:off x="457200" y="1259533"/>
            <a:ext cx="8229600" cy="5227637"/>
          </a:xfrm>
        </p:spPr>
        <p:txBody>
          <a:bodyPr/>
          <a:lstStyle/>
          <a:p>
            <a:pPr eaLnBrk="1" hangingPunct="1"/>
            <a:r>
              <a:rPr lang="en-US" altLang="zh-CN" sz="2400" dirty="0">
                <a:ea typeface="宋体" charset="-122"/>
              </a:rPr>
              <a:t>Given a packet header (d-tuple), it represents a point P in the d-dimensional space. The rule matching problem is to find the highest priority hyper-rectangle that encloses P.</a:t>
            </a:r>
          </a:p>
          <a:p>
            <a:pPr eaLnBrk="1" hangingPunct="1"/>
            <a:endParaRPr lang="en-US" altLang="zh-CN" sz="2000" dirty="0">
              <a:ea typeface="宋体" charset="-122"/>
            </a:endParaRPr>
          </a:p>
        </p:txBody>
      </p:sp>
      <p:sp>
        <p:nvSpPr>
          <p:cNvPr id="574468" name="Text Box 4"/>
          <p:cNvSpPr txBox="1">
            <a:spLocks noChangeArrowheads="1"/>
          </p:cNvSpPr>
          <p:nvPr/>
        </p:nvSpPr>
        <p:spPr bwMode="auto">
          <a:xfrm>
            <a:off x="1066800" y="2607947"/>
            <a:ext cx="617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dirty="0">
                <a:solidFill>
                  <a:schemeClr val="folHlink"/>
                </a:solidFill>
              </a:rPr>
              <a:t>For example, given a rule set as below:</a:t>
            </a:r>
          </a:p>
        </p:txBody>
      </p:sp>
      <p:pic>
        <p:nvPicPr>
          <p:cNvPr id="574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166807"/>
            <a:ext cx="2081213"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70" name="Text Box 6"/>
          <p:cNvSpPr txBox="1">
            <a:spLocks noChangeArrowheads="1"/>
          </p:cNvSpPr>
          <p:nvPr/>
        </p:nvSpPr>
        <p:spPr bwMode="auto">
          <a:xfrm>
            <a:off x="422694" y="5815115"/>
            <a:ext cx="8534400"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2200" dirty="0"/>
              <a:t>Geometric representation of a rule is rectangles overlapped </a:t>
            </a:r>
          </a:p>
          <a:p>
            <a:pPr eaLnBrk="1" hangingPunct="1">
              <a:buFont typeface="Wingdings" charset="2"/>
              <a:buNone/>
            </a:pPr>
            <a:r>
              <a:rPr lang="en-US" altLang="zh-CN" sz="2200" dirty="0"/>
              <a:t>according to their priorities.</a:t>
            </a:r>
          </a:p>
        </p:txBody>
      </p:sp>
    </p:spTree>
    <p:extLst>
      <p:ext uri="{BB962C8B-B14F-4D97-AF65-F5344CB8AC3E}">
        <p14:creationId xmlns:p14="http://schemas.microsoft.com/office/powerpoint/2010/main" val="549947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468"/>
                                        </p:tgtEl>
                                        <p:attrNameLst>
                                          <p:attrName>style.visibility</p:attrName>
                                        </p:attrNameLst>
                                      </p:cBhvr>
                                      <p:to>
                                        <p:strVal val="visible"/>
                                      </p:to>
                                    </p:set>
                                    <p:animEffect transition="in" filter="blinds(horizontal)">
                                      <p:cBhvr>
                                        <p:cTn id="7" dur="500"/>
                                        <p:tgtEl>
                                          <p:spTgt spid="574468"/>
                                        </p:tgtEl>
                                      </p:cBhvr>
                                    </p:animEffect>
                                  </p:childTnLst>
                                </p:cTn>
                              </p:par>
                              <p:par>
                                <p:cTn id="8" presetID="3" presetClass="entr" presetSubtype="10" fill="hold" nodeType="withEffect">
                                  <p:stCondLst>
                                    <p:cond delay="0"/>
                                  </p:stCondLst>
                                  <p:childTnLst>
                                    <p:set>
                                      <p:cBhvr>
                                        <p:cTn id="9" dur="1" fill="hold">
                                          <p:stCondLst>
                                            <p:cond delay="0"/>
                                          </p:stCondLst>
                                        </p:cTn>
                                        <p:tgtEl>
                                          <p:spTgt spid="574469"/>
                                        </p:tgtEl>
                                        <p:attrNameLst>
                                          <p:attrName>style.visibility</p:attrName>
                                        </p:attrNameLst>
                                      </p:cBhvr>
                                      <p:to>
                                        <p:strVal val="visible"/>
                                      </p:to>
                                    </p:set>
                                    <p:animEffect transition="in" filter="blinds(horizontal)">
                                      <p:cBhvr>
                                        <p:cTn id="10" dur="500"/>
                                        <p:tgtEl>
                                          <p:spTgt spid="5744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4470"/>
                                        </p:tgtEl>
                                        <p:attrNameLst>
                                          <p:attrName>style.visibility</p:attrName>
                                        </p:attrNameLst>
                                      </p:cBhvr>
                                      <p:to>
                                        <p:strVal val="visible"/>
                                      </p:to>
                                    </p:set>
                                    <p:animEffect transition="in" filter="blinds(horizontal)">
                                      <p:cBhvr>
                                        <p:cTn id="15" dur="500"/>
                                        <p:tgtEl>
                                          <p:spTgt spid="574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8" grpId="0"/>
      <p:bldP spid="5744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7FF96DD4-B124-7D4B-894C-23C7D2FDF0E4}" type="slidenum">
              <a:rPr lang="en-US" altLang="zh-CN" sz="1400"/>
              <a:pPr>
                <a:spcBef>
                  <a:spcPct val="0"/>
                </a:spcBef>
                <a:buClrTx/>
                <a:buSzTx/>
                <a:buFontTx/>
                <a:buNone/>
              </a:pPr>
              <a:t>23</a:t>
            </a:fld>
            <a:endParaRPr lang="en-US" altLang="zh-CN" sz="1400"/>
          </a:p>
        </p:txBody>
      </p:sp>
      <p:sp>
        <p:nvSpPr>
          <p:cNvPr id="108546" name="Rectangle 2"/>
          <p:cNvSpPr>
            <a:spLocks noGrp="1" noChangeArrowheads="1"/>
          </p:cNvSpPr>
          <p:nvPr>
            <p:ph type="title"/>
          </p:nvPr>
        </p:nvSpPr>
        <p:spPr>
          <a:xfrm>
            <a:off x="457200" y="204788"/>
            <a:ext cx="8229600" cy="1143000"/>
          </a:xfrm>
        </p:spPr>
        <p:txBody>
          <a:bodyPr>
            <a:normAutofit/>
          </a:bodyPr>
          <a:lstStyle/>
          <a:p>
            <a:pPr eaLnBrk="1" hangingPunct="1"/>
            <a:r>
              <a:rPr lang="en-US" altLang="zh-CN" dirty="0">
                <a:ea typeface="宋体" charset="-122"/>
              </a:rPr>
              <a:t>Geometric representation of a rule</a:t>
            </a:r>
          </a:p>
        </p:txBody>
      </p:sp>
      <p:pic>
        <p:nvPicPr>
          <p:cNvPr id="1085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00288"/>
            <a:ext cx="47148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 Box 5"/>
          <p:cNvSpPr txBox="1">
            <a:spLocks noChangeArrowheads="1"/>
          </p:cNvSpPr>
          <p:nvPr/>
        </p:nvSpPr>
        <p:spPr bwMode="auto">
          <a:xfrm>
            <a:off x="964306" y="1516063"/>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dirty="0"/>
              <a:t>1) The geometric representation of rule R1</a:t>
            </a:r>
          </a:p>
        </p:txBody>
      </p:sp>
      <p:pic>
        <p:nvPicPr>
          <p:cNvPr id="10854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338" y="3059113"/>
            <a:ext cx="21161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567" name="Oval 7"/>
          <p:cNvSpPr>
            <a:spLocks noChangeArrowheads="1"/>
          </p:cNvSpPr>
          <p:nvPr/>
        </p:nvSpPr>
        <p:spPr bwMode="auto">
          <a:xfrm>
            <a:off x="6781800" y="3443288"/>
            <a:ext cx="4572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78568" name="Line 8"/>
          <p:cNvSpPr>
            <a:spLocks noChangeShapeType="1"/>
          </p:cNvSpPr>
          <p:nvPr/>
        </p:nvSpPr>
        <p:spPr bwMode="auto">
          <a:xfrm>
            <a:off x="1905000" y="5653088"/>
            <a:ext cx="6096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8569" name="Line 9"/>
          <p:cNvSpPr>
            <a:spLocks noChangeShapeType="1"/>
          </p:cNvSpPr>
          <p:nvPr/>
        </p:nvSpPr>
        <p:spPr bwMode="auto">
          <a:xfrm flipH="1">
            <a:off x="2286000" y="3748088"/>
            <a:ext cx="4572000" cy="17526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8570" name="Text Box 10"/>
          <p:cNvSpPr txBox="1">
            <a:spLocks noChangeArrowheads="1"/>
          </p:cNvSpPr>
          <p:nvPr/>
        </p:nvSpPr>
        <p:spPr bwMode="auto">
          <a:xfrm>
            <a:off x="1905000" y="57292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00*</a:t>
            </a:r>
          </a:p>
        </p:txBody>
      </p:sp>
      <p:sp>
        <p:nvSpPr>
          <p:cNvPr id="108554" name="Rectangle 11"/>
          <p:cNvSpPr>
            <a:spLocks noChangeArrowheads="1"/>
          </p:cNvSpPr>
          <p:nvPr/>
        </p:nvSpPr>
        <p:spPr bwMode="auto">
          <a:xfrm>
            <a:off x="1752600" y="2986088"/>
            <a:ext cx="7620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78572" name="Rectangle 12"/>
          <p:cNvSpPr>
            <a:spLocks noChangeArrowheads="1"/>
          </p:cNvSpPr>
          <p:nvPr/>
        </p:nvSpPr>
        <p:spPr bwMode="auto">
          <a:xfrm>
            <a:off x="1762125" y="2986088"/>
            <a:ext cx="838200" cy="2362200"/>
          </a:xfrm>
          <a:prstGeom prst="rect">
            <a:avLst/>
          </a:prstGeom>
          <a:solidFill>
            <a:schemeClr val="accent1"/>
          </a:solidFill>
          <a:ln w="9525">
            <a:solidFill>
              <a:srgbClr val="00B050"/>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78573" name="Oval 13"/>
          <p:cNvSpPr>
            <a:spLocks noChangeArrowheads="1"/>
          </p:cNvSpPr>
          <p:nvPr/>
        </p:nvSpPr>
        <p:spPr bwMode="auto">
          <a:xfrm>
            <a:off x="7467600" y="3443288"/>
            <a:ext cx="3810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78574" name="Line 14"/>
          <p:cNvSpPr>
            <a:spLocks noChangeShapeType="1"/>
          </p:cNvSpPr>
          <p:nvPr/>
        </p:nvSpPr>
        <p:spPr bwMode="auto">
          <a:xfrm>
            <a:off x="4648200" y="3062288"/>
            <a:ext cx="0" cy="3810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8575" name="Rectangle 15"/>
          <p:cNvSpPr>
            <a:spLocks noChangeArrowheads="1"/>
          </p:cNvSpPr>
          <p:nvPr/>
        </p:nvSpPr>
        <p:spPr bwMode="auto">
          <a:xfrm>
            <a:off x="1752600" y="2909888"/>
            <a:ext cx="2514600" cy="685800"/>
          </a:xfrm>
          <a:prstGeom prst="rect">
            <a:avLst/>
          </a:prstGeom>
          <a:solidFill>
            <a:srgbClr val="FFC000"/>
          </a:solidFill>
          <a:ln>
            <a:noFill/>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78576" name="Rectangle 16"/>
          <p:cNvSpPr>
            <a:spLocks noChangeArrowheads="1"/>
          </p:cNvSpPr>
          <p:nvPr/>
        </p:nvSpPr>
        <p:spPr bwMode="auto">
          <a:xfrm>
            <a:off x="1752600" y="2909888"/>
            <a:ext cx="838200" cy="685800"/>
          </a:xfrm>
          <a:prstGeom prst="rect">
            <a:avLst/>
          </a:prstGeom>
          <a:solidFill>
            <a:schemeClr val="tx2"/>
          </a:solidFill>
          <a:ln w="9525">
            <a:solidFill>
              <a:schemeClr val="tx2"/>
            </a:solidFill>
            <a:miter lim="800000"/>
            <a:headEnd/>
            <a:tailEnd/>
          </a:ln>
        </p:spPr>
        <p:txBody>
          <a:bodyPr wrap="none" anchor="ct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lgn="ctr" eaLnBrk="1" hangingPunct="1">
              <a:buFont typeface="Wingdings" charset="2"/>
              <a:buNone/>
            </a:pPr>
            <a:endParaRPr lang="en-US" altLang="zh-CN" sz="2000">
              <a:solidFill>
                <a:schemeClr val="tx2"/>
              </a:solidFill>
            </a:endParaRPr>
          </a:p>
        </p:txBody>
      </p:sp>
      <p:sp>
        <p:nvSpPr>
          <p:cNvPr id="578577" name="Text Box 17"/>
          <p:cNvSpPr txBox="1">
            <a:spLocks noChangeArrowheads="1"/>
          </p:cNvSpPr>
          <p:nvPr/>
        </p:nvSpPr>
        <p:spPr bwMode="auto">
          <a:xfrm>
            <a:off x="4724400" y="30622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11*</a:t>
            </a:r>
          </a:p>
        </p:txBody>
      </p:sp>
      <p:sp>
        <p:nvSpPr>
          <p:cNvPr id="578578" name="Line 18"/>
          <p:cNvSpPr>
            <a:spLocks noChangeShapeType="1"/>
          </p:cNvSpPr>
          <p:nvPr/>
        </p:nvSpPr>
        <p:spPr bwMode="auto">
          <a:xfrm flipH="1" flipV="1">
            <a:off x="5181600" y="3214688"/>
            <a:ext cx="2286000" cy="3048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8579" name="Text Box 19"/>
          <p:cNvSpPr txBox="1">
            <a:spLocks noChangeArrowheads="1"/>
          </p:cNvSpPr>
          <p:nvPr/>
        </p:nvSpPr>
        <p:spPr bwMode="auto">
          <a:xfrm>
            <a:off x="1905000" y="308347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000" b="1" dirty="0">
                <a:solidFill>
                  <a:schemeClr val="bg1"/>
                </a:solidFill>
              </a:rPr>
              <a:t>R1</a:t>
            </a:r>
          </a:p>
        </p:txBody>
      </p:sp>
    </p:spTree>
    <p:extLst>
      <p:ext uri="{BB962C8B-B14F-4D97-AF65-F5344CB8AC3E}">
        <p14:creationId xmlns:p14="http://schemas.microsoft.com/office/powerpoint/2010/main" val="1402555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67"/>
                                        </p:tgtEl>
                                        <p:attrNameLst>
                                          <p:attrName>style.visibility</p:attrName>
                                        </p:attrNameLst>
                                      </p:cBhvr>
                                      <p:to>
                                        <p:strVal val="visible"/>
                                      </p:to>
                                    </p:set>
                                    <p:animEffect transition="in" filter="blinds(horizontal)">
                                      <p:cBhvr>
                                        <p:cTn id="7" dur="500"/>
                                        <p:tgtEl>
                                          <p:spTgt spid="5785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8569"/>
                                        </p:tgtEl>
                                        <p:attrNameLst>
                                          <p:attrName>style.visibility</p:attrName>
                                        </p:attrNameLst>
                                      </p:cBhvr>
                                      <p:to>
                                        <p:strVal val="visible"/>
                                      </p:to>
                                    </p:set>
                                    <p:animEffect transition="in" filter="blinds(horizontal)">
                                      <p:cBhvr>
                                        <p:cTn id="10" dur="500"/>
                                        <p:tgtEl>
                                          <p:spTgt spid="57856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8568"/>
                                        </p:tgtEl>
                                        <p:attrNameLst>
                                          <p:attrName>style.visibility</p:attrName>
                                        </p:attrNameLst>
                                      </p:cBhvr>
                                      <p:to>
                                        <p:strVal val="visible"/>
                                      </p:to>
                                    </p:set>
                                    <p:animEffect transition="in" filter="blinds(horizontal)">
                                      <p:cBhvr>
                                        <p:cTn id="13" dur="500"/>
                                        <p:tgtEl>
                                          <p:spTgt spid="57856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78570"/>
                                        </p:tgtEl>
                                        <p:attrNameLst>
                                          <p:attrName>style.visibility</p:attrName>
                                        </p:attrNameLst>
                                      </p:cBhvr>
                                      <p:to>
                                        <p:strVal val="visible"/>
                                      </p:to>
                                    </p:set>
                                    <p:animEffect transition="in" filter="blinds(horizontal)">
                                      <p:cBhvr>
                                        <p:cTn id="16" dur="500"/>
                                        <p:tgtEl>
                                          <p:spTgt spid="5785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78572"/>
                                        </p:tgtEl>
                                        <p:attrNameLst>
                                          <p:attrName>style.visibility</p:attrName>
                                        </p:attrNameLst>
                                      </p:cBhvr>
                                      <p:to>
                                        <p:strVal val="visible"/>
                                      </p:to>
                                    </p:set>
                                    <p:animEffect transition="in" filter="blinds(horizontal)">
                                      <p:cBhvr>
                                        <p:cTn id="21" dur="500"/>
                                        <p:tgtEl>
                                          <p:spTgt spid="5785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78578"/>
                                        </p:tgtEl>
                                        <p:attrNameLst>
                                          <p:attrName>style.visibility</p:attrName>
                                        </p:attrNameLst>
                                      </p:cBhvr>
                                      <p:to>
                                        <p:strVal val="visible"/>
                                      </p:to>
                                    </p:set>
                                    <p:animEffect transition="in" filter="blinds(horizontal)">
                                      <p:cBhvr>
                                        <p:cTn id="26" dur="500"/>
                                        <p:tgtEl>
                                          <p:spTgt spid="57857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78573"/>
                                        </p:tgtEl>
                                        <p:attrNameLst>
                                          <p:attrName>style.visibility</p:attrName>
                                        </p:attrNameLst>
                                      </p:cBhvr>
                                      <p:to>
                                        <p:strVal val="visible"/>
                                      </p:to>
                                    </p:set>
                                    <p:animEffect transition="in" filter="blinds(horizontal)">
                                      <p:cBhvr>
                                        <p:cTn id="29" dur="500"/>
                                        <p:tgtEl>
                                          <p:spTgt spid="57857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8574"/>
                                        </p:tgtEl>
                                        <p:attrNameLst>
                                          <p:attrName>style.visibility</p:attrName>
                                        </p:attrNameLst>
                                      </p:cBhvr>
                                      <p:to>
                                        <p:strVal val="visible"/>
                                      </p:to>
                                    </p:set>
                                    <p:animEffect transition="in" filter="blinds(horizontal)">
                                      <p:cBhvr>
                                        <p:cTn id="32" dur="500"/>
                                        <p:tgtEl>
                                          <p:spTgt spid="57857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8577"/>
                                        </p:tgtEl>
                                        <p:attrNameLst>
                                          <p:attrName>style.visibility</p:attrName>
                                        </p:attrNameLst>
                                      </p:cBhvr>
                                      <p:to>
                                        <p:strVal val="visible"/>
                                      </p:to>
                                    </p:set>
                                    <p:animEffect transition="in" filter="blinds(horizontal)">
                                      <p:cBhvr>
                                        <p:cTn id="35" dur="500"/>
                                        <p:tgtEl>
                                          <p:spTgt spid="57857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78575"/>
                                        </p:tgtEl>
                                        <p:attrNameLst>
                                          <p:attrName>style.visibility</p:attrName>
                                        </p:attrNameLst>
                                      </p:cBhvr>
                                      <p:to>
                                        <p:strVal val="visible"/>
                                      </p:to>
                                    </p:set>
                                    <p:animEffect transition="in" filter="blinds(horizontal)">
                                      <p:cBhvr>
                                        <p:cTn id="40" dur="500"/>
                                        <p:tgtEl>
                                          <p:spTgt spid="57857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78576"/>
                                        </p:tgtEl>
                                        <p:attrNameLst>
                                          <p:attrName>style.visibility</p:attrName>
                                        </p:attrNameLst>
                                      </p:cBhvr>
                                      <p:to>
                                        <p:strVal val="visible"/>
                                      </p:to>
                                    </p:set>
                                    <p:animEffect transition="in" filter="blinds(horizontal)">
                                      <p:cBhvr>
                                        <p:cTn id="43" dur="500"/>
                                        <p:tgtEl>
                                          <p:spTgt spid="57857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78579"/>
                                        </p:tgtEl>
                                        <p:attrNameLst>
                                          <p:attrName>style.visibility</p:attrName>
                                        </p:attrNameLst>
                                      </p:cBhvr>
                                      <p:to>
                                        <p:strVal val="visible"/>
                                      </p:to>
                                    </p:set>
                                    <p:animEffect transition="in" filter="blinds(horizontal)">
                                      <p:cBhvr>
                                        <p:cTn id="48" dur="500"/>
                                        <p:tgtEl>
                                          <p:spTgt spid="578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7" grpId="0" animBg="1"/>
      <p:bldP spid="578568" grpId="0" animBg="1"/>
      <p:bldP spid="578569" grpId="0" animBg="1"/>
      <p:bldP spid="578570" grpId="0"/>
      <p:bldP spid="578572" grpId="0" animBg="1"/>
      <p:bldP spid="578573" grpId="0" animBg="1"/>
      <p:bldP spid="578574" grpId="0" animBg="1"/>
      <p:bldP spid="578575" grpId="0" animBg="1"/>
      <p:bldP spid="578576" grpId="0" animBg="1"/>
      <p:bldP spid="578577" grpId="0"/>
      <p:bldP spid="578578" grpId="0" animBg="1"/>
      <p:bldP spid="5785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4F85090E-6B5A-F741-AC14-BC1DF8456FBF}" type="slidenum">
              <a:rPr lang="en-US" altLang="zh-CN" sz="1400"/>
              <a:pPr>
                <a:spcBef>
                  <a:spcPct val="0"/>
                </a:spcBef>
                <a:buClrTx/>
                <a:buSzTx/>
                <a:buFontTx/>
                <a:buNone/>
              </a:pPr>
              <a:t>24</a:t>
            </a:fld>
            <a:endParaRPr lang="en-US" altLang="zh-CN" sz="1400"/>
          </a:p>
        </p:txBody>
      </p:sp>
      <p:sp>
        <p:nvSpPr>
          <p:cNvPr id="110595" name="Text Box 4"/>
          <p:cNvSpPr txBox="1">
            <a:spLocks noChangeArrowheads="1"/>
          </p:cNvSpPr>
          <p:nvPr/>
        </p:nvSpPr>
        <p:spPr bwMode="auto">
          <a:xfrm>
            <a:off x="990600" y="1563687"/>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dirty="0"/>
              <a:t>2) The geometric representation of rule R2</a:t>
            </a:r>
          </a:p>
        </p:txBody>
      </p:sp>
      <p:pic>
        <p:nvPicPr>
          <p:cNvPr id="1105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22550"/>
            <a:ext cx="44196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3044825"/>
            <a:ext cx="19542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615" name="Oval 7"/>
          <p:cNvSpPr>
            <a:spLocks noChangeArrowheads="1"/>
          </p:cNvSpPr>
          <p:nvPr/>
        </p:nvSpPr>
        <p:spPr bwMode="auto">
          <a:xfrm>
            <a:off x="6324600" y="3730625"/>
            <a:ext cx="533400" cy="2286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80616" name="Line 8"/>
          <p:cNvSpPr>
            <a:spLocks noChangeShapeType="1"/>
          </p:cNvSpPr>
          <p:nvPr/>
        </p:nvSpPr>
        <p:spPr bwMode="auto">
          <a:xfrm flipH="1">
            <a:off x="2133600" y="3959225"/>
            <a:ext cx="4343400" cy="19050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17" name="Line 9"/>
          <p:cNvSpPr>
            <a:spLocks noChangeShapeType="1"/>
          </p:cNvSpPr>
          <p:nvPr/>
        </p:nvSpPr>
        <p:spPr bwMode="auto">
          <a:xfrm>
            <a:off x="1600200" y="5864225"/>
            <a:ext cx="6096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18" name="Line 10"/>
          <p:cNvSpPr>
            <a:spLocks noChangeShapeType="1"/>
          </p:cNvSpPr>
          <p:nvPr/>
        </p:nvSpPr>
        <p:spPr bwMode="auto">
          <a:xfrm flipV="1">
            <a:off x="1447800" y="3121025"/>
            <a:ext cx="0" cy="24384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19" name="Line 11"/>
          <p:cNvSpPr>
            <a:spLocks noChangeShapeType="1"/>
          </p:cNvSpPr>
          <p:nvPr/>
        </p:nvSpPr>
        <p:spPr bwMode="auto">
          <a:xfrm flipV="1">
            <a:off x="2057400" y="3121025"/>
            <a:ext cx="0" cy="24384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20" name="Oval 12"/>
          <p:cNvSpPr>
            <a:spLocks noChangeArrowheads="1"/>
          </p:cNvSpPr>
          <p:nvPr/>
        </p:nvSpPr>
        <p:spPr bwMode="auto">
          <a:xfrm>
            <a:off x="7010400" y="3730625"/>
            <a:ext cx="304800" cy="2286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580621" name="Line 13"/>
          <p:cNvSpPr>
            <a:spLocks noChangeShapeType="1"/>
          </p:cNvSpPr>
          <p:nvPr/>
        </p:nvSpPr>
        <p:spPr bwMode="auto">
          <a:xfrm>
            <a:off x="4343400" y="3273425"/>
            <a:ext cx="0" cy="9906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22" name="Line 14"/>
          <p:cNvSpPr>
            <a:spLocks noChangeShapeType="1"/>
          </p:cNvSpPr>
          <p:nvPr/>
        </p:nvSpPr>
        <p:spPr bwMode="auto">
          <a:xfrm flipH="1" flipV="1">
            <a:off x="4419600" y="3578225"/>
            <a:ext cx="2667000" cy="1524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23" name="Line 15"/>
          <p:cNvSpPr>
            <a:spLocks noChangeShapeType="1"/>
          </p:cNvSpPr>
          <p:nvPr/>
        </p:nvSpPr>
        <p:spPr bwMode="auto">
          <a:xfrm flipH="1">
            <a:off x="1447800" y="4340225"/>
            <a:ext cx="24384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24" name="Line 16"/>
          <p:cNvSpPr>
            <a:spLocks noChangeShapeType="1"/>
          </p:cNvSpPr>
          <p:nvPr/>
        </p:nvSpPr>
        <p:spPr bwMode="auto">
          <a:xfrm flipH="1">
            <a:off x="1447800" y="3121025"/>
            <a:ext cx="24384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625" name="Rectangle 17"/>
          <p:cNvSpPr>
            <a:spLocks noChangeArrowheads="1"/>
          </p:cNvSpPr>
          <p:nvPr/>
        </p:nvSpPr>
        <p:spPr bwMode="auto">
          <a:xfrm>
            <a:off x="1371600" y="3044825"/>
            <a:ext cx="685800" cy="12954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19" name="Rectangle 2"/>
          <p:cNvSpPr txBox="1">
            <a:spLocks noChangeArrowheads="1"/>
          </p:cNvSpPr>
          <p:nvPr/>
        </p:nvSpPr>
        <p:spPr>
          <a:xfrm>
            <a:off x="609600" y="209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ea typeface="宋体" charset="-122"/>
              </a:rPr>
              <a:t>Geometric representation of a rule</a:t>
            </a:r>
          </a:p>
        </p:txBody>
      </p:sp>
    </p:spTree>
    <p:extLst>
      <p:ext uri="{BB962C8B-B14F-4D97-AF65-F5344CB8AC3E}">
        <p14:creationId xmlns:p14="http://schemas.microsoft.com/office/powerpoint/2010/main" val="142082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animEffect transition="in" filter="blinds(horizontal)">
                                      <p:cBhvr>
                                        <p:cTn id="7" dur="500"/>
                                        <p:tgtEl>
                                          <p:spTgt spid="5806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0616"/>
                                        </p:tgtEl>
                                        <p:attrNameLst>
                                          <p:attrName>style.visibility</p:attrName>
                                        </p:attrNameLst>
                                      </p:cBhvr>
                                      <p:to>
                                        <p:strVal val="visible"/>
                                      </p:to>
                                    </p:set>
                                    <p:animEffect transition="in" filter="blinds(horizontal)">
                                      <p:cBhvr>
                                        <p:cTn id="10" dur="500"/>
                                        <p:tgtEl>
                                          <p:spTgt spid="5806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0617"/>
                                        </p:tgtEl>
                                        <p:attrNameLst>
                                          <p:attrName>style.visibility</p:attrName>
                                        </p:attrNameLst>
                                      </p:cBhvr>
                                      <p:to>
                                        <p:strVal val="visible"/>
                                      </p:to>
                                    </p:set>
                                    <p:animEffect transition="in" filter="blinds(horizontal)">
                                      <p:cBhvr>
                                        <p:cTn id="13" dur="500"/>
                                        <p:tgtEl>
                                          <p:spTgt spid="5806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80618"/>
                                        </p:tgtEl>
                                        <p:attrNameLst>
                                          <p:attrName>style.visibility</p:attrName>
                                        </p:attrNameLst>
                                      </p:cBhvr>
                                      <p:to>
                                        <p:strVal val="visible"/>
                                      </p:to>
                                    </p:set>
                                    <p:animEffect transition="in" filter="blinds(horizontal)">
                                      <p:cBhvr>
                                        <p:cTn id="16" dur="500"/>
                                        <p:tgtEl>
                                          <p:spTgt spid="5806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80619"/>
                                        </p:tgtEl>
                                        <p:attrNameLst>
                                          <p:attrName>style.visibility</p:attrName>
                                        </p:attrNameLst>
                                      </p:cBhvr>
                                      <p:to>
                                        <p:strVal val="visible"/>
                                      </p:to>
                                    </p:set>
                                    <p:animEffect transition="in" filter="blinds(horizontal)">
                                      <p:cBhvr>
                                        <p:cTn id="19" dur="500"/>
                                        <p:tgtEl>
                                          <p:spTgt spid="5806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80622"/>
                                        </p:tgtEl>
                                        <p:attrNameLst>
                                          <p:attrName>style.visibility</p:attrName>
                                        </p:attrNameLst>
                                      </p:cBhvr>
                                      <p:to>
                                        <p:strVal val="visible"/>
                                      </p:to>
                                    </p:set>
                                    <p:animEffect transition="in" filter="blinds(horizontal)">
                                      <p:cBhvr>
                                        <p:cTn id="24" dur="500"/>
                                        <p:tgtEl>
                                          <p:spTgt spid="58062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80621"/>
                                        </p:tgtEl>
                                        <p:attrNameLst>
                                          <p:attrName>style.visibility</p:attrName>
                                        </p:attrNameLst>
                                      </p:cBhvr>
                                      <p:to>
                                        <p:strVal val="visible"/>
                                      </p:to>
                                    </p:set>
                                    <p:animEffect transition="in" filter="blinds(horizontal)">
                                      <p:cBhvr>
                                        <p:cTn id="27" dur="500"/>
                                        <p:tgtEl>
                                          <p:spTgt spid="58062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80624"/>
                                        </p:tgtEl>
                                        <p:attrNameLst>
                                          <p:attrName>style.visibility</p:attrName>
                                        </p:attrNameLst>
                                      </p:cBhvr>
                                      <p:to>
                                        <p:strVal val="visible"/>
                                      </p:to>
                                    </p:set>
                                    <p:animEffect transition="in" filter="blinds(horizontal)">
                                      <p:cBhvr>
                                        <p:cTn id="30" dur="500"/>
                                        <p:tgtEl>
                                          <p:spTgt spid="5806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80623"/>
                                        </p:tgtEl>
                                        <p:attrNameLst>
                                          <p:attrName>style.visibility</p:attrName>
                                        </p:attrNameLst>
                                      </p:cBhvr>
                                      <p:to>
                                        <p:strVal val="visible"/>
                                      </p:to>
                                    </p:set>
                                    <p:animEffect transition="in" filter="blinds(horizontal)">
                                      <p:cBhvr>
                                        <p:cTn id="33" dur="500"/>
                                        <p:tgtEl>
                                          <p:spTgt spid="5806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80620"/>
                                        </p:tgtEl>
                                        <p:attrNameLst>
                                          <p:attrName>style.visibility</p:attrName>
                                        </p:attrNameLst>
                                      </p:cBhvr>
                                      <p:to>
                                        <p:strVal val="visible"/>
                                      </p:to>
                                    </p:set>
                                    <p:animEffect transition="in" filter="blinds(horizontal)">
                                      <p:cBhvr>
                                        <p:cTn id="36" dur="500"/>
                                        <p:tgtEl>
                                          <p:spTgt spid="5806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80625"/>
                                        </p:tgtEl>
                                        <p:attrNameLst>
                                          <p:attrName>style.visibility</p:attrName>
                                        </p:attrNameLst>
                                      </p:cBhvr>
                                      <p:to>
                                        <p:strVal val="visible"/>
                                      </p:to>
                                    </p:set>
                                    <p:animEffect transition="in" filter="blinds(horizontal)">
                                      <p:cBhvr>
                                        <p:cTn id="41" dur="500"/>
                                        <p:tgtEl>
                                          <p:spTgt spid="580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animBg="1"/>
      <p:bldP spid="580616" grpId="0" animBg="1"/>
      <p:bldP spid="580617" grpId="0" animBg="1"/>
      <p:bldP spid="580618" grpId="0" animBg="1"/>
      <p:bldP spid="580619" grpId="0" animBg="1"/>
      <p:bldP spid="580620" grpId="0" animBg="1"/>
      <p:bldP spid="580621" grpId="0" animBg="1"/>
      <p:bldP spid="580622" grpId="0" animBg="1"/>
      <p:bldP spid="580623" grpId="0" animBg="1"/>
      <p:bldP spid="580624" grpId="0" animBg="1"/>
      <p:bldP spid="5806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0B761CA7-F550-0740-8F87-31E43AB23A9F}" type="slidenum">
              <a:rPr lang="en-US" altLang="zh-CN" sz="1400"/>
              <a:pPr>
                <a:spcBef>
                  <a:spcPct val="0"/>
                </a:spcBef>
                <a:buClrTx/>
                <a:buSzTx/>
                <a:buFontTx/>
                <a:buNone/>
              </a:pPr>
              <a:t>25</a:t>
            </a:fld>
            <a:endParaRPr lang="en-US" altLang="zh-CN" sz="1400"/>
          </a:p>
        </p:txBody>
      </p:sp>
      <p:sp>
        <p:nvSpPr>
          <p:cNvPr id="112643" name="Text Box 4"/>
          <p:cNvSpPr txBox="1">
            <a:spLocks noChangeArrowheads="1"/>
          </p:cNvSpPr>
          <p:nvPr/>
        </p:nvSpPr>
        <p:spPr bwMode="auto">
          <a:xfrm>
            <a:off x="990600" y="1492802"/>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a:t>3) The geometric representation of rule R3</a:t>
            </a:r>
          </a:p>
        </p:txBody>
      </p:sp>
      <p:pic>
        <p:nvPicPr>
          <p:cNvPr id="1126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52675"/>
            <a:ext cx="43434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913063"/>
            <a:ext cx="2017713"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Grp="1" noChangeArrowheads="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ea typeface="宋体" charset="-122"/>
              </a:rPr>
              <a:t>Geometric representation of a rule</a:t>
            </a:r>
          </a:p>
        </p:txBody>
      </p:sp>
    </p:spTree>
    <p:extLst>
      <p:ext uri="{BB962C8B-B14F-4D97-AF65-F5344CB8AC3E}">
        <p14:creationId xmlns:p14="http://schemas.microsoft.com/office/powerpoint/2010/main" val="47131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923A06B8-35EC-8A4E-BA1A-56470E1D53D3}" type="slidenum">
              <a:rPr lang="en-US" altLang="zh-CN" sz="1400"/>
              <a:pPr>
                <a:spcBef>
                  <a:spcPct val="0"/>
                </a:spcBef>
                <a:buClrTx/>
                <a:buSzTx/>
                <a:buFontTx/>
                <a:buNone/>
              </a:pPr>
              <a:t>26</a:t>
            </a:fld>
            <a:endParaRPr lang="en-US" altLang="zh-CN" sz="1400"/>
          </a:p>
        </p:txBody>
      </p:sp>
      <p:sp>
        <p:nvSpPr>
          <p:cNvPr id="114691" name="Text Box 4"/>
          <p:cNvSpPr txBox="1">
            <a:spLocks noChangeArrowheads="1"/>
          </p:cNvSpPr>
          <p:nvPr/>
        </p:nvSpPr>
        <p:spPr bwMode="auto">
          <a:xfrm>
            <a:off x="990600" y="1580357"/>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a:t>4) The geometric representation of rule R4</a:t>
            </a:r>
          </a:p>
        </p:txBody>
      </p:sp>
      <p:pic>
        <p:nvPicPr>
          <p:cNvPr id="1146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65363"/>
            <a:ext cx="4724400"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3048000"/>
            <a:ext cx="19542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09600" y="209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ea typeface="宋体" charset="-122"/>
              </a:rPr>
              <a:t>Geometric representation of a rule</a:t>
            </a:r>
          </a:p>
        </p:txBody>
      </p:sp>
    </p:spTree>
    <p:extLst>
      <p:ext uri="{BB962C8B-B14F-4D97-AF65-F5344CB8AC3E}">
        <p14:creationId xmlns:p14="http://schemas.microsoft.com/office/powerpoint/2010/main" val="14746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96F90BAC-42F6-9540-A106-A37617D6800F}" type="slidenum">
              <a:rPr lang="en-US" altLang="zh-CN" sz="1400"/>
              <a:pPr>
                <a:spcBef>
                  <a:spcPct val="0"/>
                </a:spcBef>
                <a:buClrTx/>
                <a:buSzTx/>
                <a:buFontTx/>
                <a:buNone/>
              </a:pPr>
              <a:t>27</a:t>
            </a:fld>
            <a:endParaRPr lang="en-US" altLang="zh-CN" sz="1400"/>
          </a:p>
        </p:txBody>
      </p:sp>
      <p:sp>
        <p:nvSpPr>
          <p:cNvPr id="116739" name="Text Box 4"/>
          <p:cNvSpPr txBox="1">
            <a:spLocks noChangeArrowheads="1"/>
          </p:cNvSpPr>
          <p:nvPr/>
        </p:nvSpPr>
        <p:spPr bwMode="auto">
          <a:xfrm>
            <a:off x="990600" y="1592263"/>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a:t>5) The geometric representation of rule R5</a:t>
            </a:r>
          </a:p>
        </p:txBody>
      </p:sp>
      <p:pic>
        <p:nvPicPr>
          <p:cNvPr id="1167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2446338"/>
            <a:ext cx="4618037"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5438" y="3502025"/>
            <a:ext cx="205422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09600" y="209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ea typeface="宋体" charset="-122"/>
              </a:rPr>
              <a:t>Geometric representation of a rule</a:t>
            </a:r>
          </a:p>
        </p:txBody>
      </p:sp>
    </p:spTree>
    <p:extLst>
      <p:ext uri="{BB962C8B-B14F-4D97-AF65-F5344CB8AC3E}">
        <p14:creationId xmlns:p14="http://schemas.microsoft.com/office/powerpoint/2010/main" val="17160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BDA7C4B8-3606-8143-950B-4358446E5CEF}" type="slidenum">
              <a:rPr lang="en-US" altLang="zh-CN" sz="1400"/>
              <a:pPr>
                <a:spcBef>
                  <a:spcPct val="0"/>
                </a:spcBef>
                <a:buClrTx/>
                <a:buSzTx/>
                <a:buFontTx/>
                <a:buNone/>
              </a:pPr>
              <a:t>28</a:t>
            </a:fld>
            <a:endParaRPr lang="en-US" altLang="zh-CN" sz="1400"/>
          </a:p>
        </p:txBody>
      </p:sp>
      <p:sp>
        <p:nvSpPr>
          <p:cNvPr id="118787" name="Text Box 4"/>
          <p:cNvSpPr txBox="1">
            <a:spLocks noChangeArrowheads="1"/>
          </p:cNvSpPr>
          <p:nvPr/>
        </p:nvSpPr>
        <p:spPr bwMode="auto">
          <a:xfrm>
            <a:off x="1050925" y="1593229"/>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a:t>6) The geometric representation of rule R6</a:t>
            </a:r>
          </a:p>
        </p:txBody>
      </p:sp>
      <p:pic>
        <p:nvPicPr>
          <p:cNvPr id="1187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205163"/>
            <a:ext cx="21145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900363"/>
            <a:ext cx="4283075"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09600" y="209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ea typeface="宋体" charset="-122"/>
              </a:rPr>
              <a:t>Geometric representation of a rule</a:t>
            </a:r>
          </a:p>
        </p:txBody>
      </p:sp>
    </p:spTree>
    <p:extLst>
      <p:ext uri="{BB962C8B-B14F-4D97-AF65-F5344CB8AC3E}">
        <p14:creationId xmlns:p14="http://schemas.microsoft.com/office/powerpoint/2010/main" val="1753062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E7D8B396-D073-9E43-8BCB-C689C256EA41}" type="slidenum">
              <a:rPr lang="en-US" altLang="zh-CN" sz="1400"/>
              <a:pPr>
                <a:spcBef>
                  <a:spcPct val="0"/>
                </a:spcBef>
                <a:buClrTx/>
                <a:buSzTx/>
                <a:buFontTx/>
                <a:buNone/>
              </a:pPr>
              <a:t>29</a:t>
            </a:fld>
            <a:endParaRPr lang="en-US" altLang="zh-CN" sz="1400"/>
          </a:p>
        </p:txBody>
      </p:sp>
      <p:sp>
        <p:nvSpPr>
          <p:cNvPr id="120835" name="Text Box 4"/>
          <p:cNvSpPr txBox="1">
            <a:spLocks noChangeArrowheads="1"/>
          </p:cNvSpPr>
          <p:nvPr/>
        </p:nvSpPr>
        <p:spPr bwMode="auto">
          <a:xfrm>
            <a:off x="1066800" y="1613246"/>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a:t>7) The geometric representation of rule R7</a:t>
            </a:r>
          </a:p>
        </p:txBody>
      </p:sp>
      <p:pic>
        <p:nvPicPr>
          <p:cNvPr id="1208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38" y="3425825"/>
            <a:ext cx="2179637"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895600"/>
            <a:ext cx="46482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09600" y="209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ea typeface="宋体" charset="-122"/>
              </a:rPr>
              <a:t>Geometric representation of a rule</a:t>
            </a:r>
          </a:p>
        </p:txBody>
      </p:sp>
    </p:spTree>
    <p:extLst>
      <p:ext uri="{BB962C8B-B14F-4D97-AF65-F5344CB8AC3E}">
        <p14:creationId xmlns:p14="http://schemas.microsoft.com/office/powerpoint/2010/main" val="108711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20255E-462F-0E4B-A829-1C635A9D2E89}"/>
              </a:ext>
            </a:extLst>
          </p:cNvPr>
          <p:cNvGrpSpPr/>
          <p:nvPr/>
        </p:nvGrpSpPr>
        <p:grpSpPr>
          <a:xfrm>
            <a:off x="1515142" y="2540873"/>
            <a:ext cx="5247500" cy="944138"/>
            <a:chOff x="1372488" y="5470630"/>
            <a:chExt cx="6996667" cy="1258851"/>
          </a:xfrm>
        </p:grpSpPr>
        <p:sp>
          <p:nvSpPr>
            <p:cNvPr id="887" name="Freeform 2">
              <a:extLst>
                <a:ext uri="{FF2B5EF4-FFF2-40B4-BE49-F238E27FC236}">
                  <a16:creationId xmlns:a16="http://schemas.microsoft.com/office/drawing/2014/main" id="{73B896A4-C009-EC47-9EB3-507C0C7CCB88}"/>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defRPr/>
              </a:pPr>
              <a:endParaRPr lang="en-US" sz="1350">
                <a:solidFill>
                  <a:srgbClr val="000000"/>
                </a:solidFill>
                <a:latin typeface="Arial" panose="020B0604020202020204" pitchFamily="34" charset="0"/>
                <a:ea typeface="ＭＳ Ｐゴシック" panose="020B0600070205080204" pitchFamily="34" charset="-128"/>
              </a:endParaRPr>
            </a:p>
          </p:txBody>
        </p:sp>
        <p:cxnSp>
          <p:nvCxnSpPr>
            <p:cNvPr id="888" name="Straight Connector 887">
              <a:extLst>
                <a:ext uri="{FF2B5EF4-FFF2-40B4-BE49-F238E27FC236}">
                  <a16:creationId xmlns:a16="http://schemas.microsoft.com/office/drawing/2014/main" id="{BFDE916B-AF97-DB4F-88E3-3211F74E07F5}"/>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889" name="Straight Connector 888">
              <a:extLst>
                <a:ext uri="{FF2B5EF4-FFF2-40B4-BE49-F238E27FC236}">
                  <a16:creationId xmlns:a16="http://schemas.microsoft.com/office/drawing/2014/main" id="{11A6A20F-5B1F-E34C-A889-7D7216BC52A6}"/>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890" name="Straight Connector 889">
              <a:extLst>
                <a:ext uri="{FF2B5EF4-FFF2-40B4-BE49-F238E27FC236}">
                  <a16:creationId xmlns:a16="http://schemas.microsoft.com/office/drawing/2014/main" id="{EC3A188E-9403-584D-9DE4-BD063B6A9984}"/>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891" name="Straight Connector 890">
              <a:extLst>
                <a:ext uri="{FF2B5EF4-FFF2-40B4-BE49-F238E27FC236}">
                  <a16:creationId xmlns:a16="http://schemas.microsoft.com/office/drawing/2014/main" id="{CA8EFEA7-A8AA-F945-BA1D-4ACB721622E5}"/>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892" name="Straight Connector 891">
              <a:extLst>
                <a:ext uri="{FF2B5EF4-FFF2-40B4-BE49-F238E27FC236}">
                  <a16:creationId xmlns:a16="http://schemas.microsoft.com/office/drawing/2014/main" id="{B2D0340F-062D-4B43-ADB5-74954D542D1B}"/>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893" name="Straight Connector 892">
              <a:extLst>
                <a:ext uri="{FF2B5EF4-FFF2-40B4-BE49-F238E27FC236}">
                  <a16:creationId xmlns:a16="http://schemas.microsoft.com/office/drawing/2014/main" id="{694966F7-E79E-AC42-A981-710223649ACC}"/>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894" name="Straight Connector 893">
              <a:extLst>
                <a:ext uri="{FF2B5EF4-FFF2-40B4-BE49-F238E27FC236}">
                  <a16:creationId xmlns:a16="http://schemas.microsoft.com/office/drawing/2014/main" id="{E084439A-562F-9047-916D-8BFA8D983C78}"/>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895" name="Straight Connector 894">
              <a:extLst>
                <a:ext uri="{FF2B5EF4-FFF2-40B4-BE49-F238E27FC236}">
                  <a16:creationId xmlns:a16="http://schemas.microsoft.com/office/drawing/2014/main" id="{B834EF84-01CE-DB43-AA3A-31C4F6601F10}"/>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1069" name="Group 347">
              <a:extLst>
                <a:ext uri="{FF2B5EF4-FFF2-40B4-BE49-F238E27FC236}">
                  <a16:creationId xmlns:a16="http://schemas.microsoft.com/office/drawing/2014/main" id="{4D6C1728-73DE-F748-A0E0-11321B8F7571}"/>
                </a:ext>
              </a:extLst>
            </p:cNvPr>
            <p:cNvGrpSpPr>
              <a:grpSpLocks/>
            </p:cNvGrpSpPr>
            <p:nvPr/>
          </p:nvGrpSpPr>
          <p:grpSpPr bwMode="auto">
            <a:xfrm>
              <a:off x="7605568" y="5983356"/>
              <a:ext cx="588962" cy="242888"/>
              <a:chOff x="1871277" y="1576300"/>
              <a:chExt cx="1128371" cy="437861"/>
            </a:xfrm>
          </p:grpSpPr>
          <p:sp>
            <p:nvSpPr>
              <p:cNvPr id="1070" name="Oval 1069">
                <a:extLst>
                  <a:ext uri="{FF2B5EF4-FFF2-40B4-BE49-F238E27FC236}">
                    <a16:creationId xmlns:a16="http://schemas.microsoft.com/office/drawing/2014/main" id="{BD0DE6BC-801F-2349-B339-2073DD002B17}"/>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71" name="Rectangle 1070">
                <a:extLst>
                  <a:ext uri="{FF2B5EF4-FFF2-40B4-BE49-F238E27FC236}">
                    <a16:creationId xmlns:a16="http://schemas.microsoft.com/office/drawing/2014/main" id="{8006CA96-E3FA-9945-9B82-02259999272B}"/>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72" name="Oval 1071">
                <a:extLst>
                  <a:ext uri="{FF2B5EF4-FFF2-40B4-BE49-F238E27FC236}">
                    <a16:creationId xmlns:a16="http://schemas.microsoft.com/office/drawing/2014/main" id="{AC968267-A70E-0B48-9B2B-F3F7549B2DF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73" name="Freeform 1072">
                <a:extLst>
                  <a:ext uri="{FF2B5EF4-FFF2-40B4-BE49-F238E27FC236}">
                    <a16:creationId xmlns:a16="http://schemas.microsoft.com/office/drawing/2014/main" id="{3543F393-921B-2544-AAF2-81DE265DCA01}"/>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74" name="Freeform 1073">
                <a:extLst>
                  <a:ext uri="{FF2B5EF4-FFF2-40B4-BE49-F238E27FC236}">
                    <a16:creationId xmlns:a16="http://schemas.microsoft.com/office/drawing/2014/main" id="{36A99124-4AE5-ED4F-A834-C0222885AECB}"/>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75" name="Freeform 1074">
                <a:extLst>
                  <a:ext uri="{FF2B5EF4-FFF2-40B4-BE49-F238E27FC236}">
                    <a16:creationId xmlns:a16="http://schemas.microsoft.com/office/drawing/2014/main" id="{9CE3F7E2-B553-1E45-88FC-E2E1EC32F46A}"/>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76" name="Freeform 1075">
                <a:extLst>
                  <a:ext uri="{FF2B5EF4-FFF2-40B4-BE49-F238E27FC236}">
                    <a16:creationId xmlns:a16="http://schemas.microsoft.com/office/drawing/2014/main" id="{D7BB9DED-4899-7649-AEBA-749DA452790C}"/>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077" name="Straight Connector 1076">
                <a:extLst>
                  <a:ext uri="{FF2B5EF4-FFF2-40B4-BE49-F238E27FC236}">
                    <a16:creationId xmlns:a16="http://schemas.microsoft.com/office/drawing/2014/main" id="{E8965662-2E9A-0244-946F-4423CC691CFA}"/>
                  </a:ext>
                </a:extLst>
              </p:cNvPr>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a:extLst>
                  <a:ext uri="{FF2B5EF4-FFF2-40B4-BE49-F238E27FC236}">
                    <a16:creationId xmlns:a16="http://schemas.microsoft.com/office/drawing/2014/main" id="{857BA7A2-209C-0B4F-9F2F-F5D9E12C5791}"/>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a:extLst>
                <a:ext uri="{FF2B5EF4-FFF2-40B4-BE49-F238E27FC236}">
                  <a16:creationId xmlns:a16="http://schemas.microsoft.com/office/drawing/2014/main" id="{23A5395A-73E4-9545-9CCB-0643AECEF709}"/>
                </a:ext>
              </a:extLst>
            </p:cNvPr>
            <p:cNvGrpSpPr>
              <a:grpSpLocks/>
            </p:cNvGrpSpPr>
            <p:nvPr/>
          </p:nvGrpSpPr>
          <p:grpSpPr bwMode="auto">
            <a:xfrm>
              <a:off x="6124430" y="5842069"/>
              <a:ext cx="588963" cy="242887"/>
              <a:chOff x="1871277" y="1576300"/>
              <a:chExt cx="1128371" cy="437861"/>
            </a:xfrm>
          </p:grpSpPr>
          <p:sp>
            <p:nvSpPr>
              <p:cNvPr id="1080" name="Oval 1079">
                <a:extLst>
                  <a:ext uri="{FF2B5EF4-FFF2-40B4-BE49-F238E27FC236}">
                    <a16:creationId xmlns:a16="http://schemas.microsoft.com/office/drawing/2014/main" id="{DF4469B4-1A62-884E-B93E-2088628FCF9A}"/>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81" name="Rectangle 1080">
                <a:extLst>
                  <a:ext uri="{FF2B5EF4-FFF2-40B4-BE49-F238E27FC236}">
                    <a16:creationId xmlns:a16="http://schemas.microsoft.com/office/drawing/2014/main" id="{CEED749C-6638-6040-A523-CBE05E8011F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82" name="Oval 1081">
                <a:extLst>
                  <a:ext uri="{FF2B5EF4-FFF2-40B4-BE49-F238E27FC236}">
                    <a16:creationId xmlns:a16="http://schemas.microsoft.com/office/drawing/2014/main" id="{E82E8A3A-0CDF-0142-A8D4-2A7F88E464C9}"/>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83" name="Freeform 1082">
                <a:extLst>
                  <a:ext uri="{FF2B5EF4-FFF2-40B4-BE49-F238E27FC236}">
                    <a16:creationId xmlns:a16="http://schemas.microsoft.com/office/drawing/2014/main" id="{20B0C69D-2EFF-CC4C-91E3-DE028EA90E90}"/>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84" name="Freeform 1083">
                <a:extLst>
                  <a:ext uri="{FF2B5EF4-FFF2-40B4-BE49-F238E27FC236}">
                    <a16:creationId xmlns:a16="http://schemas.microsoft.com/office/drawing/2014/main" id="{8F166C83-2DE4-AA4C-934F-358B1ABBD003}"/>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85" name="Freeform 1084">
                <a:extLst>
                  <a:ext uri="{FF2B5EF4-FFF2-40B4-BE49-F238E27FC236}">
                    <a16:creationId xmlns:a16="http://schemas.microsoft.com/office/drawing/2014/main" id="{64120D6F-CF36-7A4B-868D-9522C1F79454}"/>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86" name="Freeform 1085">
                <a:extLst>
                  <a:ext uri="{FF2B5EF4-FFF2-40B4-BE49-F238E27FC236}">
                    <a16:creationId xmlns:a16="http://schemas.microsoft.com/office/drawing/2014/main" id="{8477E0BD-F61A-594C-8419-6BA64D7DFCE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087" name="Straight Connector 1086">
                <a:extLst>
                  <a:ext uri="{FF2B5EF4-FFF2-40B4-BE49-F238E27FC236}">
                    <a16:creationId xmlns:a16="http://schemas.microsoft.com/office/drawing/2014/main" id="{53F7848D-82FC-7641-AC58-517C9B2FB854}"/>
                  </a:ext>
                </a:extLst>
              </p:cNvPr>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a:extLst>
                  <a:ext uri="{FF2B5EF4-FFF2-40B4-BE49-F238E27FC236}">
                    <a16:creationId xmlns:a16="http://schemas.microsoft.com/office/drawing/2014/main" id="{EA830BBF-D185-DB42-96F5-34C5273F4B6F}"/>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a:extLst>
                <a:ext uri="{FF2B5EF4-FFF2-40B4-BE49-F238E27FC236}">
                  <a16:creationId xmlns:a16="http://schemas.microsoft.com/office/drawing/2014/main" id="{B6A937C7-17A9-A648-A780-A8D67F2249E6}"/>
                </a:ext>
              </a:extLst>
            </p:cNvPr>
            <p:cNvGrpSpPr>
              <a:grpSpLocks/>
            </p:cNvGrpSpPr>
            <p:nvPr/>
          </p:nvGrpSpPr>
          <p:grpSpPr bwMode="auto">
            <a:xfrm>
              <a:off x="6916593" y="6302444"/>
              <a:ext cx="588962" cy="242887"/>
              <a:chOff x="1871277" y="1576300"/>
              <a:chExt cx="1128371" cy="437861"/>
            </a:xfrm>
          </p:grpSpPr>
          <p:sp>
            <p:nvSpPr>
              <p:cNvPr id="1090" name="Oval 1089">
                <a:extLst>
                  <a:ext uri="{FF2B5EF4-FFF2-40B4-BE49-F238E27FC236}">
                    <a16:creationId xmlns:a16="http://schemas.microsoft.com/office/drawing/2014/main" id="{21A30E2F-9F7B-DC47-908B-38849C8FE198}"/>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91" name="Rectangle 1090">
                <a:extLst>
                  <a:ext uri="{FF2B5EF4-FFF2-40B4-BE49-F238E27FC236}">
                    <a16:creationId xmlns:a16="http://schemas.microsoft.com/office/drawing/2014/main" id="{368E56E7-1038-F843-8824-9F2406D135D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92" name="Oval 1091">
                <a:extLst>
                  <a:ext uri="{FF2B5EF4-FFF2-40B4-BE49-F238E27FC236}">
                    <a16:creationId xmlns:a16="http://schemas.microsoft.com/office/drawing/2014/main" id="{5E09C5D1-4489-9245-906B-AB737B65B939}"/>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93" name="Freeform 1092">
                <a:extLst>
                  <a:ext uri="{FF2B5EF4-FFF2-40B4-BE49-F238E27FC236}">
                    <a16:creationId xmlns:a16="http://schemas.microsoft.com/office/drawing/2014/main" id="{60675A58-4EA5-F645-8293-8D562D37C4A7}"/>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94" name="Freeform 1093">
                <a:extLst>
                  <a:ext uri="{FF2B5EF4-FFF2-40B4-BE49-F238E27FC236}">
                    <a16:creationId xmlns:a16="http://schemas.microsoft.com/office/drawing/2014/main" id="{936A0061-F839-A048-9329-4BA74387A85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95" name="Freeform 1094">
                <a:extLst>
                  <a:ext uri="{FF2B5EF4-FFF2-40B4-BE49-F238E27FC236}">
                    <a16:creationId xmlns:a16="http://schemas.microsoft.com/office/drawing/2014/main" id="{5010EAA9-D9FE-B348-B497-E58DC4A70242}"/>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96" name="Freeform 1095">
                <a:extLst>
                  <a:ext uri="{FF2B5EF4-FFF2-40B4-BE49-F238E27FC236}">
                    <a16:creationId xmlns:a16="http://schemas.microsoft.com/office/drawing/2014/main" id="{E2301F16-3352-1848-BBB4-2365D15D0F69}"/>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097" name="Straight Connector 1096">
                <a:extLst>
                  <a:ext uri="{FF2B5EF4-FFF2-40B4-BE49-F238E27FC236}">
                    <a16:creationId xmlns:a16="http://schemas.microsoft.com/office/drawing/2014/main" id="{D853D2D6-514A-9847-BBC3-2AE928C8DAFB}"/>
                  </a:ext>
                </a:extLst>
              </p:cNvPr>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0F7465E9-0BFE-964B-AB98-F93DD82101C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a:extLst>
                <a:ext uri="{FF2B5EF4-FFF2-40B4-BE49-F238E27FC236}">
                  <a16:creationId xmlns:a16="http://schemas.microsoft.com/office/drawing/2014/main" id="{B1B48B52-0F33-0442-B024-9A681DC9E147}"/>
                </a:ext>
              </a:extLst>
            </p:cNvPr>
            <p:cNvGrpSpPr>
              <a:grpSpLocks/>
            </p:cNvGrpSpPr>
            <p:nvPr/>
          </p:nvGrpSpPr>
          <p:grpSpPr bwMode="auto">
            <a:xfrm>
              <a:off x="5452918" y="6394519"/>
              <a:ext cx="588962" cy="242887"/>
              <a:chOff x="1871277" y="1576300"/>
              <a:chExt cx="1128371" cy="437861"/>
            </a:xfrm>
          </p:grpSpPr>
          <p:sp>
            <p:nvSpPr>
              <p:cNvPr id="1100" name="Oval 1099">
                <a:extLst>
                  <a:ext uri="{FF2B5EF4-FFF2-40B4-BE49-F238E27FC236}">
                    <a16:creationId xmlns:a16="http://schemas.microsoft.com/office/drawing/2014/main" id="{B2DB57CB-08BD-2F4D-A7ED-38936BBFA3D4}"/>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101" name="Rectangle 1100">
                <a:extLst>
                  <a:ext uri="{FF2B5EF4-FFF2-40B4-BE49-F238E27FC236}">
                    <a16:creationId xmlns:a16="http://schemas.microsoft.com/office/drawing/2014/main" id="{C5A9C96D-A2BA-754F-A882-52122EB391B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102" name="Oval 1101">
                <a:extLst>
                  <a:ext uri="{FF2B5EF4-FFF2-40B4-BE49-F238E27FC236}">
                    <a16:creationId xmlns:a16="http://schemas.microsoft.com/office/drawing/2014/main" id="{83C4800F-B303-9446-B339-EF2E78D32E45}"/>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103" name="Freeform 1102">
                <a:extLst>
                  <a:ext uri="{FF2B5EF4-FFF2-40B4-BE49-F238E27FC236}">
                    <a16:creationId xmlns:a16="http://schemas.microsoft.com/office/drawing/2014/main" id="{8248D620-997C-1B4D-A023-5CD8220FC4D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104" name="Freeform 1103">
                <a:extLst>
                  <a:ext uri="{FF2B5EF4-FFF2-40B4-BE49-F238E27FC236}">
                    <a16:creationId xmlns:a16="http://schemas.microsoft.com/office/drawing/2014/main" id="{906FE13D-AC05-AA42-853B-9FAC9CA2507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105" name="Freeform 1104">
                <a:extLst>
                  <a:ext uri="{FF2B5EF4-FFF2-40B4-BE49-F238E27FC236}">
                    <a16:creationId xmlns:a16="http://schemas.microsoft.com/office/drawing/2014/main" id="{DE4AB67E-E389-E747-AA8A-F557E3BDBA6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106" name="Freeform 1105">
                <a:extLst>
                  <a:ext uri="{FF2B5EF4-FFF2-40B4-BE49-F238E27FC236}">
                    <a16:creationId xmlns:a16="http://schemas.microsoft.com/office/drawing/2014/main" id="{A18C8CAC-63E9-E248-8397-1346071AD6EE}"/>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107" name="Straight Connector 1106">
                <a:extLst>
                  <a:ext uri="{FF2B5EF4-FFF2-40B4-BE49-F238E27FC236}">
                    <a16:creationId xmlns:a16="http://schemas.microsoft.com/office/drawing/2014/main" id="{73BEE8CD-92EF-AB4A-9223-19BD5734C8CF}"/>
                  </a:ext>
                </a:extLst>
              </p:cNvPr>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a:extLst>
                  <a:ext uri="{FF2B5EF4-FFF2-40B4-BE49-F238E27FC236}">
                    <a16:creationId xmlns:a16="http://schemas.microsoft.com/office/drawing/2014/main" id="{5BC61A72-737C-4F4F-802A-7DAAF663B43B}"/>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39" name="Group 1">
              <a:extLst>
                <a:ext uri="{FF2B5EF4-FFF2-40B4-BE49-F238E27FC236}">
                  <a16:creationId xmlns:a16="http://schemas.microsoft.com/office/drawing/2014/main" id="{A228ACC2-6157-BF41-88C3-0A086417268A}"/>
                </a:ext>
              </a:extLst>
            </p:cNvPr>
            <p:cNvGrpSpPr>
              <a:grpSpLocks/>
            </p:cNvGrpSpPr>
            <p:nvPr/>
          </p:nvGrpSpPr>
          <p:grpSpPr bwMode="auto">
            <a:xfrm>
              <a:off x="2687493" y="5652658"/>
              <a:ext cx="2766941" cy="848024"/>
              <a:chOff x="938213" y="5322390"/>
              <a:chExt cx="2766941" cy="848023"/>
            </a:xfrm>
          </p:grpSpPr>
          <p:cxnSp>
            <p:nvCxnSpPr>
              <p:cNvPr id="1140" name="Straight Connector 1139">
                <a:extLst>
                  <a:ext uri="{FF2B5EF4-FFF2-40B4-BE49-F238E27FC236}">
                    <a16:creationId xmlns:a16="http://schemas.microsoft.com/office/drawing/2014/main" id="{CB924182-B4D8-0F43-97E1-646C4E72A083}"/>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a:extLst>
                  <a:ext uri="{FF2B5EF4-FFF2-40B4-BE49-F238E27FC236}">
                    <a16:creationId xmlns:a16="http://schemas.microsoft.com/office/drawing/2014/main" id="{CFD0B0F1-D70C-5245-B37A-C9A4ABCBEF39}"/>
                  </a:ext>
                </a:extLst>
              </p:cNvPr>
              <p:cNvSpPr txBox="1">
                <a:spLocks noChangeArrowheads="1"/>
              </p:cNvSpPr>
              <p:nvPr/>
            </p:nvSpPr>
            <p:spPr bwMode="auto">
              <a:xfrm>
                <a:off x="3198813" y="5473700"/>
                <a:ext cx="331715"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900" kern="0">
                    <a:solidFill>
                      <a:srgbClr val="000000"/>
                    </a:solidFill>
                  </a:rPr>
                  <a:t>1</a:t>
                </a:r>
              </a:p>
            </p:txBody>
          </p:sp>
          <p:sp>
            <p:nvSpPr>
              <p:cNvPr id="1142" name="TextBox 281">
                <a:extLst>
                  <a:ext uri="{FF2B5EF4-FFF2-40B4-BE49-F238E27FC236}">
                    <a16:creationId xmlns:a16="http://schemas.microsoft.com/office/drawing/2014/main" id="{6C507E5B-C87D-FA46-A331-4ABAB6B8A245}"/>
                  </a:ext>
                </a:extLst>
              </p:cNvPr>
              <p:cNvSpPr txBox="1">
                <a:spLocks noChangeArrowheads="1"/>
              </p:cNvSpPr>
              <p:nvPr/>
            </p:nvSpPr>
            <p:spPr bwMode="auto">
              <a:xfrm>
                <a:off x="3373439" y="5761039"/>
                <a:ext cx="331715"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900" kern="0">
                    <a:solidFill>
                      <a:srgbClr val="000000"/>
                    </a:solidFill>
                  </a:rPr>
                  <a:t>2</a:t>
                </a:r>
              </a:p>
            </p:txBody>
          </p:sp>
          <p:grpSp>
            <p:nvGrpSpPr>
              <p:cNvPr id="1143" name="Group 5">
                <a:extLst>
                  <a:ext uri="{FF2B5EF4-FFF2-40B4-BE49-F238E27FC236}">
                    <a16:creationId xmlns:a16="http://schemas.microsoft.com/office/drawing/2014/main" id="{1A707F03-E0B2-FF48-9597-B751067AD9A3}"/>
                  </a:ext>
                </a:extLst>
              </p:cNvPr>
              <p:cNvGrpSpPr>
                <a:grpSpLocks/>
              </p:cNvGrpSpPr>
              <p:nvPr/>
            </p:nvGrpSpPr>
            <p:grpSpPr bwMode="auto">
              <a:xfrm>
                <a:off x="938213" y="5322390"/>
                <a:ext cx="1616075" cy="469703"/>
                <a:chOff x="-4079003" y="2802821"/>
                <a:chExt cx="1616718" cy="470775"/>
              </a:xfrm>
            </p:grpSpPr>
            <p:sp>
              <p:nvSpPr>
                <p:cNvPr id="1157" name="Rectangle 98">
                  <a:extLst>
                    <a:ext uri="{FF2B5EF4-FFF2-40B4-BE49-F238E27FC236}">
                      <a16:creationId xmlns:a16="http://schemas.microsoft.com/office/drawing/2014/main" id="{CA6EA6FC-3469-1A42-8A1A-7ABEC47FF2BC}"/>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endParaRPr lang="en-US" altLang="en-US" sz="1350" kern="0">
                    <a:solidFill>
                      <a:srgbClr val="000000"/>
                    </a:solidFill>
                  </a:endParaRPr>
                </a:p>
              </p:txBody>
            </p:sp>
            <p:sp>
              <p:nvSpPr>
                <p:cNvPr id="1158" name="Line 99">
                  <a:extLst>
                    <a:ext uri="{FF2B5EF4-FFF2-40B4-BE49-F238E27FC236}">
                      <a16:creationId xmlns:a16="http://schemas.microsoft.com/office/drawing/2014/main" id="{8B52FDA0-6129-4D4D-AB34-6E31B5746EA7}"/>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159" name="Rectangle 104">
                  <a:extLst>
                    <a:ext uri="{FF2B5EF4-FFF2-40B4-BE49-F238E27FC236}">
                      <a16:creationId xmlns:a16="http://schemas.microsoft.com/office/drawing/2014/main" id="{EF6D77F4-B510-3541-9758-82FBBD8239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endParaRPr lang="en-US" altLang="en-US" sz="1350" kern="0">
                    <a:solidFill>
                      <a:srgbClr val="000000"/>
                    </a:solidFill>
                  </a:endParaRPr>
                </a:p>
              </p:txBody>
            </p:sp>
            <p:sp>
              <p:nvSpPr>
                <p:cNvPr id="1160" name="Text Box 105">
                  <a:extLst>
                    <a:ext uri="{FF2B5EF4-FFF2-40B4-BE49-F238E27FC236}">
                      <a16:creationId xmlns:a16="http://schemas.microsoft.com/office/drawing/2014/main" id="{2AE0900E-8A8F-4A4D-BB87-414DFE5E1CA9}"/>
                    </a:ext>
                  </a:extLst>
                </p:cNvPr>
                <p:cNvSpPr txBox="1">
                  <a:spLocks noChangeArrowheads="1"/>
                </p:cNvSpPr>
                <p:nvPr/>
              </p:nvSpPr>
              <p:spPr bwMode="auto">
                <a:xfrm>
                  <a:off x="-3430189" y="2965119"/>
                  <a:ext cx="588429" cy="30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fontAlgn="base">
                    <a:spcBef>
                      <a:spcPct val="0"/>
                    </a:spcBef>
                    <a:spcAft>
                      <a:spcPct val="0"/>
                    </a:spcAft>
                    <a:defRPr/>
                  </a:pPr>
                  <a:r>
                    <a:rPr lang="en-US" altLang="en-US" sz="900" kern="0">
                      <a:solidFill>
                        <a:srgbClr val="000000"/>
                      </a:solidFill>
                    </a:rPr>
                    <a:t>0111</a:t>
                  </a:r>
                </a:p>
              </p:txBody>
            </p:sp>
            <p:sp>
              <p:nvSpPr>
                <p:cNvPr id="1161" name="Line 119">
                  <a:extLst>
                    <a:ext uri="{FF2B5EF4-FFF2-40B4-BE49-F238E27FC236}">
                      <a16:creationId xmlns:a16="http://schemas.microsoft.com/office/drawing/2014/main" id="{5B21AE9C-8AC8-434E-B3D3-DDFB36C485E3}"/>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grpSp>
          <p:grpSp>
            <p:nvGrpSpPr>
              <p:cNvPr id="1145" name="Group 357">
                <a:extLst>
                  <a:ext uri="{FF2B5EF4-FFF2-40B4-BE49-F238E27FC236}">
                    <a16:creationId xmlns:a16="http://schemas.microsoft.com/office/drawing/2014/main" id="{4D59E87F-CE51-5F46-B516-9F402F558557}"/>
                  </a:ext>
                </a:extLst>
              </p:cNvPr>
              <p:cNvGrpSpPr>
                <a:grpSpLocks/>
              </p:cNvGrpSpPr>
              <p:nvPr/>
            </p:nvGrpSpPr>
            <p:grpSpPr bwMode="auto">
              <a:xfrm>
                <a:off x="2714625" y="5659438"/>
                <a:ext cx="565150" cy="293687"/>
                <a:chOff x="1871277" y="1576300"/>
                <a:chExt cx="1128371" cy="437861"/>
              </a:xfrm>
            </p:grpSpPr>
            <p:sp>
              <p:nvSpPr>
                <p:cNvPr id="1147" name="Oval 1146">
                  <a:extLst>
                    <a:ext uri="{FF2B5EF4-FFF2-40B4-BE49-F238E27FC236}">
                      <a16:creationId xmlns:a16="http://schemas.microsoft.com/office/drawing/2014/main" id="{47BEE802-D705-FB42-955E-D825A1B513F5}"/>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148" name="Rectangle 1147">
                  <a:extLst>
                    <a:ext uri="{FF2B5EF4-FFF2-40B4-BE49-F238E27FC236}">
                      <a16:creationId xmlns:a16="http://schemas.microsoft.com/office/drawing/2014/main" id="{A0A9F0A0-D85B-BC44-809E-0D44746B1886}"/>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149" name="Oval 1148">
                  <a:extLst>
                    <a:ext uri="{FF2B5EF4-FFF2-40B4-BE49-F238E27FC236}">
                      <a16:creationId xmlns:a16="http://schemas.microsoft.com/office/drawing/2014/main" id="{E6E2E4DB-C182-5947-9544-5CA42AF8D004}"/>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150" name="Freeform 1149">
                  <a:extLst>
                    <a:ext uri="{FF2B5EF4-FFF2-40B4-BE49-F238E27FC236}">
                      <a16:creationId xmlns:a16="http://schemas.microsoft.com/office/drawing/2014/main" id="{826516FA-D90F-FF4F-86C3-EABFADEC3BBB}"/>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151" name="Freeform 1150">
                  <a:extLst>
                    <a:ext uri="{FF2B5EF4-FFF2-40B4-BE49-F238E27FC236}">
                      <a16:creationId xmlns:a16="http://schemas.microsoft.com/office/drawing/2014/main" id="{8B23C2D3-E371-5547-9057-B35E626ABDC4}"/>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152" name="Freeform 1151">
                  <a:extLst>
                    <a:ext uri="{FF2B5EF4-FFF2-40B4-BE49-F238E27FC236}">
                      <a16:creationId xmlns:a16="http://schemas.microsoft.com/office/drawing/2014/main" id="{2DEA8715-4603-7449-BB4D-351CFEF75CDD}"/>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153" name="Freeform 1152">
                  <a:extLst>
                    <a:ext uri="{FF2B5EF4-FFF2-40B4-BE49-F238E27FC236}">
                      <a16:creationId xmlns:a16="http://schemas.microsoft.com/office/drawing/2014/main" id="{72F5390F-6421-6840-94BC-D15B70623EF8}"/>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154" name="Straight Connector 1153">
                  <a:extLst>
                    <a:ext uri="{FF2B5EF4-FFF2-40B4-BE49-F238E27FC236}">
                      <a16:creationId xmlns:a16="http://schemas.microsoft.com/office/drawing/2014/main" id="{34E68527-C12C-5248-A62C-D72D4BEC928A}"/>
                    </a:ext>
                  </a:extLst>
                </p:cNvPr>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a:extLst>
                    <a:ext uri="{FF2B5EF4-FFF2-40B4-BE49-F238E27FC236}">
                      <a16:creationId xmlns:a16="http://schemas.microsoft.com/office/drawing/2014/main" id="{475CE0A8-F910-FF45-A479-96A5E48ACF2E}"/>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a:extLst>
                  <a:ext uri="{FF2B5EF4-FFF2-40B4-BE49-F238E27FC236}">
                    <a16:creationId xmlns:a16="http://schemas.microsoft.com/office/drawing/2014/main" id="{4B460814-1FB2-5F46-A167-2E252688DDB5}"/>
                  </a:ext>
                </a:extLst>
              </p:cNvPr>
              <p:cNvSpPr txBox="1">
                <a:spLocks noChangeArrowheads="1"/>
              </p:cNvSpPr>
              <p:nvPr/>
            </p:nvSpPr>
            <p:spPr bwMode="auto">
              <a:xfrm>
                <a:off x="3068638" y="5862638"/>
                <a:ext cx="331715"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900" kern="0">
                    <a:solidFill>
                      <a:srgbClr val="000000"/>
                    </a:solidFill>
                  </a:rPr>
                  <a:t>3</a:t>
                </a:r>
              </a:p>
            </p:txBody>
          </p:sp>
          <p:sp>
            <p:nvSpPr>
              <p:cNvPr id="1144" name="Freeform 120">
                <a:extLst>
                  <a:ext uri="{FF2B5EF4-FFF2-40B4-BE49-F238E27FC236}">
                    <a16:creationId xmlns:a16="http://schemas.microsoft.com/office/drawing/2014/main" id="{7959F5AF-96CF-CD42-95A7-B320D466FA0B}"/>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grpSp>
        <p:sp>
          <p:nvSpPr>
            <p:cNvPr id="1162" name="TextBox 6">
              <a:extLst>
                <a:ext uri="{FF2B5EF4-FFF2-40B4-BE49-F238E27FC236}">
                  <a16:creationId xmlns:a16="http://schemas.microsoft.com/office/drawing/2014/main" id="{21D1826E-E3E7-E445-9FFB-A565D9A2AD31}"/>
                </a:ext>
              </a:extLst>
            </p:cNvPr>
            <p:cNvSpPr txBox="1">
              <a:spLocks noChangeArrowheads="1"/>
            </p:cNvSpPr>
            <p:nvPr/>
          </p:nvSpPr>
          <p:spPr bwMode="auto">
            <a:xfrm>
              <a:off x="1372488" y="5470630"/>
              <a:ext cx="1992313"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values in arriving </a:t>
              </a:r>
            </a:p>
            <a:p>
              <a:pPr defTabSz="685800" eaLnBrk="0" fontAlgn="base" hangingPunct="0">
                <a:spcBef>
                  <a:spcPct val="0"/>
                </a:spcBef>
                <a:spcAft>
                  <a:spcPct val="0"/>
                </a:spcAft>
                <a:defRPr/>
              </a:pPr>
              <a:r>
                <a:rPr lang="en-US" altLang="en-US" sz="1050" kern="0" dirty="0">
                  <a:solidFill>
                    <a:srgbClr val="000000"/>
                  </a:solidFill>
                </a:rPr>
                <a:t>packet header</a:t>
              </a:r>
              <a:endParaRPr lang="en-US" altLang="en-US" sz="1350" kern="0" dirty="0">
                <a:solidFill>
                  <a:srgbClr val="000000"/>
                </a:solidFill>
              </a:endParaRPr>
            </a:p>
          </p:txBody>
        </p:sp>
      </p:grpSp>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593519" y="609066"/>
            <a:ext cx="8135339" cy="670967"/>
          </a:xfrm>
        </p:spPr>
        <p:txBody>
          <a:bodyPr>
            <a:normAutofit/>
          </a:bodyPr>
          <a:lstStyle/>
          <a:p>
            <a:r>
              <a:rPr lang="en-US" altLang="en-US" sz="3600" dirty="0">
                <a:solidFill>
                  <a:srgbClr val="000099"/>
                </a:solidFill>
                <a:latin typeface="+mn-lt"/>
                <a:cs typeface="Arial" panose="020B0604020202020204" pitchFamily="34" charset="0"/>
              </a:rPr>
              <a:t>Generalized forwarding: match plus action</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635381" y="1770288"/>
            <a:ext cx="844473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i="1" dirty="0">
                <a:solidFill>
                  <a:prstClr val="black"/>
                </a:solidFill>
                <a:latin typeface="Calibri" panose="020F0502020204030204"/>
              </a:rPr>
              <a:t>Review:  </a:t>
            </a:r>
            <a:r>
              <a:rPr lang="en-US" altLang="en-US" sz="2100" dirty="0">
                <a:solidFill>
                  <a:prstClr val="black"/>
                </a:solidFill>
                <a:latin typeface="Calibri" panose="020F0502020204030204"/>
              </a:rPr>
              <a:t>each router contains a </a:t>
            </a:r>
            <a:r>
              <a:rPr lang="en-US" altLang="en-US" sz="2100" dirty="0">
                <a:solidFill>
                  <a:srgbClr val="CC0000"/>
                </a:solidFill>
                <a:latin typeface="Calibri" panose="020F0502020204030204"/>
              </a:rPr>
              <a:t>forwarding table </a:t>
            </a:r>
            <a:endParaRPr lang="en-US" altLang="en-US" sz="2100" dirty="0">
              <a:solidFill>
                <a:prstClr val="black"/>
              </a:solidFill>
              <a:latin typeface="Calibri" panose="020F0502020204030204"/>
            </a:endParaRPr>
          </a:p>
          <a:p>
            <a:pPr marL="342900" indent="-214313" defTabSz="685800">
              <a:buClr>
                <a:srgbClr val="0013A3"/>
              </a:buClr>
              <a:buFont typeface="Wingdings" pitchFamily="2" charset="2"/>
              <a:buChar char="§"/>
              <a:defRPr/>
            </a:pPr>
            <a:r>
              <a:rPr lang="en-US" altLang="en-US" sz="2100" dirty="0">
                <a:solidFill>
                  <a:srgbClr val="CC0000"/>
                </a:solidFill>
                <a:latin typeface="Calibri" panose="020F0502020204030204"/>
              </a:rPr>
              <a:t>“match plus action” </a:t>
            </a:r>
            <a:r>
              <a:rPr lang="en-US" altLang="en-US" sz="2100" dirty="0">
                <a:solidFill>
                  <a:prstClr val="black"/>
                </a:solidFill>
                <a:latin typeface="Calibri" panose="020F0502020204030204"/>
              </a:rPr>
              <a:t>abstraction: match bits in arriving packet, take action</a:t>
            </a:r>
          </a:p>
        </p:txBody>
      </p:sp>
      <p:grpSp>
        <p:nvGrpSpPr>
          <p:cNvPr id="20" name="Group 19">
            <a:extLst>
              <a:ext uri="{FF2B5EF4-FFF2-40B4-BE49-F238E27FC236}">
                <a16:creationId xmlns:a16="http://schemas.microsoft.com/office/drawing/2014/main" id="{0FA1230D-A91E-6143-A1BD-6E58E7FDBB95}"/>
              </a:ext>
            </a:extLst>
          </p:cNvPr>
          <p:cNvGrpSpPr/>
          <p:nvPr/>
        </p:nvGrpSpPr>
        <p:grpSpPr>
          <a:xfrm>
            <a:off x="2692991" y="3959704"/>
            <a:ext cx="3900491" cy="1705249"/>
            <a:chOff x="3590654" y="4136605"/>
            <a:chExt cx="5200655" cy="2273665"/>
          </a:xfrm>
        </p:grpSpPr>
        <p:grpSp>
          <p:nvGrpSpPr>
            <p:cNvPr id="15" name="Group 14">
              <a:extLst>
                <a:ext uri="{FF2B5EF4-FFF2-40B4-BE49-F238E27FC236}">
                  <a16:creationId xmlns:a16="http://schemas.microsoft.com/office/drawing/2014/main" id="{C6DFFE27-3F70-6243-BA21-8DE3EBD8025C}"/>
                </a:ext>
              </a:extLst>
            </p:cNvPr>
            <p:cNvGrpSpPr/>
            <p:nvPr/>
          </p:nvGrpSpPr>
          <p:grpSpPr>
            <a:xfrm>
              <a:off x="3590654" y="4136605"/>
              <a:ext cx="1298579" cy="1913670"/>
              <a:chOff x="3590654" y="4136605"/>
              <a:chExt cx="1298579" cy="1913670"/>
            </a:xfrm>
          </p:grpSpPr>
          <p:sp>
            <p:nvSpPr>
              <p:cNvPr id="927" name="Freeform 926">
                <a:extLst>
                  <a:ext uri="{FF2B5EF4-FFF2-40B4-BE49-F238E27FC236}">
                    <a16:creationId xmlns:a16="http://schemas.microsoft.com/office/drawing/2014/main" id="{875BCAC4-B573-D54B-BF32-094096F89D98}"/>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17" name="Rectangle 1016">
                <a:extLst>
                  <a:ext uri="{FF2B5EF4-FFF2-40B4-BE49-F238E27FC236}">
                    <a16:creationId xmlns:a16="http://schemas.microsoft.com/office/drawing/2014/main" id="{F031C840-E404-B943-9DD7-6487F36B8BC7}"/>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grpSp>
            <p:nvGrpSpPr>
              <p:cNvPr id="1018" name="Group 498">
                <a:extLst>
                  <a:ext uri="{FF2B5EF4-FFF2-40B4-BE49-F238E27FC236}">
                    <a16:creationId xmlns:a16="http://schemas.microsoft.com/office/drawing/2014/main" id="{11E4B476-A94C-6141-A48C-F22AAD7C573A}"/>
                  </a:ext>
                </a:extLst>
              </p:cNvPr>
              <p:cNvGrpSpPr>
                <a:grpSpLocks/>
              </p:cNvGrpSpPr>
              <p:nvPr/>
            </p:nvGrpSpPr>
            <p:grpSpPr bwMode="auto">
              <a:xfrm>
                <a:off x="3590654" y="5050151"/>
                <a:ext cx="1035050" cy="360363"/>
                <a:chOff x="4129067" y="3606966"/>
                <a:chExt cx="567968" cy="338045"/>
              </a:xfrm>
            </p:grpSpPr>
            <p:sp>
              <p:nvSpPr>
                <p:cNvPr id="1032" name="Oval 1031">
                  <a:extLst>
                    <a:ext uri="{FF2B5EF4-FFF2-40B4-BE49-F238E27FC236}">
                      <a16:creationId xmlns:a16="http://schemas.microsoft.com/office/drawing/2014/main" id="{6285E922-4389-6747-873A-ED742F93B7B8}"/>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33" name="Rectangle 1032">
                  <a:extLst>
                    <a:ext uri="{FF2B5EF4-FFF2-40B4-BE49-F238E27FC236}">
                      <a16:creationId xmlns:a16="http://schemas.microsoft.com/office/drawing/2014/main" id="{681399F7-9F7D-8247-A86B-B0C42C17B7BD}"/>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34" name="Oval 1033">
                  <a:extLst>
                    <a:ext uri="{FF2B5EF4-FFF2-40B4-BE49-F238E27FC236}">
                      <a16:creationId xmlns:a16="http://schemas.microsoft.com/office/drawing/2014/main" id="{22EC9AA8-544A-8B4A-88A6-2074F49F53D4}"/>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35" name="Straight Connector 1034">
                  <a:extLst>
                    <a:ext uri="{FF2B5EF4-FFF2-40B4-BE49-F238E27FC236}">
                      <a16:creationId xmlns:a16="http://schemas.microsoft.com/office/drawing/2014/main" id="{C98CC5A1-6137-AD47-8DAD-1CE3995E4F4E}"/>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a:extLst>
                    <a:ext uri="{FF2B5EF4-FFF2-40B4-BE49-F238E27FC236}">
                      <a16:creationId xmlns:a16="http://schemas.microsoft.com/office/drawing/2014/main" id="{D6DBD6DE-4277-6E43-8F0F-101EA88CC186}"/>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a:extLst>
                  <a:ext uri="{FF2B5EF4-FFF2-40B4-BE49-F238E27FC236}">
                    <a16:creationId xmlns:a16="http://schemas.microsoft.com/office/drawing/2014/main" id="{511198B5-F79E-C74D-B56E-01ADB1EAA4C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20" name="Straight Connector 1019">
                <a:extLst>
                  <a:ext uri="{FF2B5EF4-FFF2-40B4-BE49-F238E27FC236}">
                    <a16:creationId xmlns:a16="http://schemas.microsoft.com/office/drawing/2014/main" id="{D3ADC60A-D45A-1346-84AC-B4714AE1CB27}"/>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1021" name="Straight Connector 1020">
                <a:extLst>
                  <a:ext uri="{FF2B5EF4-FFF2-40B4-BE49-F238E27FC236}">
                    <a16:creationId xmlns:a16="http://schemas.microsoft.com/office/drawing/2014/main" id="{8C732665-0AF3-514A-8491-058D584AA66C}"/>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1022" name="Group 504">
                <a:extLst>
                  <a:ext uri="{FF2B5EF4-FFF2-40B4-BE49-F238E27FC236}">
                    <a16:creationId xmlns:a16="http://schemas.microsoft.com/office/drawing/2014/main" id="{87E38306-3DC6-B044-991D-BEE6F6FD2E77}"/>
                  </a:ext>
                </a:extLst>
              </p:cNvPr>
              <p:cNvGrpSpPr>
                <a:grpSpLocks/>
              </p:cNvGrpSpPr>
              <p:nvPr/>
            </p:nvGrpSpPr>
            <p:grpSpPr bwMode="auto">
              <a:xfrm>
                <a:off x="3609241" y="4136605"/>
                <a:ext cx="1019909" cy="399123"/>
                <a:chOff x="2183302" y="1574638"/>
                <a:chExt cx="1200154" cy="430218"/>
              </a:xfrm>
            </p:grpSpPr>
            <p:sp>
              <p:nvSpPr>
                <p:cNvPr id="1023" name="Oval 1022">
                  <a:extLst>
                    <a:ext uri="{FF2B5EF4-FFF2-40B4-BE49-F238E27FC236}">
                      <a16:creationId xmlns:a16="http://schemas.microsoft.com/office/drawing/2014/main" id="{55E5FA1C-CAB4-8341-8DAA-EDAE9CFD84E2}"/>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ndParaRPr>
                </a:p>
              </p:txBody>
            </p:sp>
            <p:sp>
              <p:nvSpPr>
                <p:cNvPr id="1024" name="Rectangle 1023">
                  <a:extLst>
                    <a:ext uri="{FF2B5EF4-FFF2-40B4-BE49-F238E27FC236}">
                      <a16:creationId xmlns:a16="http://schemas.microsoft.com/office/drawing/2014/main" id="{44108165-9E65-5F4A-BAAB-C6ACE38D3C65}"/>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25" name="Oval 1024">
                  <a:extLst>
                    <a:ext uri="{FF2B5EF4-FFF2-40B4-BE49-F238E27FC236}">
                      <a16:creationId xmlns:a16="http://schemas.microsoft.com/office/drawing/2014/main" id="{5220D9A0-FC71-C848-AA4B-AC3EAD73DB6B}"/>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26" name="Freeform 1025">
                  <a:extLst>
                    <a:ext uri="{FF2B5EF4-FFF2-40B4-BE49-F238E27FC236}">
                      <a16:creationId xmlns:a16="http://schemas.microsoft.com/office/drawing/2014/main" id="{0E8501FC-8102-1648-8958-E425AC1A0FB8}"/>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27" name="Freeform 1026">
                  <a:extLst>
                    <a:ext uri="{FF2B5EF4-FFF2-40B4-BE49-F238E27FC236}">
                      <a16:creationId xmlns:a16="http://schemas.microsoft.com/office/drawing/2014/main" id="{AF49A14A-FE33-EB4B-ADEA-BA7B348615CA}"/>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28" name="Freeform 1027">
                  <a:extLst>
                    <a:ext uri="{FF2B5EF4-FFF2-40B4-BE49-F238E27FC236}">
                      <a16:creationId xmlns:a16="http://schemas.microsoft.com/office/drawing/2014/main" id="{FEBE179E-02E9-C64E-89FC-F45503783F7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29" name="Freeform 1028">
                  <a:extLst>
                    <a:ext uri="{FF2B5EF4-FFF2-40B4-BE49-F238E27FC236}">
                      <a16:creationId xmlns:a16="http://schemas.microsoft.com/office/drawing/2014/main" id="{56DF1AAD-D538-1C44-A286-465AD81A046E}"/>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030" name="Straight Connector 1029">
                  <a:extLst>
                    <a:ext uri="{FF2B5EF4-FFF2-40B4-BE49-F238E27FC236}">
                      <a16:creationId xmlns:a16="http://schemas.microsoft.com/office/drawing/2014/main" id="{60701F8E-3F5A-734C-A498-AA55BCD5CFE1}"/>
                    </a:ext>
                  </a:extLst>
                </p:cNvPr>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a:extLst>
                    <a:ext uri="{FF2B5EF4-FFF2-40B4-BE49-F238E27FC236}">
                      <a16:creationId xmlns:a16="http://schemas.microsoft.com/office/drawing/2014/main" id="{299ED768-B7C5-C447-A0CA-015C1D4D47F2}"/>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71" name="Straight Connector 370">
                <a:extLst>
                  <a:ext uri="{FF2B5EF4-FFF2-40B4-BE49-F238E27FC236}">
                    <a16:creationId xmlns:a16="http://schemas.microsoft.com/office/drawing/2014/main" id="{E67B7110-869C-734E-A391-2DDC0CCD436E}"/>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16" name="Group 15">
              <a:extLst>
                <a:ext uri="{FF2B5EF4-FFF2-40B4-BE49-F238E27FC236}">
                  <a16:creationId xmlns:a16="http://schemas.microsoft.com/office/drawing/2014/main" id="{C3C97C5E-8F3D-B348-9E9A-3D250616B623}"/>
                </a:ext>
              </a:extLst>
            </p:cNvPr>
            <p:cNvGrpSpPr/>
            <p:nvPr/>
          </p:nvGrpSpPr>
          <p:grpSpPr>
            <a:xfrm>
              <a:off x="5292458" y="4247514"/>
              <a:ext cx="573087" cy="2162756"/>
              <a:chOff x="5292458" y="4247514"/>
              <a:chExt cx="573087" cy="2162756"/>
            </a:xfrm>
          </p:grpSpPr>
          <p:sp>
            <p:nvSpPr>
              <p:cNvPr id="931" name="Freeform 930">
                <a:extLst>
                  <a:ext uri="{FF2B5EF4-FFF2-40B4-BE49-F238E27FC236}">
                    <a16:creationId xmlns:a16="http://schemas.microsoft.com/office/drawing/2014/main" id="{E78920D8-D684-1642-B41B-2CC538B9202E}"/>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97" name="Rectangle 996">
                <a:extLst>
                  <a:ext uri="{FF2B5EF4-FFF2-40B4-BE49-F238E27FC236}">
                    <a16:creationId xmlns:a16="http://schemas.microsoft.com/office/drawing/2014/main" id="{7F242236-8B77-9144-8038-81B9BCAB15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98" name="Straight Connector 997">
                <a:extLst>
                  <a:ext uri="{FF2B5EF4-FFF2-40B4-BE49-F238E27FC236}">
                    <a16:creationId xmlns:a16="http://schemas.microsoft.com/office/drawing/2014/main" id="{855E433C-9E28-D243-A7F8-5DC166631717}"/>
                  </a:ext>
                </a:extLst>
              </p:cNvPr>
              <p:cNvCxnSpPr>
                <a:cxnSpLocks/>
                <a:stCxn id="100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999" name="Group 552">
                <a:extLst>
                  <a:ext uri="{FF2B5EF4-FFF2-40B4-BE49-F238E27FC236}">
                    <a16:creationId xmlns:a16="http://schemas.microsoft.com/office/drawing/2014/main" id="{2095E3B0-B1DF-9747-A4B6-739AFCB17CA7}"/>
                  </a:ext>
                </a:extLst>
              </p:cNvPr>
              <p:cNvGrpSpPr>
                <a:grpSpLocks/>
              </p:cNvGrpSpPr>
              <p:nvPr/>
            </p:nvGrpSpPr>
            <p:grpSpPr bwMode="auto">
              <a:xfrm>
                <a:off x="5302369" y="5271607"/>
                <a:ext cx="507588" cy="221730"/>
                <a:chOff x="4128636" y="3606589"/>
                <a:chExt cx="568145" cy="338667"/>
              </a:xfrm>
            </p:grpSpPr>
            <p:sp>
              <p:nvSpPr>
                <p:cNvPr id="1012" name="Oval 1011">
                  <a:extLst>
                    <a:ext uri="{FF2B5EF4-FFF2-40B4-BE49-F238E27FC236}">
                      <a16:creationId xmlns:a16="http://schemas.microsoft.com/office/drawing/2014/main" id="{77BE98D0-B8F8-0542-81BA-550DCDDBED58}"/>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13" name="Rectangle 1012">
                  <a:extLst>
                    <a:ext uri="{FF2B5EF4-FFF2-40B4-BE49-F238E27FC236}">
                      <a16:creationId xmlns:a16="http://schemas.microsoft.com/office/drawing/2014/main" id="{FF81DF11-B403-0242-9BBF-4028E5002511}"/>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14" name="Oval 1013">
                  <a:extLst>
                    <a:ext uri="{FF2B5EF4-FFF2-40B4-BE49-F238E27FC236}">
                      <a16:creationId xmlns:a16="http://schemas.microsoft.com/office/drawing/2014/main" id="{DA7CD07E-7BFA-EA40-A63C-19BD545F9FB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15" name="Straight Connector 1014">
                  <a:extLst>
                    <a:ext uri="{FF2B5EF4-FFF2-40B4-BE49-F238E27FC236}">
                      <a16:creationId xmlns:a16="http://schemas.microsoft.com/office/drawing/2014/main" id="{B2F8B11B-A555-1F4E-A7E6-540E16F7A0A8}"/>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a:extLst>
                    <a:ext uri="{FF2B5EF4-FFF2-40B4-BE49-F238E27FC236}">
                      <a16:creationId xmlns:a16="http://schemas.microsoft.com/office/drawing/2014/main" id="{DC5D2573-EDE8-D044-BD08-61DD678EC15B}"/>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a:extLst>
                  <a:ext uri="{FF2B5EF4-FFF2-40B4-BE49-F238E27FC236}">
                    <a16:creationId xmlns:a16="http://schemas.microsoft.com/office/drawing/2014/main" id="{1CD2ADDF-DE6E-274D-9173-D493921DFE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01" name="Straight Connector 1000">
                <a:extLst>
                  <a:ext uri="{FF2B5EF4-FFF2-40B4-BE49-F238E27FC236}">
                    <a16:creationId xmlns:a16="http://schemas.microsoft.com/office/drawing/2014/main" id="{3926DE25-E9FB-D540-98B7-27C7DBB56A43}"/>
                  </a:ext>
                </a:extLst>
              </p:cNvPr>
              <p:cNvCxnSpPr>
                <a:cxnSpLocks/>
                <a:stCxn id="100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1002" name="Group 538">
                <a:extLst>
                  <a:ext uri="{FF2B5EF4-FFF2-40B4-BE49-F238E27FC236}">
                    <a16:creationId xmlns:a16="http://schemas.microsoft.com/office/drawing/2014/main" id="{FA32E138-3569-9943-8F38-8BFBBEE94E0D}"/>
                  </a:ext>
                </a:extLst>
              </p:cNvPr>
              <p:cNvGrpSpPr>
                <a:grpSpLocks/>
              </p:cNvGrpSpPr>
              <p:nvPr/>
            </p:nvGrpSpPr>
            <p:grpSpPr bwMode="auto">
              <a:xfrm>
                <a:off x="5299734" y="4247514"/>
                <a:ext cx="498793" cy="248286"/>
                <a:chOff x="2183302" y="1564542"/>
                <a:chExt cx="1200154" cy="440314"/>
              </a:xfrm>
            </p:grpSpPr>
            <p:sp>
              <p:nvSpPr>
                <p:cNvPr id="1003" name="Oval 1002">
                  <a:extLst>
                    <a:ext uri="{FF2B5EF4-FFF2-40B4-BE49-F238E27FC236}">
                      <a16:creationId xmlns:a16="http://schemas.microsoft.com/office/drawing/2014/main" id="{172BF76E-3582-364D-ACA4-688518FFF091}"/>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ndParaRPr>
                </a:p>
              </p:txBody>
            </p:sp>
            <p:sp>
              <p:nvSpPr>
                <p:cNvPr id="1004" name="Rectangle 1003">
                  <a:extLst>
                    <a:ext uri="{FF2B5EF4-FFF2-40B4-BE49-F238E27FC236}">
                      <a16:creationId xmlns:a16="http://schemas.microsoft.com/office/drawing/2014/main" id="{3A78A2F4-E393-6E42-BE3F-0FCA6714AEB4}"/>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05" name="Oval 1004">
                  <a:extLst>
                    <a:ext uri="{FF2B5EF4-FFF2-40B4-BE49-F238E27FC236}">
                      <a16:creationId xmlns:a16="http://schemas.microsoft.com/office/drawing/2014/main" id="{940143FD-143D-914C-BE2C-37F2F665D24A}"/>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1006" name="Freeform 1005">
                  <a:extLst>
                    <a:ext uri="{FF2B5EF4-FFF2-40B4-BE49-F238E27FC236}">
                      <a16:creationId xmlns:a16="http://schemas.microsoft.com/office/drawing/2014/main" id="{E3E8B10C-6B82-EC4C-A959-82D1FA770D43}"/>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1007" name="Freeform 1006">
                  <a:extLst>
                    <a:ext uri="{FF2B5EF4-FFF2-40B4-BE49-F238E27FC236}">
                      <a16:creationId xmlns:a16="http://schemas.microsoft.com/office/drawing/2014/main" id="{0B23900C-40C2-5447-A8A5-DB9E4C1FBD25}"/>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08" name="Freeform 1007">
                  <a:extLst>
                    <a:ext uri="{FF2B5EF4-FFF2-40B4-BE49-F238E27FC236}">
                      <a16:creationId xmlns:a16="http://schemas.microsoft.com/office/drawing/2014/main" id="{8EDB510B-0DD2-AE4F-82C5-7A7D8DC924A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1009" name="Freeform 1008">
                  <a:extLst>
                    <a:ext uri="{FF2B5EF4-FFF2-40B4-BE49-F238E27FC236}">
                      <a16:creationId xmlns:a16="http://schemas.microsoft.com/office/drawing/2014/main" id="{8DBE17FA-57C2-EB4B-A9B7-514F4336E29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1010" name="Straight Connector 1009">
                  <a:extLst>
                    <a:ext uri="{FF2B5EF4-FFF2-40B4-BE49-F238E27FC236}">
                      <a16:creationId xmlns:a16="http://schemas.microsoft.com/office/drawing/2014/main" id="{6D72BFF1-097B-E940-AAD0-E8A2E1D2A096}"/>
                    </a:ext>
                  </a:extLst>
                </p:cNvPr>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a:extLst>
                    <a:ext uri="{FF2B5EF4-FFF2-40B4-BE49-F238E27FC236}">
                      <a16:creationId xmlns:a16="http://schemas.microsoft.com/office/drawing/2014/main" id="{088863E0-982B-8A4D-853F-851CE3F1F144}"/>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7" name="Group 16">
              <a:extLst>
                <a:ext uri="{FF2B5EF4-FFF2-40B4-BE49-F238E27FC236}">
                  <a16:creationId xmlns:a16="http://schemas.microsoft.com/office/drawing/2014/main" id="{A711EF0F-FDD8-CC4B-B701-3F459FFDE65F}"/>
                </a:ext>
              </a:extLst>
            </p:cNvPr>
            <p:cNvGrpSpPr/>
            <p:nvPr/>
          </p:nvGrpSpPr>
          <p:grpSpPr>
            <a:xfrm>
              <a:off x="6071920" y="4247514"/>
              <a:ext cx="520674" cy="1626550"/>
              <a:chOff x="6071920" y="4247514"/>
              <a:chExt cx="520674" cy="1626550"/>
            </a:xfrm>
          </p:grpSpPr>
          <p:sp>
            <p:nvSpPr>
              <p:cNvPr id="930" name="Freeform 929">
                <a:extLst>
                  <a:ext uri="{FF2B5EF4-FFF2-40B4-BE49-F238E27FC236}">
                    <a16:creationId xmlns:a16="http://schemas.microsoft.com/office/drawing/2014/main" id="{BD4E8E8A-5281-2546-8825-0786245B15D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77" name="Rectangle 976">
                <a:extLst>
                  <a:ext uri="{FF2B5EF4-FFF2-40B4-BE49-F238E27FC236}">
                    <a16:creationId xmlns:a16="http://schemas.microsoft.com/office/drawing/2014/main" id="{B0F9C3E9-A467-3F42-B81A-4399A9B977B8}"/>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78" name="Straight Connector 977">
                <a:extLst>
                  <a:ext uri="{FF2B5EF4-FFF2-40B4-BE49-F238E27FC236}">
                    <a16:creationId xmlns:a16="http://schemas.microsoft.com/office/drawing/2014/main" id="{20B4E373-A127-2049-BBD2-5D8AFBDD7F00}"/>
                  </a:ext>
                </a:extLst>
              </p:cNvPr>
              <p:cNvCxnSpPr>
                <a:cxnSpLocks/>
                <a:stCxn id="983"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979" name="Group 580">
                <a:extLst>
                  <a:ext uri="{FF2B5EF4-FFF2-40B4-BE49-F238E27FC236}">
                    <a16:creationId xmlns:a16="http://schemas.microsoft.com/office/drawing/2014/main" id="{3A9D8F64-E0EA-B742-94C4-1BEB4135EA82}"/>
                  </a:ext>
                </a:extLst>
              </p:cNvPr>
              <p:cNvGrpSpPr>
                <a:grpSpLocks/>
              </p:cNvGrpSpPr>
              <p:nvPr/>
            </p:nvGrpSpPr>
            <p:grpSpPr bwMode="auto">
              <a:xfrm>
                <a:off x="6085006" y="5276371"/>
                <a:ext cx="507588" cy="221730"/>
                <a:chOff x="4128636" y="3606589"/>
                <a:chExt cx="568145" cy="338667"/>
              </a:xfrm>
            </p:grpSpPr>
            <p:sp>
              <p:nvSpPr>
                <p:cNvPr id="992" name="Oval 991">
                  <a:extLst>
                    <a:ext uri="{FF2B5EF4-FFF2-40B4-BE49-F238E27FC236}">
                      <a16:creationId xmlns:a16="http://schemas.microsoft.com/office/drawing/2014/main" id="{74425C53-433E-6F47-8B0C-9F4C8E916E2E}"/>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93" name="Rectangle 992">
                  <a:extLst>
                    <a:ext uri="{FF2B5EF4-FFF2-40B4-BE49-F238E27FC236}">
                      <a16:creationId xmlns:a16="http://schemas.microsoft.com/office/drawing/2014/main" id="{A0400564-35E9-0947-9C64-641EDF9EEAFA}"/>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94" name="Oval 993">
                  <a:extLst>
                    <a:ext uri="{FF2B5EF4-FFF2-40B4-BE49-F238E27FC236}">
                      <a16:creationId xmlns:a16="http://schemas.microsoft.com/office/drawing/2014/main" id="{56DE4CA9-0BD6-4744-AD30-73684267516E}"/>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95" name="Straight Connector 994">
                  <a:extLst>
                    <a:ext uri="{FF2B5EF4-FFF2-40B4-BE49-F238E27FC236}">
                      <a16:creationId xmlns:a16="http://schemas.microsoft.com/office/drawing/2014/main" id="{0A9628A0-82B0-154A-AC0C-91A2584C6F9D}"/>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a:extLst>
                    <a:ext uri="{FF2B5EF4-FFF2-40B4-BE49-F238E27FC236}">
                      <a16:creationId xmlns:a16="http://schemas.microsoft.com/office/drawing/2014/main" id="{88F83DD9-96B0-3640-BF70-6737E76C9760}"/>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a:extLst>
                  <a:ext uri="{FF2B5EF4-FFF2-40B4-BE49-F238E27FC236}">
                    <a16:creationId xmlns:a16="http://schemas.microsoft.com/office/drawing/2014/main" id="{F00ED881-B944-FC48-9E88-0D81D2145925}"/>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81" name="Straight Connector 980">
                <a:extLst>
                  <a:ext uri="{FF2B5EF4-FFF2-40B4-BE49-F238E27FC236}">
                    <a16:creationId xmlns:a16="http://schemas.microsoft.com/office/drawing/2014/main" id="{7CCAB184-9AE2-7B4C-80D2-9640964D0371}"/>
                  </a:ext>
                </a:extLst>
              </p:cNvPr>
              <p:cNvCxnSpPr>
                <a:cxnSpLocks/>
                <a:stCxn id="984"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982" name="Group 568">
                <a:extLst>
                  <a:ext uri="{FF2B5EF4-FFF2-40B4-BE49-F238E27FC236}">
                    <a16:creationId xmlns:a16="http://schemas.microsoft.com/office/drawing/2014/main" id="{2939B129-2D0A-934E-82CE-DFAE38C58EB2}"/>
                  </a:ext>
                </a:extLst>
              </p:cNvPr>
              <p:cNvGrpSpPr>
                <a:grpSpLocks/>
              </p:cNvGrpSpPr>
              <p:nvPr/>
            </p:nvGrpSpPr>
            <p:grpSpPr bwMode="auto">
              <a:xfrm>
                <a:off x="6073579" y="4247514"/>
                <a:ext cx="498671" cy="248286"/>
                <a:chOff x="2183302" y="1564542"/>
                <a:chExt cx="1200154" cy="440314"/>
              </a:xfrm>
            </p:grpSpPr>
            <p:sp>
              <p:nvSpPr>
                <p:cNvPr id="983" name="Oval 982">
                  <a:extLst>
                    <a:ext uri="{FF2B5EF4-FFF2-40B4-BE49-F238E27FC236}">
                      <a16:creationId xmlns:a16="http://schemas.microsoft.com/office/drawing/2014/main" id="{6A8F745B-1D4E-4F4F-BEFA-6144E5BDE2F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ndParaRPr>
                </a:p>
              </p:txBody>
            </p:sp>
            <p:sp>
              <p:nvSpPr>
                <p:cNvPr id="984" name="Rectangle 983">
                  <a:extLst>
                    <a:ext uri="{FF2B5EF4-FFF2-40B4-BE49-F238E27FC236}">
                      <a16:creationId xmlns:a16="http://schemas.microsoft.com/office/drawing/2014/main" id="{9C90A1F3-B2A8-9548-8E8B-D7BD5730790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85" name="Oval 984">
                  <a:extLst>
                    <a:ext uri="{FF2B5EF4-FFF2-40B4-BE49-F238E27FC236}">
                      <a16:creationId xmlns:a16="http://schemas.microsoft.com/office/drawing/2014/main" id="{629F401F-84D1-3A47-827D-8D943652DA3A}"/>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986" name="Freeform 985">
                  <a:extLst>
                    <a:ext uri="{FF2B5EF4-FFF2-40B4-BE49-F238E27FC236}">
                      <a16:creationId xmlns:a16="http://schemas.microsoft.com/office/drawing/2014/main" id="{FF593AC5-08BE-8844-905E-205731B1D7EF}"/>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87" name="Freeform 986">
                  <a:extLst>
                    <a:ext uri="{FF2B5EF4-FFF2-40B4-BE49-F238E27FC236}">
                      <a16:creationId xmlns:a16="http://schemas.microsoft.com/office/drawing/2014/main" id="{F0D77977-1A67-AA45-AB94-A8428B061207}"/>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88" name="Freeform 987">
                  <a:extLst>
                    <a:ext uri="{FF2B5EF4-FFF2-40B4-BE49-F238E27FC236}">
                      <a16:creationId xmlns:a16="http://schemas.microsoft.com/office/drawing/2014/main" id="{4A24255A-B649-9D44-AB80-CACD0B0D1B34}"/>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89" name="Freeform 988">
                  <a:extLst>
                    <a:ext uri="{FF2B5EF4-FFF2-40B4-BE49-F238E27FC236}">
                      <a16:creationId xmlns:a16="http://schemas.microsoft.com/office/drawing/2014/main" id="{21311582-6B5F-4441-B6D0-5D1DEBA1CB85}"/>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990" name="Straight Connector 989">
                  <a:extLst>
                    <a:ext uri="{FF2B5EF4-FFF2-40B4-BE49-F238E27FC236}">
                      <a16:creationId xmlns:a16="http://schemas.microsoft.com/office/drawing/2014/main" id="{C0FC5468-8C4C-AB42-AC33-6B20FED82305}"/>
                    </a:ext>
                  </a:extLst>
                </p:cNvPr>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a:extLst>
                    <a:ext uri="{FF2B5EF4-FFF2-40B4-BE49-F238E27FC236}">
                      <a16:creationId xmlns:a16="http://schemas.microsoft.com/office/drawing/2014/main" id="{0641688B-D837-D241-8726-C138E7CF2444}"/>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8" name="Group 17">
              <a:extLst>
                <a:ext uri="{FF2B5EF4-FFF2-40B4-BE49-F238E27FC236}">
                  <a16:creationId xmlns:a16="http://schemas.microsoft.com/office/drawing/2014/main" id="{988D8C64-AC3A-F247-8A7E-ED72D25D2B45}"/>
                </a:ext>
              </a:extLst>
            </p:cNvPr>
            <p:cNvGrpSpPr/>
            <p:nvPr/>
          </p:nvGrpSpPr>
          <p:grpSpPr>
            <a:xfrm>
              <a:off x="7108559" y="4371657"/>
              <a:ext cx="687386" cy="1948701"/>
              <a:chOff x="7108559" y="4371657"/>
              <a:chExt cx="687386" cy="1948701"/>
            </a:xfrm>
          </p:grpSpPr>
          <p:sp>
            <p:nvSpPr>
              <p:cNvPr id="929" name="Freeform 928">
                <a:extLst>
                  <a:ext uri="{FF2B5EF4-FFF2-40B4-BE49-F238E27FC236}">
                    <a16:creationId xmlns:a16="http://schemas.microsoft.com/office/drawing/2014/main" id="{218DF382-E11C-A94A-ABF5-F93EB0534196}"/>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57" name="Rectangle 956">
                <a:extLst>
                  <a:ext uri="{FF2B5EF4-FFF2-40B4-BE49-F238E27FC236}">
                    <a16:creationId xmlns:a16="http://schemas.microsoft.com/office/drawing/2014/main" id="{B13372F6-7422-A24B-A223-1174A9270D3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58" name="Straight Connector 957">
                <a:extLst>
                  <a:ext uri="{FF2B5EF4-FFF2-40B4-BE49-F238E27FC236}">
                    <a16:creationId xmlns:a16="http://schemas.microsoft.com/office/drawing/2014/main" id="{E33D11D1-8D4D-F14F-B9FC-6D2FB093890B}"/>
                  </a:ext>
                </a:extLst>
              </p:cNvPr>
              <p:cNvCxnSpPr>
                <a:cxnSpLocks/>
                <a:stCxn id="965"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959" name="Group 607">
                <a:extLst>
                  <a:ext uri="{FF2B5EF4-FFF2-40B4-BE49-F238E27FC236}">
                    <a16:creationId xmlns:a16="http://schemas.microsoft.com/office/drawing/2014/main" id="{12AC3864-6986-E84A-85C7-6895574A8804}"/>
                  </a:ext>
                </a:extLst>
              </p:cNvPr>
              <p:cNvGrpSpPr>
                <a:grpSpLocks/>
              </p:cNvGrpSpPr>
              <p:nvPr/>
            </p:nvGrpSpPr>
            <p:grpSpPr bwMode="auto">
              <a:xfrm>
                <a:off x="7288330" y="5258905"/>
                <a:ext cx="507588" cy="221730"/>
                <a:chOff x="4128636" y="3606589"/>
                <a:chExt cx="568145" cy="338667"/>
              </a:xfrm>
            </p:grpSpPr>
            <p:sp>
              <p:nvSpPr>
                <p:cNvPr id="972" name="Oval 971">
                  <a:extLst>
                    <a:ext uri="{FF2B5EF4-FFF2-40B4-BE49-F238E27FC236}">
                      <a16:creationId xmlns:a16="http://schemas.microsoft.com/office/drawing/2014/main" id="{1C323077-6C9C-1746-A411-C1B91269146D}"/>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73" name="Rectangle 972">
                  <a:extLst>
                    <a:ext uri="{FF2B5EF4-FFF2-40B4-BE49-F238E27FC236}">
                      <a16:creationId xmlns:a16="http://schemas.microsoft.com/office/drawing/2014/main" id="{EE440552-5BF2-324D-8F4B-CBBAD5E25F28}"/>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74" name="Oval 973">
                  <a:extLst>
                    <a:ext uri="{FF2B5EF4-FFF2-40B4-BE49-F238E27FC236}">
                      <a16:creationId xmlns:a16="http://schemas.microsoft.com/office/drawing/2014/main" id="{352AAEDD-5767-E14C-A897-289B1F7E9906}"/>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75" name="Straight Connector 974">
                  <a:extLst>
                    <a:ext uri="{FF2B5EF4-FFF2-40B4-BE49-F238E27FC236}">
                      <a16:creationId xmlns:a16="http://schemas.microsoft.com/office/drawing/2014/main" id="{703AA525-DABB-0145-AB73-1F4B2D918977}"/>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a:extLst>
                    <a:ext uri="{FF2B5EF4-FFF2-40B4-BE49-F238E27FC236}">
                      <a16:creationId xmlns:a16="http://schemas.microsoft.com/office/drawing/2014/main" id="{4325B995-3B4C-0C4D-A71A-517823605523}"/>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a:extLst>
                  <a:ext uri="{FF2B5EF4-FFF2-40B4-BE49-F238E27FC236}">
                    <a16:creationId xmlns:a16="http://schemas.microsoft.com/office/drawing/2014/main" id="{67DB7B11-56CE-334A-ADC8-5DC41B2B2B31}"/>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61" name="Straight Connector 960">
                <a:extLst>
                  <a:ext uri="{FF2B5EF4-FFF2-40B4-BE49-F238E27FC236}">
                    <a16:creationId xmlns:a16="http://schemas.microsoft.com/office/drawing/2014/main" id="{A04F27FE-A553-BA4D-8784-D3F9D239406C}"/>
                  </a:ext>
                </a:extLst>
              </p:cNvPr>
              <p:cNvCxnSpPr>
                <a:cxnSpLocks/>
                <a:stCxn id="965"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962" name="Group 595">
                <a:extLst>
                  <a:ext uri="{FF2B5EF4-FFF2-40B4-BE49-F238E27FC236}">
                    <a16:creationId xmlns:a16="http://schemas.microsoft.com/office/drawing/2014/main" id="{7A9DFB75-AD21-E042-816D-12C833D0B14E}"/>
                  </a:ext>
                </a:extLst>
              </p:cNvPr>
              <p:cNvGrpSpPr>
                <a:grpSpLocks/>
              </p:cNvGrpSpPr>
              <p:nvPr/>
            </p:nvGrpSpPr>
            <p:grpSpPr bwMode="auto">
              <a:xfrm>
                <a:off x="7290091" y="4371657"/>
                <a:ext cx="503828" cy="248286"/>
                <a:chOff x="2183302" y="1564542"/>
                <a:chExt cx="1200154" cy="440314"/>
              </a:xfrm>
            </p:grpSpPr>
            <p:sp>
              <p:nvSpPr>
                <p:cNvPr id="963" name="Oval 962">
                  <a:extLst>
                    <a:ext uri="{FF2B5EF4-FFF2-40B4-BE49-F238E27FC236}">
                      <a16:creationId xmlns:a16="http://schemas.microsoft.com/office/drawing/2014/main" id="{EBC1A268-4FE6-7C48-A7EB-5B88F961348E}"/>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ndParaRPr>
                </a:p>
              </p:txBody>
            </p:sp>
            <p:sp>
              <p:nvSpPr>
                <p:cNvPr id="964" name="Rectangle 963">
                  <a:extLst>
                    <a:ext uri="{FF2B5EF4-FFF2-40B4-BE49-F238E27FC236}">
                      <a16:creationId xmlns:a16="http://schemas.microsoft.com/office/drawing/2014/main" id="{7E5BFB83-4F66-5340-A6C8-AE2EA6969B5D}"/>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65" name="Oval 964">
                  <a:extLst>
                    <a:ext uri="{FF2B5EF4-FFF2-40B4-BE49-F238E27FC236}">
                      <a16:creationId xmlns:a16="http://schemas.microsoft.com/office/drawing/2014/main" id="{835B3555-2BFA-4345-AEDE-3AFF012D165A}"/>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966" name="Freeform 965">
                  <a:extLst>
                    <a:ext uri="{FF2B5EF4-FFF2-40B4-BE49-F238E27FC236}">
                      <a16:creationId xmlns:a16="http://schemas.microsoft.com/office/drawing/2014/main" id="{9C54B396-F12D-CD4B-97BD-8CD97DC9CB69}"/>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67" name="Freeform 966">
                  <a:extLst>
                    <a:ext uri="{FF2B5EF4-FFF2-40B4-BE49-F238E27FC236}">
                      <a16:creationId xmlns:a16="http://schemas.microsoft.com/office/drawing/2014/main" id="{74A5A762-7F2A-7146-9F8E-38B680D0FAE5}"/>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68" name="Freeform 967">
                  <a:extLst>
                    <a:ext uri="{FF2B5EF4-FFF2-40B4-BE49-F238E27FC236}">
                      <a16:creationId xmlns:a16="http://schemas.microsoft.com/office/drawing/2014/main" id="{2A01FA01-3AF8-6C49-B347-15EC8DD1FCDF}"/>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69" name="Freeform 968">
                  <a:extLst>
                    <a:ext uri="{FF2B5EF4-FFF2-40B4-BE49-F238E27FC236}">
                      <a16:creationId xmlns:a16="http://schemas.microsoft.com/office/drawing/2014/main" id="{45B074FE-A579-4E44-9C72-7EC6937937B6}"/>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970" name="Straight Connector 969">
                  <a:extLst>
                    <a:ext uri="{FF2B5EF4-FFF2-40B4-BE49-F238E27FC236}">
                      <a16:creationId xmlns:a16="http://schemas.microsoft.com/office/drawing/2014/main" id="{D7BA177F-687A-5349-B8D9-E812C7AD3962}"/>
                    </a:ext>
                  </a:extLst>
                </p:cNvPr>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a:extLst>
                    <a:ext uri="{FF2B5EF4-FFF2-40B4-BE49-F238E27FC236}">
                      <a16:creationId xmlns:a16="http://schemas.microsoft.com/office/drawing/2014/main" id="{2708807E-0266-644C-A6E9-061ABB06D12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9" name="Group 18">
              <a:extLst>
                <a:ext uri="{FF2B5EF4-FFF2-40B4-BE49-F238E27FC236}">
                  <a16:creationId xmlns:a16="http://schemas.microsoft.com/office/drawing/2014/main" id="{3DE0F43A-8A46-714A-B944-7CB92C38A25B}"/>
                </a:ext>
              </a:extLst>
            </p:cNvPr>
            <p:cNvGrpSpPr/>
            <p:nvPr/>
          </p:nvGrpSpPr>
          <p:grpSpPr>
            <a:xfrm>
              <a:off x="7920869" y="4329565"/>
              <a:ext cx="870440" cy="1680290"/>
              <a:chOff x="7920869" y="4329565"/>
              <a:chExt cx="870440" cy="1680290"/>
            </a:xfrm>
          </p:grpSpPr>
          <p:sp>
            <p:nvSpPr>
              <p:cNvPr id="928" name="Freeform 927">
                <a:extLst>
                  <a:ext uri="{FF2B5EF4-FFF2-40B4-BE49-F238E27FC236}">
                    <a16:creationId xmlns:a16="http://schemas.microsoft.com/office/drawing/2014/main" id="{0D857BEA-FC6F-1449-A5C0-C21CC8BC5CED}"/>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37" name="Rectangle 936">
                <a:extLst>
                  <a:ext uri="{FF2B5EF4-FFF2-40B4-BE49-F238E27FC236}">
                    <a16:creationId xmlns:a16="http://schemas.microsoft.com/office/drawing/2014/main" id="{73DDF967-9AF3-2A4F-AE8E-6BE3B9FF2E91}"/>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solidFill>
                    <a:srgbClr val="FFFFFF"/>
                  </a:solidFill>
                  <a:latin typeface="Gill Sans MT"/>
                </a:endParaRPr>
              </a:p>
            </p:txBody>
          </p:sp>
          <p:cxnSp>
            <p:nvCxnSpPr>
              <p:cNvPr id="938" name="Straight Connector 937">
                <a:extLst>
                  <a:ext uri="{FF2B5EF4-FFF2-40B4-BE49-F238E27FC236}">
                    <a16:creationId xmlns:a16="http://schemas.microsoft.com/office/drawing/2014/main" id="{4E2A68FE-149D-DD45-B62C-268C2B480787}"/>
                  </a:ext>
                </a:extLst>
              </p:cNvPr>
              <p:cNvCxnSpPr>
                <a:cxnSpLocks/>
                <a:stCxn id="945"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939" name="Group 634">
                <a:extLst>
                  <a:ext uri="{FF2B5EF4-FFF2-40B4-BE49-F238E27FC236}">
                    <a16:creationId xmlns:a16="http://schemas.microsoft.com/office/drawing/2014/main" id="{EA89FBDD-115D-B744-8C40-278D9ECECBF6}"/>
                  </a:ext>
                </a:extLst>
              </p:cNvPr>
              <p:cNvGrpSpPr>
                <a:grpSpLocks/>
              </p:cNvGrpSpPr>
              <p:nvPr/>
            </p:nvGrpSpPr>
            <p:grpSpPr bwMode="auto">
              <a:xfrm>
                <a:off x="8283693" y="5300332"/>
                <a:ext cx="507588" cy="221941"/>
                <a:chOff x="4128636" y="3606589"/>
                <a:chExt cx="568145" cy="338667"/>
              </a:xfrm>
            </p:grpSpPr>
            <p:sp>
              <p:nvSpPr>
                <p:cNvPr id="952" name="Oval 951">
                  <a:extLst>
                    <a:ext uri="{FF2B5EF4-FFF2-40B4-BE49-F238E27FC236}">
                      <a16:creationId xmlns:a16="http://schemas.microsoft.com/office/drawing/2014/main" id="{ADD15AEA-0E06-3444-AA78-D1D680AED400}"/>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53" name="Rectangle 952">
                  <a:extLst>
                    <a:ext uri="{FF2B5EF4-FFF2-40B4-BE49-F238E27FC236}">
                      <a16:creationId xmlns:a16="http://schemas.microsoft.com/office/drawing/2014/main" id="{CBDCEDCB-60F4-7D47-8AE9-D843D17AF39C}"/>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54" name="Oval 953">
                  <a:extLst>
                    <a:ext uri="{FF2B5EF4-FFF2-40B4-BE49-F238E27FC236}">
                      <a16:creationId xmlns:a16="http://schemas.microsoft.com/office/drawing/2014/main" id="{96CC10B3-D82A-D340-B795-8505902BBB5B}"/>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55" name="Straight Connector 954">
                  <a:extLst>
                    <a:ext uri="{FF2B5EF4-FFF2-40B4-BE49-F238E27FC236}">
                      <a16:creationId xmlns:a16="http://schemas.microsoft.com/office/drawing/2014/main" id="{3B133DA9-A713-2849-A8D7-EDE46E681761}"/>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a:extLst>
                    <a:ext uri="{FF2B5EF4-FFF2-40B4-BE49-F238E27FC236}">
                      <a16:creationId xmlns:a16="http://schemas.microsoft.com/office/drawing/2014/main" id="{BC22357C-1B49-FD47-A8E1-4EE9363277E0}"/>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a:extLst>
                  <a:ext uri="{FF2B5EF4-FFF2-40B4-BE49-F238E27FC236}">
                    <a16:creationId xmlns:a16="http://schemas.microsoft.com/office/drawing/2014/main" id="{8A75ED0D-201E-C349-9238-A2D94F02D3E1}"/>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941" name="Straight Connector 940">
                <a:extLst>
                  <a:ext uri="{FF2B5EF4-FFF2-40B4-BE49-F238E27FC236}">
                    <a16:creationId xmlns:a16="http://schemas.microsoft.com/office/drawing/2014/main" id="{690B7076-D7BF-A64B-A741-7A1AB99BC7BD}"/>
                  </a:ext>
                </a:extLst>
              </p:cNvPr>
              <p:cNvCxnSpPr>
                <a:cxnSpLocks/>
                <a:stCxn id="945"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942" name="Group 622">
                <a:extLst>
                  <a:ext uri="{FF2B5EF4-FFF2-40B4-BE49-F238E27FC236}">
                    <a16:creationId xmlns:a16="http://schemas.microsoft.com/office/drawing/2014/main" id="{536C1E87-C19D-B549-A398-BDAA53318FF3}"/>
                  </a:ext>
                </a:extLst>
              </p:cNvPr>
              <p:cNvGrpSpPr>
                <a:grpSpLocks/>
              </p:cNvGrpSpPr>
              <p:nvPr/>
            </p:nvGrpSpPr>
            <p:grpSpPr bwMode="auto">
              <a:xfrm>
                <a:off x="8281058" y="4329565"/>
                <a:ext cx="503828" cy="248522"/>
                <a:chOff x="2183302" y="1564542"/>
                <a:chExt cx="1200154" cy="440314"/>
              </a:xfrm>
            </p:grpSpPr>
            <p:sp>
              <p:nvSpPr>
                <p:cNvPr id="943" name="Oval 942">
                  <a:extLst>
                    <a:ext uri="{FF2B5EF4-FFF2-40B4-BE49-F238E27FC236}">
                      <a16:creationId xmlns:a16="http://schemas.microsoft.com/office/drawing/2014/main" id="{2FA609ED-2E63-804A-8736-890A528B12F8}"/>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ndParaRPr>
                </a:p>
              </p:txBody>
            </p:sp>
            <p:sp>
              <p:nvSpPr>
                <p:cNvPr id="944" name="Rectangle 943">
                  <a:extLst>
                    <a:ext uri="{FF2B5EF4-FFF2-40B4-BE49-F238E27FC236}">
                      <a16:creationId xmlns:a16="http://schemas.microsoft.com/office/drawing/2014/main" id="{355D3E63-F907-0E45-8C46-4E02D5408E65}"/>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45" name="Oval 944">
                  <a:extLst>
                    <a:ext uri="{FF2B5EF4-FFF2-40B4-BE49-F238E27FC236}">
                      <a16:creationId xmlns:a16="http://schemas.microsoft.com/office/drawing/2014/main" id="{575934DF-B322-274A-92BC-3407CBF59474}"/>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algn="ctr" defTabSz="685800" eaLnBrk="0" fontAlgn="base" hangingPunct="0">
                    <a:spcBef>
                      <a:spcPct val="0"/>
                    </a:spcBef>
                    <a:spcAft>
                      <a:spcPct val="0"/>
                    </a:spcAft>
                    <a:defRPr/>
                  </a:pPr>
                  <a:endParaRPr lang="en-US" sz="1350" kern="0" dirty="0">
                    <a:ln>
                      <a:solidFill>
                        <a:srgbClr val="000000"/>
                      </a:solidFill>
                    </a:ln>
                    <a:solidFill>
                      <a:srgbClr val="FFFFFF"/>
                    </a:solidFill>
                    <a:latin typeface="Gill Sans MT"/>
                    <a:ea typeface="ＭＳ Ｐゴシック" panose="020B0600070205080204" pitchFamily="34" charset="-128"/>
                  </a:endParaRPr>
                </a:p>
              </p:txBody>
            </p:sp>
            <p:sp>
              <p:nvSpPr>
                <p:cNvPr id="946" name="Freeform 945">
                  <a:extLst>
                    <a:ext uri="{FF2B5EF4-FFF2-40B4-BE49-F238E27FC236}">
                      <a16:creationId xmlns:a16="http://schemas.microsoft.com/office/drawing/2014/main" id="{CBF18B9D-FBE2-C54E-A32D-C409E6C62912}"/>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sp>
              <p:nvSpPr>
                <p:cNvPr id="947" name="Freeform 946">
                  <a:extLst>
                    <a:ext uri="{FF2B5EF4-FFF2-40B4-BE49-F238E27FC236}">
                      <a16:creationId xmlns:a16="http://schemas.microsoft.com/office/drawing/2014/main" id="{E96DBFA6-2771-A54D-B845-79612A3939C1}"/>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48" name="Freeform 947">
                  <a:extLst>
                    <a:ext uri="{FF2B5EF4-FFF2-40B4-BE49-F238E27FC236}">
                      <a16:creationId xmlns:a16="http://schemas.microsoft.com/office/drawing/2014/main" id="{02B4EA66-7954-AA46-ABFF-843F0F913933}"/>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sp>
              <p:nvSpPr>
                <p:cNvPr id="949" name="Freeform 948">
                  <a:extLst>
                    <a:ext uri="{FF2B5EF4-FFF2-40B4-BE49-F238E27FC236}">
                      <a16:creationId xmlns:a16="http://schemas.microsoft.com/office/drawing/2014/main" id="{F20F445F-471B-7448-AAA1-96643F81BE1A}"/>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defTabSz="685800" eaLnBrk="0" fontAlgn="base" hangingPunct="0">
                    <a:spcBef>
                      <a:spcPct val="0"/>
                    </a:spcBef>
                    <a:spcAft>
                      <a:spcPct val="0"/>
                    </a:spcAft>
                    <a:defRPr/>
                  </a:pPr>
                  <a:endParaRPr lang="en-US" sz="1350" kern="0">
                    <a:solidFill>
                      <a:srgbClr val="000000"/>
                    </a:solidFill>
                    <a:latin typeface="Arial" panose="020B0604020202020204" pitchFamily="34" charset="0"/>
                    <a:ea typeface="ＭＳ Ｐゴシック" panose="020B0600070205080204" pitchFamily="34" charset="-128"/>
                  </a:endParaRPr>
                </a:p>
              </p:txBody>
            </p:sp>
            <p:cxnSp>
              <p:nvCxnSpPr>
                <p:cNvPr id="950" name="Straight Connector 949">
                  <a:extLst>
                    <a:ext uri="{FF2B5EF4-FFF2-40B4-BE49-F238E27FC236}">
                      <a16:creationId xmlns:a16="http://schemas.microsoft.com/office/drawing/2014/main" id="{4BDF3FD2-413B-0D4C-9A59-50D44FBEA121}"/>
                    </a:ext>
                  </a:extLst>
                </p:cNvPr>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a:extLst>
                    <a:ext uri="{FF2B5EF4-FFF2-40B4-BE49-F238E27FC236}">
                      <a16:creationId xmlns:a16="http://schemas.microsoft.com/office/drawing/2014/main" id="{71DA60AE-C589-FA44-94AB-B21A49C15239}"/>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43" name="Group 1042">
            <a:extLst>
              <a:ext uri="{FF2B5EF4-FFF2-40B4-BE49-F238E27FC236}">
                <a16:creationId xmlns:a16="http://schemas.microsoft.com/office/drawing/2014/main" id="{B5756541-DE04-D343-ADA3-E578917497B6}"/>
              </a:ext>
            </a:extLst>
          </p:cNvPr>
          <p:cNvGrpSpPr>
            <a:grpSpLocks/>
          </p:cNvGrpSpPr>
          <p:nvPr/>
        </p:nvGrpSpPr>
        <p:grpSpPr bwMode="auto">
          <a:xfrm>
            <a:off x="2824002" y="4402983"/>
            <a:ext cx="3736372" cy="520302"/>
            <a:chOff x="2055070" y="4690247"/>
            <a:chExt cx="4980938" cy="694338"/>
          </a:xfrm>
        </p:grpSpPr>
        <p:grpSp>
          <p:nvGrpSpPr>
            <p:cNvPr id="1044" name="Group 554">
              <a:extLst>
                <a:ext uri="{FF2B5EF4-FFF2-40B4-BE49-F238E27FC236}">
                  <a16:creationId xmlns:a16="http://schemas.microsoft.com/office/drawing/2014/main" id="{368CBAA7-B3CD-B447-8953-FE800957AF6D}"/>
                </a:ext>
              </a:extLst>
            </p:cNvPr>
            <p:cNvGrpSpPr>
              <a:grpSpLocks/>
            </p:cNvGrpSpPr>
            <p:nvPr/>
          </p:nvGrpSpPr>
          <p:grpSpPr bwMode="auto">
            <a:xfrm>
              <a:off x="3621810" y="5055687"/>
              <a:ext cx="428216" cy="328897"/>
              <a:chOff x="2948176" y="3912858"/>
              <a:chExt cx="428535" cy="329059"/>
            </a:xfrm>
          </p:grpSpPr>
          <p:sp>
            <p:nvSpPr>
              <p:cNvPr id="1065" name="Rectangle 1064">
                <a:extLst>
                  <a:ext uri="{FF2B5EF4-FFF2-40B4-BE49-F238E27FC236}">
                    <a16:creationId xmlns:a16="http://schemas.microsoft.com/office/drawing/2014/main" id="{C71DD82B-ED54-9D40-848F-40B6802EC749}"/>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66" name="Straight Connector 1065">
                <a:extLst>
                  <a:ext uri="{FF2B5EF4-FFF2-40B4-BE49-F238E27FC236}">
                    <a16:creationId xmlns:a16="http://schemas.microsoft.com/office/drawing/2014/main" id="{5A2CCD06-A52B-594C-895E-DE5616109835}"/>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1067" name="Straight Connector 1066">
                <a:extLst>
                  <a:ext uri="{FF2B5EF4-FFF2-40B4-BE49-F238E27FC236}">
                    <a16:creationId xmlns:a16="http://schemas.microsoft.com/office/drawing/2014/main" id="{CAE78986-A47E-684D-AC0D-81B0C9B79A88}"/>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1068" name="Straight Connector 1067">
                <a:extLst>
                  <a:ext uri="{FF2B5EF4-FFF2-40B4-BE49-F238E27FC236}">
                    <a16:creationId xmlns:a16="http://schemas.microsoft.com/office/drawing/2014/main" id="{CEA4CB24-3526-B94F-BDC2-D6FC123FF46E}"/>
                  </a:ext>
                </a:extLst>
              </p:cNvPr>
              <p:cNvCxnSpPr>
                <a:stCxn id="1065"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1045" name="Group 582">
              <a:extLst>
                <a:ext uri="{FF2B5EF4-FFF2-40B4-BE49-F238E27FC236}">
                  <a16:creationId xmlns:a16="http://schemas.microsoft.com/office/drawing/2014/main" id="{813A6CA3-90B1-754D-8C2A-B486DE6440EC}"/>
                </a:ext>
              </a:extLst>
            </p:cNvPr>
            <p:cNvGrpSpPr>
              <a:grpSpLocks/>
            </p:cNvGrpSpPr>
            <p:nvPr/>
          </p:nvGrpSpPr>
          <p:grpSpPr bwMode="auto">
            <a:xfrm>
              <a:off x="4404307" y="5055687"/>
              <a:ext cx="429383" cy="328898"/>
              <a:chOff x="2948037" y="3912924"/>
              <a:chExt cx="429703" cy="329060"/>
            </a:xfrm>
          </p:grpSpPr>
          <p:sp>
            <p:nvSpPr>
              <p:cNvPr id="1061" name="Rectangle 1060">
                <a:extLst>
                  <a:ext uri="{FF2B5EF4-FFF2-40B4-BE49-F238E27FC236}">
                    <a16:creationId xmlns:a16="http://schemas.microsoft.com/office/drawing/2014/main" id="{CDA497B5-1F53-4B4A-B52C-8AF25ACDEA7D}"/>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62" name="Straight Connector 1061">
                <a:extLst>
                  <a:ext uri="{FF2B5EF4-FFF2-40B4-BE49-F238E27FC236}">
                    <a16:creationId xmlns:a16="http://schemas.microsoft.com/office/drawing/2014/main" id="{1FEFA7AF-47D6-9044-B6BA-FCC567BC9B9F}"/>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1063" name="Straight Connector 1062">
                <a:extLst>
                  <a:ext uri="{FF2B5EF4-FFF2-40B4-BE49-F238E27FC236}">
                    <a16:creationId xmlns:a16="http://schemas.microsoft.com/office/drawing/2014/main" id="{F2F3585A-E53E-A040-84F7-9123881B9F28}"/>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1064" name="Straight Connector 1063">
                <a:extLst>
                  <a:ext uri="{FF2B5EF4-FFF2-40B4-BE49-F238E27FC236}">
                    <a16:creationId xmlns:a16="http://schemas.microsoft.com/office/drawing/2014/main" id="{F72283CD-AFD3-8E4E-9857-F6D589080734}"/>
                  </a:ext>
                </a:extLst>
              </p:cNvPr>
              <p:cNvCxnSpPr>
                <a:stCxn id="1061"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1046" name="Group 609">
              <a:extLst>
                <a:ext uri="{FF2B5EF4-FFF2-40B4-BE49-F238E27FC236}">
                  <a16:creationId xmlns:a16="http://schemas.microsoft.com/office/drawing/2014/main" id="{89D38A41-C0E7-004E-889C-35371BDB4904}"/>
                </a:ext>
              </a:extLst>
            </p:cNvPr>
            <p:cNvGrpSpPr>
              <a:grpSpLocks/>
            </p:cNvGrpSpPr>
            <p:nvPr/>
          </p:nvGrpSpPr>
          <p:grpSpPr bwMode="auto">
            <a:xfrm>
              <a:off x="5611440" y="5052513"/>
              <a:ext cx="430135" cy="328897"/>
              <a:chOff x="2951837" y="3912722"/>
              <a:chExt cx="430454" cy="329058"/>
            </a:xfrm>
          </p:grpSpPr>
          <p:sp>
            <p:nvSpPr>
              <p:cNvPr id="1057" name="Rectangle 1056">
                <a:extLst>
                  <a:ext uri="{FF2B5EF4-FFF2-40B4-BE49-F238E27FC236}">
                    <a16:creationId xmlns:a16="http://schemas.microsoft.com/office/drawing/2014/main" id="{7E038D77-DD73-D34F-AE34-D667F6E9B9F0}"/>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58" name="Straight Connector 1057">
                <a:extLst>
                  <a:ext uri="{FF2B5EF4-FFF2-40B4-BE49-F238E27FC236}">
                    <a16:creationId xmlns:a16="http://schemas.microsoft.com/office/drawing/2014/main" id="{D2968903-9149-5948-9F49-8F05AE95D6F0}"/>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1059" name="Straight Connector 1058">
                <a:extLst>
                  <a:ext uri="{FF2B5EF4-FFF2-40B4-BE49-F238E27FC236}">
                    <a16:creationId xmlns:a16="http://schemas.microsoft.com/office/drawing/2014/main" id="{6B45A1AF-6B67-DD42-AEDE-F73D064563E4}"/>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1060" name="Straight Connector 1059">
                <a:extLst>
                  <a:ext uri="{FF2B5EF4-FFF2-40B4-BE49-F238E27FC236}">
                    <a16:creationId xmlns:a16="http://schemas.microsoft.com/office/drawing/2014/main" id="{0FF66FC3-DA6A-CB44-8117-4648AAEC93ED}"/>
                  </a:ext>
                </a:extLst>
              </p:cNvPr>
              <p:cNvCxnSpPr>
                <a:stCxn id="1057"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1047" name="Group 636">
              <a:extLst>
                <a:ext uri="{FF2B5EF4-FFF2-40B4-BE49-F238E27FC236}">
                  <a16:creationId xmlns:a16="http://schemas.microsoft.com/office/drawing/2014/main" id="{6DF58C37-21E3-AF4F-B080-530FD985E91D}"/>
                </a:ext>
              </a:extLst>
            </p:cNvPr>
            <p:cNvGrpSpPr>
              <a:grpSpLocks/>
            </p:cNvGrpSpPr>
            <p:nvPr/>
          </p:nvGrpSpPr>
          <p:grpSpPr bwMode="auto">
            <a:xfrm>
              <a:off x="6605874" y="5046158"/>
              <a:ext cx="430134" cy="328898"/>
              <a:chOff x="2955740" y="3913102"/>
              <a:chExt cx="430453" cy="328747"/>
            </a:xfrm>
          </p:grpSpPr>
          <p:sp>
            <p:nvSpPr>
              <p:cNvPr id="1053" name="Rectangle 1052">
                <a:extLst>
                  <a:ext uri="{FF2B5EF4-FFF2-40B4-BE49-F238E27FC236}">
                    <a16:creationId xmlns:a16="http://schemas.microsoft.com/office/drawing/2014/main" id="{F4182402-0285-CD46-9828-6534BE97D257}"/>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54" name="Straight Connector 1053">
                <a:extLst>
                  <a:ext uri="{FF2B5EF4-FFF2-40B4-BE49-F238E27FC236}">
                    <a16:creationId xmlns:a16="http://schemas.microsoft.com/office/drawing/2014/main" id="{D14A7BEB-C638-0A47-B8DE-352AFA82413E}"/>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1055" name="Straight Connector 1054">
                <a:extLst>
                  <a:ext uri="{FF2B5EF4-FFF2-40B4-BE49-F238E27FC236}">
                    <a16:creationId xmlns:a16="http://schemas.microsoft.com/office/drawing/2014/main" id="{F02DD2C2-E65E-7E4C-B479-635D130D51D4}"/>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1056" name="Straight Connector 1055">
                <a:extLst>
                  <a:ext uri="{FF2B5EF4-FFF2-40B4-BE49-F238E27FC236}">
                    <a16:creationId xmlns:a16="http://schemas.microsoft.com/office/drawing/2014/main" id="{01A054F6-D6ED-F249-8703-213FDF32A722}"/>
                  </a:ext>
                </a:extLst>
              </p:cNvPr>
              <p:cNvCxnSpPr>
                <a:stCxn id="1053"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1048" name="Group 554">
              <a:extLst>
                <a:ext uri="{FF2B5EF4-FFF2-40B4-BE49-F238E27FC236}">
                  <a16:creationId xmlns:a16="http://schemas.microsoft.com/office/drawing/2014/main" id="{BAA5C424-578C-0343-914E-B5BD57101FDC}"/>
                </a:ext>
              </a:extLst>
            </p:cNvPr>
            <p:cNvGrpSpPr>
              <a:grpSpLocks/>
            </p:cNvGrpSpPr>
            <p:nvPr/>
          </p:nvGrpSpPr>
          <p:grpSpPr bwMode="auto">
            <a:xfrm>
              <a:off x="2055070" y="4690247"/>
              <a:ext cx="675320" cy="521222"/>
              <a:chOff x="2931664" y="3912603"/>
              <a:chExt cx="430450" cy="329314"/>
            </a:xfrm>
          </p:grpSpPr>
          <p:sp>
            <p:nvSpPr>
              <p:cNvPr id="1049" name="Rectangle 1048">
                <a:extLst>
                  <a:ext uri="{FF2B5EF4-FFF2-40B4-BE49-F238E27FC236}">
                    <a16:creationId xmlns:a16="http://schemas.microsoft.com/office/drawing/2014/main" id="{A0CDA39B-A97A-7842-8A3D-C53D637AE12E}"/>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1050" name="Straight Connector 1049">
                <a:extLst>
                  <a:ext uri="{FF2B5EF4-FFF2-40B4-BE49-F238E27FC236}">
                    <a16:creationId xmlns:a16="http://schemas.microsoft.com/office/drawing/2014/main" id="{779BD574-9352-0A4A-AD81-3425C567CA59}"/>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a:extLst>
                  <a:ext uri="{FF2B5EF4-FFF2-40B4-BE49-F238E27FC236}">
                    <a16:creationId xmlns:a16="http://schemas.microsoft.com/office/drawing/2014/main" id="{E4722BD0-017E-9C4D-9B3E-BB2C34567D80}"/>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a:extLst>
                  <a:ext uri="{FF2B5EF4-FFF2-40B4-BE49-F238E27FC236}">
                    <a16:creationId xmlns:a16="http://schemas.microsoft.com/office/drawing/2014/main" id="{BA1C7D13-CACA-DE42-A4BD-9DF0691F3FA5}"/>
                  </a:ext>
                </a:extLst>
              </p:cNvPr>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373" name="TextBox 257">
            <a:extLst>
              <a:ext uri="{FF2B5EF4-FFF2-40B4-BE49-F238E27FC236}">
                <a16:creationId xmlns:a16="http://schemas.microsoft.com/office/drawing/2014/main" id="{F4B7880C-9B9E-BC47-BEF3-F1B49D2258CE}"/>
              </a:ext>
            </a:extLst>
          </p:cNvPr>
          <p:cNvSpPr txBox="1">
            <a:spLocks noChangeArrowheads="1"/>
          </p:cNvSpPr>
          <p:nvPr/>
        </p:nvSpPr>
        <p:spPr bwMode="auto">
          <a:xfrm>
            <a:off x="625856" y="2779939"/>
            <a:ext cx="844473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685800" lvl="1" indent="-219075" defTabSz="685800">
              <a:buClr>
                <a:srgbClr val="0013A3"/>
              </a:buClr>
              <a:buFont typeface="Arial" panose="020B0604020202020204" pitchFamily="34" charset="0"/>
              <a:buChar char="•"/>
              <a:defRPr/>
            </a:pPr>
            <a:r>
              <a:rPr lang="en-US" altLang="en-US" sz="2100" i="1" dirty="0">
                <a:solidFill>
                  <a:srgbClr val="0013A3"/>
                </a:solidFill>
                <a:latin typeface="Calibri" panose="020F0502020204030204"/>
              </a:rPr>
              <a:t>g</a:t>
            </a:r>
            <a:r>
              <a:rPr lang="en-US" altLang="en-US" sz="2100" i="1" dirty="0" err="1">
                <a:solidFill>
                  <a:srgbClr val="0013A3"/>
                </a:solidFill>
                <a:latin typeface="Calibri" panose="020F0502020204030204"/>
              </a:rPr>
              <a:t>eneralized</a:t>
            </a:r>
            <a:r>
              <a:rPr lang="en-US" altLang="en-US" sz="2100" i="1" dirty="0">
                <a:solidFill>
                  <a:srgbClr val="0013A3"/>
                </a:solidFill>
                <a:latin typeface="Calibri" panose="020F0502020204030204"/>
              </a:rPr>
              <a:t> forwarding</a:t>
            </a:r>
            <a:r>
              <a:rPr lang="en-US" altLang="en-US" sz="2100" dirty="0">
                <a:solidFill>
                  <a:prstClr val="black"/>
                </a:solidFill>
                <a:latin typeface="Calibri" panose="020F0502020204030204"/>
              </a:rPr>
              <a:t>: </a:t>
            </a:r>
          </a:p>
          <a:p>
            <a:pPr marL="985838" lvl="2" indent="-219075" defTabSz="685800">
              <a:buClr>
                <a:srgbClr val="0013A3"/>
              </a:buClr>
              <a:buFont typeface="Arial" panose="020B0604020202020204" pitchFamily="34" charset="0"/>
              <a:buChar char="•"/>
              <a:defRPr/>
            </a:pPr>
            <a:r>
              <a:rPr lang="en-US" altLang="en-US" sz="1950" dirty="0">
                <a:solidFill>
                  <a:prstClr val="black"/>
                </a:solidFill>
                <a:latin typeface="Calibri" panose="020F0502020204030204"/>
              </a:rPr>
              <a:t>many header fields can determine action</a:t>
            </a:r>
          </a:p>
          <a:p>
            <a:pPr marL="985838" lvl="2" indent="-219075" defTabSz="685800">
              <a:buClr>
                <a:srgbClr val="0013A3"/>
              </a:buClr>
              <a:buFont typeface="Arial" panose="020B0604020202020204" pitchFamily="34" charset="0"/>
              <a:buChar char="•"/>
              <a:defRPr/>
            </a:pPr>
            <a:r>
              <a:rPr lang="en-US" altLang="en-US" sz="1950" dirty="0">
                <a:solidFill>
                  <a:prstClr val="black"/>
                </a:solidFill>
                <a:latin typeface="Calibri" panose="020F0502020204030204"/>
              </a:rPr>
              <a:t>many action possible: drop/copy/modify/log packet</a:t>
            </a:r>
          </a:p>
        </p:txBody>
      </p:sp>
      <p:grpSp>
        <p:nvGrpSpPr>
          <p:cNvPr id="23" name="Group 22">
            <a:extLst>
              <a:ext uri="{FF2B5EF4-FFF2-40B4-BE49-F238E27FC236}">
                <a16:creationId xmlns:a16="http://schemas.microsoft.com/office/drawing/2014/main" id="{7EB18609-2205-A249-9D68-205D424A2ECF}"/>
              </a:ext>
            </a:extLst>
          </p:cNvPr>
          <p:cNvGrpSpPr/>
          <p:nvPr/>
        </p:nvGrpSpPr>
        <p:grpSpPr>
          <a:xfrm>
            <a:off x="924001" y="4443424"/>
            <a:ext cx="1847774" cy="253916"/>
            <a:chOff x="1232001" y="4781571"/>
            <a:chExt cx="2463699" cy="338555"/>
          </a:xfrm>
        </p:grpSpPr>
        <p:sp>
          <p:nvSpPr>
            <p:cNvPr id="355" name="TextBox 6">
              <a:extLst>
                <a:ext uri="{FF2B5EF4-FFF2-40B4-BE49-F238E27FC236}">
                  <a16:creationId xmlns:a16="http://schemas.microsoft.com/office/drawing/2014/main" id="{B9CE97C1-70E2-1B46-A362-9326BB303FB5}"/>
                </a:ext>
              </a:extLst>
            </p:cNvPr>
            <p:cNvSpPr txBox="1">
              <a:spLocks noChangeArrowheads="1"/>
            </p:cNvSpPr>
            <p:nvPr/>
          </p:nvSpPr>
          <p:spPr bwMode="auto">
            <a:xfrm>
              <a:off x="1232001" y="4781571"/>
              <a:ext cx="199231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1050" kern="0" dirty="0">
                  <a:solidFill>
                    <a:srgbClr val="000000"/>
                  </a:solidFill>
                </a:rPr>
                <a:t>forwarding table</a:t>
              </a:r>
              <a:endParaRPr lang="en-US" altLang="en-US" sz="1350" kern="0" dirty="0">
                <a:solidFill>
                  <a:srgbClr val="000000"/>
                </a:solidFill>
              </a:endParaRPr>
            </a:p>
          </p:txBody>
        </p:sp>
        <p:cxnSp>
          <p:nvCxnSpPr>
            <p:cNvPr id="22" name="Straight Arrow Connector 21">
              <a:extLst>
                <a:ext uri="{FF2B5EF4-FFF2-40B4-BE49-F238E27FC236}">
                  <a16:creationId xmlns:a16="http://schemas.microsoft.com/office/drawing/2014/main" id="{718FD357-53DF-2C4F-884C-13EFB7472111}"/>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3223B0B-9826-DD42-9402-328FE8BFC20E}"/>
              </a:ext>
            </a:extLst>
          </p:cNvPr>
          <p:cNvGrpSpPr/>
          <p:nvPr/>
        </p:nvGrpSpPr>
        <p:grpSpPr>
          <a:xfrm>
            <a:off x="940180" y="1798863"/>
            <a:ext cx="7041770" cy="3046103"/>
            <a:chOff x="1253574" y="1255484"/>
            <a:chExt cx="9389026" cy="4061471"/>
          </a:xfrm>
        </p:grpSpPr>
        <p:sp>
          <p:nvSpPr>
            <p:cNvPr id="377" name="TextBox 257">
              <a:extLst>
                <a:ext uri="{FF2B5EF4-FFF2-40B4-BE49-F238E27FC236}">
                  <a16:creationId xmlns:a16="http://schemas.microsoft.com/office/drawing/2014/main" id="{3FD4971D-4348-1141-8B93-F0D44DDFD09D}"/>
                </a:ext>
              </a:extLst>
            </p:cNvPr>
            <p:cNvSpPr txBox="1">
              <a:spLocks noChangeArrowheads="1"/>
            </p:cNvSpPr>
            <p:nvPr/>
          </p:nvSpPr>
          <p:spPr bwMode="auto">
            <a:xfrm>
              <a:off x="8022674" y="1255484"/>
              <a:ext cx="261992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2100" dirty="0">
                  <a:solidFill>
                    <a:prstClr val="black"/>
                  </a:solidFill>
                  <a:latin typeface="Calibri" panose="020F0502020204030204"/>
                </a:rPr>
                <a:t>(aka:</a:t>
              </a:r>
              <a:r>
                <a:rPr lang="en-US" altLang="en-US" sz="2100" dirty="0">
                  <a:solidFill>
                    <a:srgbClr val="CC0000"/>
                  </a:solidFill>
                  <a:latin typeface="Calibri" panose="020F0502020204030204"/>
                </a:rPr>
                <a:t> flow table</a:t>
              </a:r>
              <a:r>
                <a:rPr lang="en-US" altLang="en-US" sz="2100" dirty="0">
                  <a:solidFill>
                    <a:prstClr val="black"/>
                  </a:solidFill>
                  <a:latin typeface="Calibri" panose="020F0502020204030204"/>
                </a:rPr>
                <a:t>)</a:t>
              </a:r>
            </a:p>
          </p:txBody>
        </p:sp>
        <p:sp>
          <p:nvSpPr>
            <p:cNvPr id="378" name="TextBox 257">
              <a:extLst>
                <a:ext uri="{FF2B5EF4-FFF2-40B4-BE49-F238E27FC236}">
                  <a16:creationId xmlns:a16="http://schemas.microsoft.com/office/drawing/2014/main" id="{6831D934-21EE-F044-AFB7-110D2271A670}"/>
                </a:ext>
              </a:extLst>
            </p:cNvPr>
            <p:cNvSpPr txBox="1">
              <a:spLocks noChangeArrowheads="1"/>
            </p:cNvSpPr>
            <p:nvPr/>
          </p:nvSpPr>
          <p:spPr bwMode="auto">
            <a:xfrm>
              <a:off x="1253574" y="4978400"/>
              <a:ext cx="1553127"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050" dirty="0">
                  <a:solidFill>
                    <a:prstClr val="black"/>
                  </a:solidFill>
                  <a:latin typeface="Calibri" panose="020F0502020204030204"/>
                </a:rPr>
                <a:t>(aka:</a:t>
              </a:r>
              <a:r>
                <a:rPr lang="en-US" altLang="en-US" sz="1050" dirty="0">
                  <a:solidFill>
                    <a:srgbClr val="CC0000"/>
                  </a:solidFill>
                  <a:latin typeface="Calibri" panose="020F0502020204030204"/>
                </a:rPr>
                <a:t> flow table</a:t>
              </a:r>
              <a:r>
                <a:rPr lang="en-US" altLang="en-US" sz="1050" dirty="0">
                  <a:solidFill>
                    <a:prstClr val="black"/>
                  </a:solidFill>
                  <a:latin typeface="Calibri" panose="020F0502020204030204"/>
                </a:rPr>
                <a:t>)</a:t>
              </a:r>
            </a:p>
          </p:txBody>
        </p:sp>
      </p:grpSp>
      <p:sp>
        <p:nvSpPr>
          <p:cNvPr id="380" name="TextBox 257">
            <a:extLst>
              <a:ext uri="{FF2B5EF4-FFF2-40B4-BE49-F238E27FC236}">
                <a16:creationId xmlns:a16="http://schemas.microsoft.com/office/drawing/2014/main" id="{EB52E785-426C-8A41-A346-A5059F7CEF7E}"/>
              </a:ext>
            </a:extLst>
          </p:cNvPr>
          <p:cNvSpPr txBox="1">
            <a:spLocks noChangeArrowheads="1"/>
          </p:cNvSpPr>
          <p:nvPr/>
        </p:nvSpPr>
        <p:spPr bwMode="auto">
          <a:xfrm>
            <a:off x="627017" y="2461663"/>
            <a:ext cx="844473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685800" lvl="1" indent="-219075" defTabSz="685800">
              <a:buClr>
                <a:srgbClr val="0013A3"/>
              </a:buClr>
              <a:buFont typeface="Arial" panose="020B0604020202020204" pitchFamily="34" charset="0"/>
              <a:buChar char="•"/>
              <a:defRPr/>
            </a:pPr>
            <a:r>
              <a:rPr lang="en-US" altLang="en-US" sz="2100" i="1" dirty="0">
                <a:solidFill>
                  <a:srgbClr val="0013A3"/>
                </a:solidFill>
                <a:latin typeface="Calibri" panose="020F0502020204030204"/>
              </a:rPr>
              <a:t>destination-based forwarding: </a:t>
            </a:r>
            <a:r>
              <a:rPr lang="en-US" altLang="en-US" sz="2100" dirty="0">
                <a:solidFill>
                  <a:prstClr val="black"/>
                </a:solidFill>
                <a:latin typeface="Calibri" panose="020F0502020204030204"/>
              </a:rPr>
              <a:t>forward based on </a:t>
            </a:r>
            <a:r>
              <a:rPr lang="en-US" altLang="en-US" sz="2100" dirty="0" err="1">
                <a:solidFill>
                  <a:prstClr val="black"/>
                </a:solidFill>
                <a:latin typeface="Calibri" panose="020F0502020204030204"/>
              </a:rPr>
              <a:t>dest</a:t>
            </a:r>
            <a:r>
              <a:rPr lang="en-US" altLang="en-US" sz="2100" dirty="0">
                <a:solidFill>
                  <a:prstClr val="black"/>
                </a:solidFill>
                <a:latin typeface="Calibri" panose="020F0502020204030204"/>
              </a:rPr>
              <a:t>. IP address</a:t>
            </a:r>
          </a:p>
        </p:txBody>
      </p:sp>
      <p:sp>
        <p:nvSpPr>
          <p:cNvPr id="223" name="Slide Number Placeholder 3">
            <a:extLst>
              <a:ext uri="{FF2B5EF4-FFF2-40B4-BE49-F238E27FC236}">
                <a16:creationId xmlns:a16="http://schemas.microsoft.com/office/drawing/2014/main" id="{B73C8E8A-E0D2-6B4B-BF9E-AC7347C804B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3</a:t>
            </a:fld>
            <a:endParaRPr lang="en-US" dirty="0"/>
          </a:p>
        </p:txBody>
      </p:sp>
    </p:spTree>
    <p:extLst>
      <p:ext uri="{BB962C8B-B14F-4D97-AF65-F5344CB8AC3E}">
        <p14:creationId xmlns:p14="http://schemas.microsoft.com/office/powerpoint/2010/main" val="347775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dissolve">
                                      <p:cBhvr>
                                        <p:cTn id="14" dur="1000"/>
                                        <p:tgtEl>
                                          <p:spTgt spid="1043"/>
                                        </p:tgtEl>
                                      </p:cBhvr>
                                    </p:animEffect>
                                  </p:childTnLst>
                                </p:cTn>
                              </p:par>
                              <p:par>
                                <p:cTn id="15" presetID="9"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0"/>
                                        </p:tgtEl>
                                        <p:attrNameLst>
                                          <p:attrName>style.visibility</p:attrName>
                                        </p:attrNameLst>
                                      </p:cBhvr>
                                      <p:to>
                                        <p:strVal val="visible"/>
                                      </p:to>
                                    </p:set>
                                    <p:animEffect transition="in" filter="dissolve">
                                      <p:cBhvr>
                                        <p:cTn id="26" dur="500"/>
                                        <p:tgtEl>
                                          <p:spTgt spid="38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73"/>
                                        </p:tgtEl>
                                        <p:attrNameLst>
                                          <p:attrName>style.visibility</p:attrName>
                                        </p:attrNameLst>
                                      </p:cBhvr>
                                      <p:to>
                                        <p:strVal val="visible"/>
                                      </p:to>
                                    </p:set>
                                    <p:animEffect transition="in" filter="dissolve">
                                      <p:cBhvr>
                                        <p:cTn id="31" dur="500"/>
                                        <p:tgtEl>
                                          <p:spTgt spid="373"/>
                                        </p:tgtEl>
                                      </p:cBhvr>
                                    </p:animEffect>
                                  </p:childTnLst>
                                </p:cTn>
                              </p:par>
                              <p:par>
                                <p:cTn id="32" presetID="9"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3" grpId="0"/>
      <p:bldP spid="3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E9470C1D-331C-BE46-A1B6-B94622E98399}" type="slidenum">
              <a:rPr lang="en-US" altLang="zh-CN" sz="1400"/>
              <a:pPr>
                <a:spcBef>
                  <a:spcPct val="0"/>
                </a:spcBef>
                <a:buClrTx/>
                <a:buSzTx/>
                <a:buFontTx/>
                <a:buNone/>
              </a:pPr>
              <a:t>30</a:t>
            </a:fld>
            <a:endParaRPr lang="en-US" altLang="zh-CN" sz="1400"/>
          </a:p>
        </p:txBody>
      </p:sp>
      <p:graphicFrame>
        <p:nvGraphicFramePr>
          <p:cNvPr id="122883" name="Object 4"/>
          <p:cNvGraphicFramePr>
            <a:graphicFrameLocks noGrp="1" noChangeAspect="1"/>
          </p:cNvGraphicFramePr>
          <p:nvPr>
            <p:ph sz="half" idx="1"/>
            <p:extLst>
              <p:ext uri="{D42A27DB-BD31-4B8C-83A1-F6EECF244321}">
                <p14:modId xmlns:p14="http://schemas.microsoft.com/office/powerpoint/2010/main" val="544103377"/>
              </p:ext>
            </p:extLst>
          </p:nvPr>
        </p:nvGraphicFramePr>
        <p:xfrm>
          <a:off x="3365864" y="2680559"/>
          <a:ext cx="4710113" cy="3185168"/>
        </p:xfrm>
        <a:graphic>
          <a:graphicData uri="http://schemas.openxmlformats.org/presentationml/2006/ole">
            <mc:AlternateContent xmlns:mc="http://schemas.openxmlformats.org/markup-compatibility/2006">
              <mc:Choice xmlns:v="urn:schemas-microsoft-com:vml" Requires="v">
                <p:oleObj spid="_x0000_s3089" name="Visio" r:id="rId4" imgW="6845300" imgH="4635500" progId="Visio.Drawing.11">
                  <p:embed/>
                </p:oleObj>
              </mc:Choice>
              <mc:Fallback>
                <p:oleObj name="Visio" r:id="rId4" imgW="6845300" imgH="4635500" progId="Visio.Drawing.11">
                  <p:embed/>
                  <p:pic>
                    <p:nvPicPr>
                      <p:cNvPr id="12288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864" y="2680559"/>
                        <a:ext cx="4710113" cy="3185168"/>
                      </a:xfrm>
                      <a:prstGeom prst="rect">
                        <a:avLst/>
                      </a:prstGeom>
                      <a:noFill/>
                      <a:ln>
                        <a:noFill/>
                      </a:ln>
                      <a:effectLst/>
                    </p:spPr>
                  </p:pic>
                </p:oleObj>
              </mc:Fallback>
            </mc:AlternateContent>
          </a:graphicData>
        </a:graphic>
      </p:graphicFrame>
      <p:sp>
        <p:nvSpPr>
          <p:cNvPr id="122884" name="Line 6"/>
          <p:cNvSpPr>
            <a:spLocks noChangeShapeType="1"/>
          </p:cNvSpPr>
          <p:nvPr/>
        </p:nvSpPr>
        <p:spPr bwMode="auto">
          <a:xfrm>
            <a:off x="5181600" y="6127664"/>
            <a:ext cx="2603863" cy="0"/>
          </a:xfrm>
          <a:prstGeom prst="line">
            <a:avLst/>
          </a:prstGeom>
          <a:noFill/>
          <a:ln w="952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2885" name="Text Box 7"/>
          <p:cNvSpPr txBox="1">
            <a:spLocks noChangeArrowheads="1"/>
          </p:cNvSpPr>
          <p:nvPr/>
        </p:nvSpPr>
        <p:spPr bwMode="auto">
          <a:xfrm>
            <a:off x="4646023" y="5961974"/>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600" dirty="0">
                <a:solidFill>
                  <a:schemeClr val="hlink"/>
                </a:solidFill>
              </a:rPr>
              <a:t>F1</a:t>
            </a:r>
          </a:p>
        </p:txBody>
      </p:sp>
      <p:sp>
        <p:nvSpPr>
          <p:cNvPr id="122886" name="Line 8"/>
          <p:cNvSpPr>
            <a:spLocks noChangeShapeType="1"/>
          </p:cNvSpPr>
          <p:nvPr/>
        </p:nvSpPr>
        <p:spPr bwMode="auto">
          <a:xfrm flipH="1" flipV="1">
            <a:off x="8229601" y="2942496"/>
            <a:ext cx="13063" cy="3185168"/>
          </a:xfrm>
          <a:prstGeom prst="line">
            <a:avLst/>
          </a:prstGeom>
          <a:noFill/>
          <a:ln w="9525">
            <a:solidFill>
              <a:srgbClr val="008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2887" name="Text Box 9"/>
          <p:cNvSpPr txBox="1">
            <a:spLocks noChangeArrowheads="1"/>
          </p:cNvSpPr>
          <p:nvPr/>
        </p:nvSpPr>
        <p:spPr bwMode="auto">
          <a:xfrm>
            <a:off x="8022502" y="2539827"/>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600" dirty="0">
                <a:solidFill>
                  <a:srgbClr val="006600"/>
                </a:solidFill>
              </a:rPr>
              <a:t>F2</a:t>
            </a:r>
          </a:p>
        </p:txBody>
      </p:sp>
      <p:pic>
        <p:nvPicPr>
          <p:cNvPr id="122888" name="Picture 10"/>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1003063" y="4054432"/>
            <a:ext cx="1749708" cy="2165264"/>
          </a:xfrm>
          <a:noFill/>
        </p:spPr>
      </p:pic>
      <p:sp>
        <p:nvSpPr>
          <p:cNvPr id="122889" name="Line 12"/>
          <p:cNvSpPr>
            <a:spLocks noChangeShapeType="1"/>
          </p:cNvSpPr>
          <p:nvPr/>
        </p:nvSpPr>
        <p:spPr bwMode="auto">
          <a:xfrm flipV="1">
            <a:off x="3023825" y="4908464"/>
            <a:ext cx="1776775" cy="228600"/>
          </a:xfrm>
          <a:prstGeom prst="line">
            <a:avLst/>
          </a:prstGeom>
          <a:noFill/>
          <a:ln w="63500">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2890" name="Text Box 13"/>
          <p:cNvSpPr txBox="1">
            <a:spLocks noChangeArrowheads="1"/>
          </p:cNvSpPr>
          <p:nvPr/>
        </p:nvSpPr>
        <p:spPr bwMode="auto">
          <a:xfrm>
            <a:off x="5635627" y="2355161"/>
            <a:ext cx="17557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600" dirty="0">
                <a:solidFill>
                  <a:srgbClr val="FF6600"/>
                </a:solidFill>
              </a:rPr>
              <a:t>Given P(001,110)</a:t>
            </a:r>
          </a:p>
        </p:txBody>
      </p:sp>
      <p:sp>
        <p:nvSpPr>
          <p:cNvPr id="122891" name="Line 14"/>
          <p:cNvSpPr>
            <a:spLocks noChangeShapeType="1"/>
          </p:cNvSpPr>
          <p:nvPr/>
        </p:nvSpPr>
        <p:spPr bwMode="auto">
          <a:xfrm flipH="1">
            <a:off x="5685778" y="2680559"/>
            <a:ext cx="410222" cy="732251"/>
          </a:xfrm>
          <a:prstGeom prst="line">
            <a:avLst/>
          </a:prstGeom>
          <a:noFill/>
          <a:ln w="9525">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2892" name="Text Box 17"/>
          <p:cNvSpPr txBox="1">
            <a:spLocks noChangeArrowheads="1"/>
          </p:cNvSpPr>
          <p:nvPr/>
        </p:nvSpPr>
        <p:spPr bwMode="auto">
          <a:xfrm>
            <a:off x="3365864" y="5137064"/>
            <a:ext cx="129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200" dirty="0">
                <a:solidFill>
                  <a:srgbClr val="0000CC"/>
                </a:solidFill>
              </a:rPr>
              <a:t>G</a:t>
            </a:r>
            <a:r>
              <a:rPr lang="en-US" altLang="zh-CN" sz="1200" dirty="0">
                <a:solidFill>
                  <a:srgbClr val="0000CC"/>
                </a:solidFill>
              </a:rPr>
              <a:t>eometric </a:t>
            </a:r>
            <a:endParaRPr lang="en-US" altLang="zh-TW" sz="1200" dirty="0">
              <a:solidFill>
                <a:srgbClr val="0000CC"/>
              </a:solidFill>
            </a:endParaRPr>
          </a:p>
          <a:p>
            <a:pPr eaLnBrk="1" hangingPunct="1">
              <a:spcBef>
                <a:spcPct val="50000"/>
              </a:spcBef>
              <a:buFont typeface="Wingdings" charset="2"/>
              <a:buNone/>
            </a:pPr>
            <a:r>
              <a:rPr lang="en-US" altLang="zh-TW" sz="1200" dirty="0">
                <a:solidFill>
                  <a:srgbClr val="0000CC"/>
                </a:solidFill>
              </a:rPr>
              <a:t>R</a:t>
            </a:r>
            <a:r>
              <a:rPr lang="en-US" altLang="zh-CN" sz="1200" dirty="0">
                <a:solidFill>
                  <a:srgbClr val="0000CC"/>
                </a:solidFill>
              </a:rPr>
              <a:t>epresentation</a:t>
            </a:r>
            <a:endParaRPr lang="en-US" altLang="zh-TW" sz="1200" dirty="0">
              <a:solidFill>
                <a:srgbClr val="0000CC"/>
              </a:solidFill>
            </a:endParaRPr>
          </a:p>
        </p:txBody>
      </p:sp>
      <p:sp>
        <p:nvSpPr>
          <p:cNvPr id="15" name="Rectangle 2"/>
          <p:cNvSpPr txBox="1">
            <a:spLocks noChangeArrowheads="1"/>
          </p:cNvSpPr>
          <p:nvPr/>
        </p:nvSpPr>
        <p:spPr>
          <a:xfrm>
            <a:off x="622663" y="103712"/>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ea typeface="宋体" charset="-122"/>
              </a:rPr>
              <a:t>Finding a rule matched with a packet</a:t>
            </a:r>
          </a:p>
        </p:txBody>
      </p:sp>
      <p:sp>
        <p:nvSpPr>
          <p:cNvPr id="2" name="TextBox 1">
            <a:extLst>
              <a:ext uri="{FF2B5EF4-FFF2-40B4-BE49-F238E27FC236}">
                <a16:creationId xmlns:a16="http://schemas.microsoft.com/office/drawing/2014/main" id="{1E372F32-81BC-1A41-A82A-9235D2993BE8}"/>
              </a:ext>
            </a:extLst>
          </p:cNvPr>
          <p:cNvSpPr txBox="1"/>
          <p:nvPr/>
        </p:nvSpPr>
        <p:spPr>
          <a:xfrm>
            <a:off x="762000" y="1284295"/>
            <a:ext cx="7480664"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ea typeface="新細明體" charset="-120"/>
              </a:rPr>
              <a:t>A packet’s fields are extracted and mapped to the geometric area, which is a dot (P).</a:t>
            </a:r>
          </a:p>
          <a:p>
            <a:pPr marL="285750" indent="-285750">
              <a:buFont typeface="Arial" panose="020B0604020202020204" pitchFamily="34" charset="0"/>
              <a:buChar char="•"/>
            </a:pPr>
            <a:r>
              <a:rPr lang="en-US" altLang="zh-CN" sz="1600" dirty="0">
                <a:ea typeface="新細明體" charset="-120"/>
              </a:rPr>
              <a:t>A rule that encloses the dot and has the highest priority is the rule matched (e.g., R1).</a:t>
            </a:r>
          </a:p>
          <a:p>
            <a:pPr marL="285750" indent="-285750">
              <a:buFont typeface="Arial" panose="020B0604020202020204" pitchFamily="34" charset="0"/>
              <a:buChar char="•"/>
            </a:pPr>
            <a:r>
              <a:rPr lang="en-US" altLang="zh-CN" sz="1600" dirty="0">
                <a:ea typeface="新細明體" charset="-120"/>
              </a:rPr>
              <a:t>How to construct a data structure corresponding the geometric representation of all rules to facilitate the search? </a:t>
            </a:r>
          </a:p>
        </p:txBody>
      </p:sp>
    </p:spTree>
    <p:extLst>
      <p:ext uri="{BB962C8B-B14F-4D97-AF65-F5344CB8AC3E}">
        <p14:creationId xmlns:p14="http://schemas.microsoft.com/office/powerpoint/2010/main" val="1741500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Example of HiCuts and HyperCuts decision trees. ((a) X and Y axes... |  Download Scientific Diagram">
            <a:extLst>
              <a:ext uri="{FF2B5EF4-FFF2-40B4-BE49-F238E27FC236}">
                <a16:creationId xmlns:a16="http://schemas.microsoft.com/office/drawing/2014/main" id="{FA55632B-DE22-EA44-9090-11AD5FCFE6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642" y="1566765"/>
            <a:ext cx="4206742" cy="50165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D408E2-6BE1-3542-88CE-039868B2F537}"/>
              </a:ext>
            </a:extLst>
          </p:cNvPr>
          <p:cNvSpPr>
            <a:spLocks noGrp="1"/>
          </p:cNvSpPr>
          <p:nvPr>
            <p:ph type="title"/>
          </p:nvPr>
        </p:nvSpPr>
        <p:spPr/>
        <p:txBody>
          <a:bodyPr/>
          <a:lstStyle/>
          <a:p>
            <a:r>
              <a:rPr lang="en-US" dirty="0" err="1"/>
              <a:t>HiCut</a:t>
            </a:r>
            <a:r>
              <a:rPr lang="en-US" dirty="0"/>
              <a:t> vs. </a:t>
            </a:r>
            <a:r>
              <a:rPr lang="en-US" dirty="0" err="1"/>
              <a:t>HyperCuts</a:t>
            </a:r>
            <a:r>
              <a:rPr lang="en-US" dirty="0"/>
              <a:t> Decision Tree</a:t>
            </a:r>
          </a:p>
        </p:txBody>
      </p:sp>
      <p:sp>
        <p:nvSpPr>
          <p:cNvPr id="4" name="Slide Number Placeholder 3">
            <a:extLst>
              <a:ext uri="{FF2B5EF4-FFF2-40B4-BE49-F238E27FC236}">
                <a16:creationId xmlns:a16="http://schemas.microsoft.com/office/drawing/2014/main" id="{DBC1B8A8-9CC0-144A-A456-7381A68CB3FA}"/>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5" name="TextBox 4">
            <a:extLst>
              <a:ext uri="{FF2B5EF4-FFF2-40B4-BE49-F238E27FC236}">
                <a16:creationId xmlns:a16="http://schemas.microsoft.com/office/drawing/2014/main" id="{F9E6FE32-FB44-E54D-94EA-ECC61A9F34ED}"/>
              </a:ext>
            </a:extLst>
          </p:cNvPr>
          <p:cNvSpPr txBox="1"/>
          <p:nvPr/>
        </p:nvSpPr>
        <p:spPr>
          <a:xfrm>
            <a:off x="1485899" y="2785965"/>
            <a:ext cx="410297" cy="276999"/>
          </a:xfrm>
          <a:prstGeom prst="rect">
            <a:avLst/>
          </a:prstGeom>
          <a:noFill/>
        </p:spPr>
        <p:txBody>
          <a:bodyPr wrap="square" rtlCol="0">
            <a:spAutoFit/>
          </a:bodyPr>
          <a:lstStyle/>
          <a:p>
            <a:r>
              <a:rPr lang="en-US" sz="1200" dirty="0">
                <a:solidFill>
                  <a:schemeClr val="bg1"/>
                </a:solidFill>
              </a:rPr>
              <a:t>R5</a:t>
            </a:r>
          </a:p>
        </p:txBody>
      </p:sp>
      <p:sp>
        <p:nvSpPr>
          <p:cNvPr id="7" name="TextBox 6">
            <a:extLst>
              <a:ext uri="{FF2B5EF4-FFF2-40B4-BE49-F238E27FC236}">
                <a16:creationId xmlns:a16="http://schemas.microsoft.com/office/drawing/2014/main" id="{BF300EAB-F886-D240-A906-0922F76BF3C1}"/>
              </a:ext>
            </a:extLst>
          </p:cNvPr>
          <p:cNvSpPr txBox="1"/>
          <p:nvPr/>
        </p:nvSpPr>
        <p:spPr>
          <a:xfrm>
            <a:off x="1691047" y="2203571"/>
            <a:ext cx="410297" cy="338554"/>
          </a:xfrm>
          <a:prstGeom prst="rect">
            <a:avLst/>
          </a:prstGeom>
          <a:noFill/>
        </p:spPr>
        <p:txBody>
          <a:bodyPr wrap="square" rtlCol="0">
            <a:spAutoFit/>
          </a:bodyPr>
          <a:lstStyle/>
          <a:p>
            <a:r>
              <a:rPr lang="en-US" sz="1600" dirty="0"/>
              <a:t>R1</a:t>
            </a:r>
          </a:p>
        </p:txBody>
      </p:sp>
      <p:sp>
        <p:nvSpPr>
          <p:cNvPr id="3" name="TextBox 2">
            <a:extLst>
              <a:ext uri="{FF2B5EF4-FFF2-40B4-BE49-F238E27FC236}">
                <a16:creationId xmlns:a16="http://schemas.microsoft.com/office/drawing/2014/main" id="{71721CA9-05D1-1F4F-B7CC-B5BBA9CD1217}"/>
              </a:ext>
            </a:extLst>
          </p:cNvPr>
          <p:cNvSpPr txBox="1"/>
          <p:nvPr/>
        </p:nvSpPr>
        <p:spPr>
          <a:xfrm>
            <a:off x="5240540" y="2129062"/>
            <a:ext cx="3446260" cy="3816429"/>
          </a:xfrm>
          <a:prstGeom prst="rect">
            <a:avLst/>
          </a:prstGeom>
          <a:noFill/>
        </p:spPr>
        <p:txBody>
          <a:bodyPr wrap="square" rtlCol="0">
            <a:spAutoFit/>
          </a:bodyPr>
          <a:lstStyle/>
          <a:p>
            <a:pPr marL="342900" indent="-342900">
              <a:buAutoNum type="arabicParenBoth"/>
            </a:pPr>
            <a:r>
              <a:rPr lang="en-US" sz="2200" dirty="0"/>
              <a:t>Divide the entire rule set into multiple subsets, each with rules less than or equal to a threshold (e.g. 3)</a:t>
            </a:r>
          </a:p>
          <a:p>
            <a:pPr marL="342900" indent="-342900">
              <a:buAutoNum type="arabicParenBoth"/>
            </a:pPr>
            <a:endParaRPr lang="en-US" sz="2200" dirty="0"/>
          </a:p>
          <a:p>
            <a:pPr marL="342900" indent="-342900">
              <a:buAutoNum type="arabicParenBoth"/>
            </a:pPr>
            <a:endParaRPr lang="en-US" sz="2200" dirty="0"/>
          </a:p>
          <a:p>
            <a:pPr marL="342900" indent="-342900">
              <a:buAutoNum type="arabicParenBoth"/>
            </a:pPr>
            <a:r>
              <a:rPr lang="en-US" sz="2200" dirty="0"/>
              <a:t>Liner search within each subset to find a rule that matches the incoming packet’s fields</a:t>
            </a:r>
          </a:p>
        </p:txBody>
      </p:sp>
    </p:spTree>
    <p:extLst>
      <p:ext uri="{BB962C8B-B14F-4D97-AF65-F5344CB8AC3E}">
        <p14:creationId xmlns:p14="http://schemas.microsoft.com/office/powerpoint/2010/main" val="370258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4085CAE8-DD4F-4D4E-999B-0DD9E0948113}" type="slidenum">
              <a:rPr lang="en-US" altLang="zh-CN" sz="1400"/>
              <a:pPr>
                <a:spcBef>
                  <a:spcPct val="0"/>
                </a:spcBef>
                <a:buClrTx/>
                <a:buSzTx/>
                <a:buFontTx/>
                <a:buNone/>
              </a:pPr>
              <a:t>32</a:t>
            </a:fld>
            <a:endParaRPr lang="en-US" altLang="zh-CN" sz="1400"/>
          </a:p>
        </p:txBody>
      </p:sp>
      <p:sp>
        <p:nvSpPr>
          <p:cNvPr id="70658" name="Rectangle 2"/>
          <p:cNvSpPr>
            <a:spLocks noGrp="1" noChangeArrowheads="1"/>
          </p:cNvSpPr>
          <p:nvPr>
            <p:ph type="title"/>
          </p:nvPr>
        </p:nvSpPr>
        <p:spPr/>
        <p:txBody>
          <a:bodyPr>
            <a:normAutofit fontScale="90000"/>
          </a:bodyPr>
          <a:lstStyle/>
          <a:p>
            <a:pPr eaLnBrk="1" hangingPunct="1"/>
            <a:r>
              <a:rPr lang="en-US" altLang="en-US" dirty="0">
                <a:solidFill>
                  <a:srgbClr val="FF0000"/>
                </a:solidFill>
              </a:rPr>
              <a:t>H</a:t>
            </a:r>
            <a:r>
              <a:rPr lang="en-US" altLang="en-US" dirty="0"/>
              <a:t>ierarchical </a:t>
            </a:r>
            <a:r>
              <a:rPr lang="en-US" altLang="en-US" dirty="0">
                <a:solidFill>
                  <a:srgbClr val="FF0000"/>
                </a:solidFill>
              </a:rPr>
              <a:t>I</a:t>
            </a:r>
            <a:r>
              <a:rPr lang="en-US" altLang="en-US" dirty="0"/>
              <a:t>ntelligent </a:t>
            </a:r>
            <a:r>
              <a:rPr lang="en-US" altLang="en-US" dirty="0">
                <a:solidFill>
                  <a:srgbClr val="FF0000"/>
                </a:solidFill>
              </a:rPr>
              <a:t>Cut</a:t>
            </a:r>
            <a:r>
              <a:rPr lang="en-US" altLang="en-US" dirty="0"/>
              <a:t>tings</a:t>
            </a:r>
            <a:r>
              <a:rPr lang="en-US" altLang="zh-TW" dirty="0">
                <a:ea typeface="新細明體" charset="-120"/>
              </a:rPr>
              <a:t> (</a:t>
            </a:r>
            <a:r>
              <a:rPr lang="en-US" altLang="zh-TW" dirty="0" err="1">
                <a:ea typeface="新細明體" charset="-120"/>
              </a:rPr>
              <a:t>HiCuts</a:t>
            </a:r>
            <a:r>
              <a:rPr lang="en-US" altLang="zh-TW" dirty="0">
                <a:ea typeface="新細明體" charset="-120"/>
              </a:rPr>
              <a:t>)</a:t>
            </a:r>
            <a:endParaRPr lang="zh-TW" altLang="en-US" dirty="0">
              <a:ea typeface="新細明體" charset="-120"/>
            </a:endParaRPr>
          </a:p>
        </p:txBody>
      </p:sp>
      <p:graphicFrame>
        <p:nvGraphicFramePr>
          <p:cNvPr id="70659" name="Object 3"/>
          <p:cNvGraphicFramePr>
            <a:graphicFrameLocks noGrp="1" noChangeAspect="1"/>
          </p:cNvGraphicFramePr>
          <p:nvPr>
            <p:ph idx="1"/>
            <p:extLst>
              <p:ext uri="{D42A27DB-BD31-4B8C-83A1-F6EECF244321}">
                <p14:modId xmlns:p14="http://schemas.microsoft.com/office/powerpoint/2010/main" val="3214085715"/>
              </p:ext>
            </p:extLst>
          </p:nvPr>
        </p:nvGraphicFramePr>
        <p:xfrm>
          <a:off x="2054589" y="3568725"/>
          <a:ext cx="4876800" cy="2638425"/>
        </p:xfrm>
        <a:graphic>
          <a:graphicData uri="http://schemas.openxmlformats.org/presentationml/2006/ole">
            <mc:AlternateContent xmlns:mc="http://schemas.openxmlformats.org/markup-compatibility/2006">
              <mc:Choice xmlns:v="urn:schemas-microsoft-com:vml" Requires="v">
                <p:oleObj spid="_x0000_s4113" name="Visio" r:id="rId4" imgW="4216400" imgH="2286000" progId="Visio.Drawing.11">
                  <p:embed/>
                </p:oleObj>
              </mc:Choice>
              <mc:Fallback>
                <p:oleObj name="Visio" r:id="rId4" imgW="4216400" imgH="2286000" progId="Visio.Drawing.11">
                  <p:embed/>
                  <p:pic>
                    <p:nvPicPr>
                      <p:cNvPr id="706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589" y="3568725"/>
                        <a:ext cx="487680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Text Box 4"/>
          <p:cNvSpPr txBox="1">
            <a:spLocks noChangeArrowheads="1"/>
          </p:cNvSpPr>
          <p:nvPr/>
        </p:nvSpPr>
        <p:spPr bwMode="auto">
          <a:xfrm>
            <a:off x="914400" y="1401539"/>
            <a:ext cx="7637418"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TW" sz="1400" dirty="0">
                <a:solidFill>
                  <a:schemeClr val="hlink"/>
                </a:solidFill>
              </a:rPr>
              <a:t>When a packet arrives,</a:t>
            </a:r>
          </a:p>
          <a:p>
            <a:pPr>
              <a:buNone/>
            </a:pPr>
            <a:r>
              <a:rPr lang="en-US" altLang="zh-TW" sz="1400" dirty="0">
                <a:solidFill>
                  <a:schemeClr val="hlink"/>
                </a:solidFill>
              </a:rPr>
              <a:t>(1) The </a:t>
            </a:r>
            <a:r>
              <a:rPr lang="en-US" altLang="zh-TW" sz="1400" dirty="0" err="1">
                <a:solidFill>
                  <a:schemeClr val="hlink"/>
                </a:solidFill>
              </a:rPr>
              <a:t>HiCut</a:t>
            </a:r>
            <a:r>
              <a:rPr lang="en-US" altLang="zh-TW" sz="1400" dirty="0">
                <a:solidFill>
                  <a:schemeClr val="hlink"/>
                </a:solidFill>
              </a:rPr>
              <a:t> algorithm uses the value of the fields in the packet header to traverse the decision tree until a leaf node, where a small number of rules are stored. </a:t>
            </a:r>
          </a:p>
          <a:p>
            <a:pPr eaLnBrk="1" hangingPunct="1">
              <a:buFont typeface="Wingdings" charset="2"/>
              <a:buNone/>
            </a:pPr>
            <a:r>
              <a:rPr lang="en-US" altLang="zh-TW" sz="1400" dirty="0">
                <a:solidFill>
                  <a:schemeClr val="hlink"/>
                </a:solidFill>
              </a:rPr>
              <a:t>(2) A linear search of these rules in the leaf node yields the desired matching.</a:t>
            </a:r>
            <a:endParaRPr lang="zh-TW" altLang="en-US" sz="1400" dirty="0">
              <a:solidFill>
                <a:schemeClr val="hlink"/>
              </a:solidFill>
            </a:endParaRPr>
          </a:p>
        </p:txBody>
      </p:sp>
      <p:sp>
        <p:nvSpPr>
          <p:cNvPr id="70661" name="Rectangle 5"/>
          <p:cNvSpPr>
            <a:spLocks noChangeArrowheads="1"/>
          </p:cNvSpPr>
          <p:nvPr/>
        </p:nvSpPr>
        <p:spPr bwMode="auto">
          <a:xfrm>
            <a:off x="5559789" y="3187725"/>
            <a:ext cx="1295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0662" name="Rectangle 6"/>
          <p:cNvSpPr>
            <a:spLocks noChangeArrowheads="1"/>
          </p:cNvSpPr>
          <p:nvPr/>
        </p:nvSpPr>
        <p:spPr bwMode="auto">
          <a:xfrm>
            <a:off x="5102589" y="2757241"/>
            <a:ext cx="1752600" cy="354284"/>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0663" name="Freeform 7"/>
          <p:cNvSpPr>
            <a:spLocks/>
          </p:cNvSpPr>
          <p:nvPr/>
        </p:nvSpPr>
        <p:spPr bwMode="auto">
          <a:xfrm>
            <a:off x="4188189" y="2959125"/>
            <a:ext cx="914400" cy="609600"/>
          </a:xfrm>
          <a:custGeom>
            <a:avLst/>
            <a:gdLst>
              <a:gd name="T0" fmla="*/ 2147483646 w 528"/>
              <a:gd name="T1" fmla="*/ 0 h 384"/>
              <a:gd name="T2" fmla="*/ 0 w 528"/>
              <a:gd name="T3" fmla="*/ 0 h 384"/>
              <a:gd name="T4" fmla="*/ 0 w 528"/>
              <a:gd name="T5" fmla="*/ 2147483646 h 384"/>
              <a:gd name="T6" fmla="*/ 0 60000 65536"/>
              <a:gd name="T7" fmla="*/ 0 60000 65536"/>
              <a:gd name="T8" fmla="*/ 0 60000 65536"/>
              <a:gd name="T9" fmla="*/ 0 w 528"/>
              <a:gd name="T10" fmla="*/ 0 h 384"/>
              <a:gd name="T11" fmla="*/ 528 w 528"/>
              <a:gd name="T12" fmla="*/ 384 h 384"/>
            </a:gdLst>
            <a:ahLst/>
            <a:cxnLst>
              <a:cxn ang="T6">
                <a:pos x="T0" y="T1"/>
              </a:cxn>
              <a:cxn ang="T7">
                <a:pos x="T2" y="T3"/>
              </a:cxn>
              <a:cxn ang="T8">
                <a:pos x="T4" y="T5"/>
              </a:cxn>
            </a:cxnLst>
            <a:rect l="T9" t="T10" r="T11" b="T12"/>
            <a:pathLst>
              <a:path w="528" h="384">
                <a:moveTo>
                  <a:pt x="528" y="0"/>
                </a:moveTo>
                <a:lnTo>
                  <a:pt x="0" y="0"/>
                </a:lnTo>
                <a:lnTo>
                  <a:pt x="0" y="384"/>
                </a:lnTo>
              </a:path>
            </a:pathLst>
          </a:custGeom>
          <a:noFill/>
          <a:ln w="19050" cap="flat" cmpd="sng">
            <a:solidFill>
              <a:srgbClr val="0000FF"/>
            </a:solidFill>
            <a:prstDash val="solid"/>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664" name="Freeform 8"/>
          <p:cNvSpPr>
            <a:spLocks/>
          </p:cNvSpPr>
          <p:nvPr/>
        </p:nvSpPr>
        <p:spPr bwMode="auto">
          <a:xfrm>
            <a:off x="4188189" y="3949725"/>
            <a:ext cx="533400" cy="1447800"/>
          </a:xfrm>
          <a:custGeom>
            <a:avLst/>
            <a:gdLst>
              <a:gd name="T0" fmla="*/ 0 w 336"/>
              <a:gd name="T1" fmla="*/ 0 h 912"/>
              <a:gd name="T2" fmla="*/ 2147483646 w 336"/>
              <a:gd name="T3" fmla="*/ 2147483646 h 912"/>
              <a:gd name="T4" fmla="*/ 2147483646 w 336"/>
              <a:gd name="T5" fmla="*/ 2147483646 h 912"/>
              <a:gd name="T6" fmla="*/ 2147483646 w 336"/>
              <a:gd name="T7" fmla="*/ 2147483646 h 912"/>
              <a:gd name="T8" fmla="*/ 0 60000 65536"/>
              <a:gd name="T9" fmla="*/ 0 60000 65536"/>
              <a:gd name="T10" fmla="*/ 0 60000 65536"/>
              <a:gd name="T11" fmla="*/ 0 60000 65536"/>
              <a:gd name="T12" fmla="*/ 0 w 336"/>
              <a:gd name="T13" fmla="*/ 0 h 912"/>
              <a:gd name="T14" fmla="*/ 336 w 336"/>
              <a:gd name="T15" fmla="*/ 912 h 912"/>
            </a:gdLst>
            <a:ahLst/>
            <a:cxnLst>
              <a:cxn ang="T8">
                <a:pos x="T0" y="T1"/>
              </a:cxn>
              <a:cxn ang="T9">
                <a:pos x="T2" y="T3"/>
              </a:cxn>
              <a:cxn ang="T10">
                <a:pos x="T4" y="T5"/>
              </a:cxn>
              <a:cxn ang="T11">
                <a:pos x="T6" y="T7"/>
              </a:cxn>
            </a:cxnLst>
            <a:rect l="T12" t="T13" r="T14" b="T15"/>
            <a:pathLst>
              <a:path w="336" h="912">
                <a:moveTo>
                  <a:pt x="0" y="0"/>
                </a:moveTo>
                <a:cubicBezTo>
                  <a:pt x="60" y="104"/>
                  <a:pt x="120" y="208"/>
                  <a:pt x="144" y="288"/>
                </a:cubicBezTo>
                <a:cubicBezTo>
                  <a:pt x="168" y="368"/>
                  <a:pt x="112" y="376"/>
                  <a:pt x="144" y="480"/>
                </a:cubicBezTo>
                <a:cubicBezTo>
                  <a:pt x="176" y="584"/>
                  <a:pt x="304" y="848"/>
                  <a:pt x="336" y="912"/>
                </a:cubicBezTo>
              </a:path>
            </a:pathLst>
          </a:custGeom>
          <a:noFill/>
          <a:ln w="19050" cap="flat" cmpd="sng">
            <a:solidFill>
              <a:srgbClr val="0000FF"/>
            </a:solidFill>
            <a:prstDash val="solid"/>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665" name="Arc 9"/>
          <p:cNvSpPr>
            <a:spLocks/>
          </p:cNvSpPr>
          <p:nvPr/>
        </p:nvSpPr>
        <p:spPr bwMode="auto">
          <a:xfrm>
            <a:off x="4873989" y="5549925"/>
            <a:ext cx="625475" cy="457200"/>
          </a:xfrm>
          <a:custGeom>
            <a:avLst/>
            <a:gdLst>
              <a:gd name="T0" fmla="*/ 2147483646 w 22178"/>
              <a:gd name="T1" fmla="*/ 0 h 43200"/>
              <a:gd name="T2" fmla="*/ 0 w 22178"/>
              <a:gd name="T3" fmla="*/ 2147483646 h 43200"/>
              <a:gd name="T4" fmla="*/ 2147483646 w 22178"/>
              <a:gd name="T5" fmla="*/ 2147483646 h 43200"/>
              <a:gd name="T6" fmla="*/ 0 60000 65536"/>
              <a:gd name="T7" fmla="*/ 0 60000 65536"/>
              <a:gd name="T8" fmla="*/ 0 60000 65536"/>
              <a:gd name="T9" fmla="*/ 0 w 22178"/>
              <a:gd name="T10" fmla="*/ 0 h 43200"/>
              <a:gd name="T11" fmla="*/ 22178 w 22178"/>
              <a:gd name="T12" fmla="*/ 43200 h 43200"/>
            </a:gdLst>
            <a:ahLst/>
            <a:cxnLst>
              <a:cxn ang="T6">
                <a:pos x="T0" y="T1"/>
              </a:cxn>
              <a:cxn ang="T7">
                <a:pos x="T2" y="T3"/>
              </a:cxn>
              <a:cxn ang="T8">
                <a:pos x="T4" y="T5"/>
              </a:cxn>
            </a:cxnLst>
            <a:rect l="T9" t="T10" r="T11" b="T12"/>
            <a:pathLst>
              <a:path w="22178" h="43200" fill="none" extrusionOk="0">
                <a:moveTo>
                  <a:pt x="577" y="0"/>
                </a:moveTo>
                <a:cubicBezTo>
                  <a:pt x="12507" y="0"/>
                  <a:pt x="22178" y="9670"/>
                  <a:pt x="22178" y="21600"/>
                </a:cubicBezTo>
                <a:cubicBezTo>
                  <a:pt x="22178" y="33529"/>
                  <a:pt x="12507" y="43200"/>
                  <a:pt x="578" y="43200"/>
                </a:cubicBezTo>
                <a:cubicBezTo>
                  <a:pt x="385" y="43200"/>
                  <a:pt x="192" y="43197"/>
                  <a:pt x="-1" y="43192"/>
                </a:cubicBezTo>
              </a:path>
              <a:path w="22178" h="43200" stroke="0" extrusionOk="0">
                <a:moveTo>
                  <a:pt x="577" y="0"/>
                </a:moveTo>
                <a:cubicBezTo>
                  <a:pt x="12507" y="0"/>
                  <a:pt x="22178" y="9670"/>
                  <a:pt x="22178" y="21600"/>
                </a:cubicBezTo>
                <a:cubicBezTo>
                  <a:pt x="22178" y="33529"/>
                  <a:pt x="12507" y="43200"/>
                  <a:pt x="578" y="43200"/>
                </a:cubicBezTo>
                <a:cubicBezTo>
                  <a:pt x="385" y="43200"/>
                  <a:pt x="192" y="43197"/>
                  <a:pt x="-1" y="43192"/>
                </a:cubicBezTo>
                <a:lnTo>
                  <a:pt x="578" y="21600"/>
                </a:lnTo>
                <a:lnTo>
                  <a:pt x="577" y="0"/>
                </a:lnTo>
                <a:close/>
              </a:path>
            </a:pathLst>
          </a:custGeom>
          <a:noFill/>
          <a:ln w="19050">
            <a:solidFill>
              <a:srgbClr val="0000FF"/>
            </a:solidFill>
            <a:round/>
            <a:headEnd/>
            <a:tailEnd type="triangle" w="lg"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666" name="Text Box 10"/>
          <p:cNvSpPr txBox="1">
            <a:spLocks noChangeArrowheads="1"/>
          </p:cNvSpPr>
          <p:nvPr/>
        </p:nvSpPr>
        <p:spPr bwMode="auto">
          <a:xfrm>
            <a:off x="5234622" y="2757241"/>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400">
                <a:solidFill>
                  <a:schemeClr val="bg1"/>
                </a:solidFill>
              </a:rPr>
              <a:t>Incoming Packet</a:t>
            </a:r>
          </a:p>
        </p:txBody>
      </p:sp>
      <p:sp>
        <p:nvSpPr>
          <p:cNvPr id="70667" name="Text Box 11"/>
          <p:cNvSpPr txBox="1">
            <a:spLocks noChangeArrowheads="1"/>
          </p:cNvSpPr>
          <p:nvPr/>
        </p:nvSpPr>
        <p:spPr bwMode="auto">
          <a:xfrm>
            <a:off x="5499464" y="5802338"/>
            <a:ext cx="304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TW" sz="1400" dirty="0">
                <a:solidFill>
                  <a:srgbClr val="0000CC"/>
                </a:solidFill>
              </a:rPr>
              <a:t>Linear Search for the desired rule</a:t>
            </a:r>
          </a:p>
        </p:txBody>
      </p:sp>
      <p:sp>
        <p:nvSpPr>
          <p:cNvPr id="3" name="Oval 2">
            <a:extLst>
              <a:ext uri="{FF2B5EF4-FFF2-40B4-BE49-F238E27FC236}">
                <a16:creationId xmlns:a16="http://schemas.microsoft.com/office/drawing/2014/main" id="{B88F2EF6-77A7-FC4D-B421-E9FA16CB5B71}"/>
              </a:ext>
            </a:extLst>
          </p:cNvPr>
          <p:cNvSpPr/>
          <p:nvPr/>
        </p:nvSpPr>
        <p:spPr>
          <a:xfrm>
            <a:off x="3748407" y="3062041"/>
            <a:ext cx="381000" cy="354284"/>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D8A1299-1CF7-CA4C-BAA8-E3328D317360}"/>
              </a:ext>
            </a:extLst>
          </p:cNvPr>
          <p:cNvSpPr txBox="1"/>
          <p:nvPr/>
        </p:nvSpPr>
        <p:spPr>
          <a:xfrm>
            <a:off x="3808746" y="3046993"/>
            <a:ext cx="301686" cy="369332"/>
          </a:xfrm>
          <a:prstGeom prst="rect">
            <a:avLst/>
          </a:prstGeom>
          <a:noFill/>
        </p:spPr>
        <p:txBody>
          <a:bodyPr wrap="none" rtlCol="0">
            <a:spAutoFit/>
          </a:bodyPr>
          <a:lstStyle/>
          <a:p>
            <a:r>
              <a:rPr lang="en-US" dirty="0"/>
              <a:t>1</a:t>
            </a:r>
          </a:p>
        </p:txBody>
      </p:sp>
      <p:sp>
        <p:nvSpPr>
          <p:cNvPr id="16" name="Oval 15">
            <a:extLst>
              <a:ext uri="{FF2B5EF4-FFF2-40B4-BE49-F238E27FC236}">
                <a16:creationId xmlns:a16="http://schemas.microsoft.com/office/drawing/2014/main" id="{9D475A75-9AEE-524F-AEAF-13F0247CC46F}"/>
              </a:ext>
            </a:extLst>
          </p:cNvPr>
          <p:cNvSpPr/>
          <p:nvPr/>
        </p:nvSpPr>
        <p:spPr>
          <a:xfrm>
            <a:off x="4440117" y="4718319"/>
            <a:ext cx="381000" cy="354284"/>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F381BF-4326-2A40-A64C-1C9BA8960A0F}"/>
              </a:ext>
            </a:extLst>
          </p:cNvPr>
          <p:cNvSpPr txBox="1"/>
          <p:nvPr/>
        </p:nvSpPr>
        <p:spPr>
          <a:xfrm>
            <a:off x="4500456" y="4703271"/>
            <a:ext cx="301686" cy="369332"/>
          </a:xfrm>
          <a:prstGeom prst="rect">
            <a:avLst/>
          </a:prstGeom>
          <a:noFill/>
        </p:spPr>
        <p:txBody>
          <a:bodyPr wrap="none" rtlCol="0">
            <a:spAutoFit/>
          </a:bodyPr>
          <a:lstStyle/>
          <a:p>
            <a:r>
              <a:rPr lang="en-US" dirty="0"/>
              <a:t>1</a:t>
            </a:r>
          </a:p>
        </p:txBody>
      </p:sp>
      <p:sp>
        <p:nvSpPr>
          <p:cNvPr id="18" name="Oval 17">
            <a:extLst>
              <a:ext uri="{FF2B5EF4-FFF2-40B4-BE49-F238E27FC236}">
                <a16:creationId xmlns:a16="http://schemas.microsoft.com/office/drawing/2014/main" id="{A4DF3BFD-C32D-2641-9379-E70DD3DA2FC5}"/>
              </a:ext>
            </a:extLst>
          </p:cNvPr>
          <p:cNvSpPr/>
          <p:nvPr/>
        </p:nvSpPr>
        <p:spPr>
          <a:xfrm>
            <a:off x="5530397" y="5401717"/>
            <a:ext cx="381000" cy="354284"/>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1418A90-8386-7846-B686-377700EBC8D4}"/>
              </a:ext>
            </a:extLst>
          </p:cNvPr>
          <p:cNvSpPr txBox="1"/>
          <p:nvPr/>
        </p:nvSpPr>
        <p:spPr>
          <a:xfrm>
            <a:off x="5559789" y="5378834"/>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84581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A6E70F09-7C7F-6D41-9F73-CEFEC3E90589}" type="slidenum">
              <a:rPr lang="en-US" altLang="zh-CN" sz="1400"/>
              <a:pPr>
                <a:spcBef>
                  <a:spcPct val="0"/>
                </a:spcBef>
                <a:buClrTx/>
                <a:buSzTx/>
                <a:buFontTx/>
                <a:buNone/>
              </a:pPr>
              <a:t>33</a:t>
            </a:fld>
            <a:endParaRPr lang="en-US" altLang="zh-CN" sz="1400"/>
          </a:p>
        </p:txBody>
      </p:sp>
      <p:sp>
        <p:nvSpPr>
          <p:cNvPr id="72706"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sp>
        <p:nvSpPr>
          <p:cNvPr id="72707" name="Rectangle 4"/>
          <p:cNvSpPr>
            <a:spLocks noChangeArrowheads="1"/>
          </p:cNvSpPr>
          <p:nvPr/>
        </p:nvSpPr>
        <p:spPr bwMode="auto">
          <a:xfrm>
            <a:off x="381000" y="1760666"/>
            <a:ext cx="8305800" cy="226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2000" dirty="0"/>
              <a:t>    </a:t>
            </a:r>
            <a:r>
              <a:rPr lang="en-US" altLang="zh-CN" sz="1800" dirty="0"/>
              <a:t>The </a:t>
            </a:r>
            <a:r>
              <a:rPr lang="en-US" altLang="zh-CN" sz="1800" dirty="0" err="1"/>
              <a:t>HiCuts</a:t>
            </a:r>
            <a:r>
              <a:rPr lang="en-US" altLang="zh-CN" sz="1800" dirty="0"/>
              <a:t> algorithm builds a decision tree data structure by carefully preprocessing the classifier. Each internal node </a:t>
            </a:r>
            <a:r>
              <a:rPr lang="en-US" altLang="zh-CN" sz="1800" b="1" dirty="0"/>
              <a:t>v</a:t>
            </a:r>
            <a:r>
              <a:rPr lang="en-US" altLang="zh-CN" sz="1800" i="1" dirty="0"/>
              <a:t> </a:t>
            </a:r>
            <a:r>
              <a:rPr lang="en-US" altLang="zh-CN" sz="1800" dirty="0"/>
              <a:t>of the decision tree built on a d-dimensional classifier is associated with:</a:t>
            </a:r>
          </a:p>
          <a:p>
            <a:pPr eaLnBrk="1" hangingPunct="1">
              <a:buFont typeface="Wingdings" charset="2"/>
              <a:buNone/>
            </a:pPr>
            <a:endParaRPr lang="en-US" altLang="zh-CN" sz="1800" dirty="0"/>
          </a:p>
          <a:p>
            <a:pPr eaLnBrk="1" hangingPunct="1">
              <a:buFont typeface="Wingdings" charset="2"/>
              <a:buNone/>
            </a:pPr>
            <a:r>
              <a:rPr lang="en-US" altLang="zh-CN" sz="1800" dirty="0">
                <a:solidFill>
                  <a:schemeClr val="hlink"/>
                </a:solidFill>
              </a:rPr>
              <a:t>    1. A box B(v),</a:t>
            </a:r>
            <a:r>
              <a:rPr lang="en-US" altLang="zh-CN" sz="1800" dirty="0"/>
              <a:t> which is a d-tuple of ranges or intervals: ([l1 : r1], [l2 : r2], . . . , [</a:t>
            </a:r>
            <a:r>
              <a:rPr lang="en-US" altLang="zh-CN" sz="1800" dirty="0" err="1"/>
              <a:t>ld</a:t>
            </a:r>
            <a:r>
              <a:rPr lang="en-US" altLang="zh-CN" sz="1800" dirty="0"/>
              <a:t> : </a:t>
            </a:r>
            <a:r>
              <a:rPr lang="en-US" altLang="zh-CN" sz="1800" dirty="0" err="1"/>
              <a:t>rd</a:t>
            </a:r>
            <a:r>
              <a:rPr lang="en-US" altLang="zh-CN" sz="1800" dirty="0"/>
              <a:t>]), meaning (left point, right point)</a:t>
            </a:r>
          </a:p>
          <a:p>
            <a:pPr eaLnBrk="1" hangingPunct="1">
              <a:buFont typeface="Wingdings" charset="2"/>
              <a:buNone/>
            </a:pPr>
            <a:r>
              <a:rPr lang="en-US" altLang="zh-CN" sz="2000" dirty="0"/>
              <a:t>    </a:t>
            </a:r>
          </a:p>
        </p:txBody>
      </p:sp>
      <p:sp>
        <p:nvSpPr>
          <p:cNvPr id="736261" name="Rectangle 5"/>
          <p:cNvSpPr>
            <a:spLocks noChangeArrowheads="1"/>
          </p:cNvSpPr>
          <p:nvPr/>
        </p:nvSpPr>
        <p:spPr bwMode="auto">
          <a:xfrm>
            <a:off x="152400" y="4595336"/>
            <a:ext cx="3124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dirty="0"/>
              <a:t>    As an example, consider the case of </a:t>
            </a:r>
            <a:r>
              <a:rPr lang="en-US" altLang="zh-CN" sz="1800" dirty="0">
                <a:solidFill>
                  <a:schemeClr val="hlink"/>
                </a:solidFill>
              </a:rPr>
              <a:t>two W-bit-wide  dimensions</a:t>
            </a:r>
            <a:r>
              <a:rPr lang="en-US" altLang="zh-CN" sz="1800" dirty="0"/>
              <a:t>. The root node, </a:t>
            </a:r>
            <a:r>
              <a:rPr lang="en-US" altLang="zh-CN" sz="1800" b="1" dirty="0"/>
              <a:t>v</a:t>
            </a:r>
            <a:r>
              <a:rPr lang="en-US" altLang="zh-CN" sz="1800" dirty="0"/>
              <a:t>, represents a box of size 2</a:t>
            </a:r>
            <a:r>
              <a:rPr lang="en-US" altLang="zh-CN" sz="1800" baseline="30000" dirty="0"/>
              <a:t>W</a:t>
            </a:r>
            <a:r>
              <a:rPr lang="en-US" altLang="zh-CN" sz="1800" i="1" dirty="0"/>
              <a:t> </a:t>
            </a:r>
            <a:r>
              <a:rPr lang="en-US" altLang="zh-CN" sz="1800" dirty="0"/>
              <a:t> x  2</a:t>
            </a:r>
            <a:r>
              <a:rPr lang="en-US" altLang="zh-CN" sz="1800" baseline="30000" dirty="0"/>
              <a:t>W</a:t>
            </a:r>
            <a:r>
              <a:rPr lang="en-US" altLang="zh-CN" sz="1800" dirty="0"/>
              <a:t>.</a:t>
            </a:r>
          </a:p>
        </p:txBody>
      </p:sp>
      <p:sp>
        <p:nvSpPr>
          <p:cNvPr id="736263" name="Rectangle 7"/>
          <p:cNvSpPr>
            <a:spLocks noChangeArrowheads="1"/>
          </p:cNvSpPr>
          <p:nvPr/>
        </p:nvSpPr>
        <p:spPr bwMode="auto">
          <a:xfrm>
            <a:off x="4762500" y="4098336"/>
            <a:ext cx="2667000" cy="21336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6264" name="Text Box 8"/>
          <p:cNvSpPr txBox="1">
            <a:spLocks noChangeArrowheads="1"/>
          </p:cNvSpPr>
          <p:nvPr/>
        </p:nvSpPr>
        <p:spPr bwMode="auto">
          <a:xfrm>
            <a:off x="4686300" y="6231936"/>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a:t>0</a:t>
            </a:r>
          </a:p>
        </p:txBody>
      </p:sp>
      <p:sp>
        <p:nvSpPr>
          <p:cNvPr id="736265" name="Text Box 9"/>
          <p:cNvSpPr txBox="1">
            <a:spLocks noChangeArrowheads="1"/>
          </p:cNvSpPr>
          <p:nvPr/>
        </p:nvSpPr>
        <p:spPr bwMode="auto">
          <a:xfrm>
            <a:off x="4457700" y="6003336"/>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a:t>0</a:t>
            </a:r>
          </a:p>
        </p:txBody>
      </p:sp>
      <p:sp>
        <p:nvSpPr>
          <p:cNvPr id="736266" name="Text Box 10"/>
          <p:cNvSpPr txBox="1">
            <a:spLocks noChangeArrowheads="1"/>
          </p:cNvSpPr>
          <p:nvPr/>
        </p:nvSpPr>
        <p:spPr bwMode="auto">
          <a:xfrm>
            <a:off x="7124700" y="6308136"/>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a:t>2</a:t>
            </a:r>
            <a:r>
              <a:rPr lang="en-US" altLang="zh-CN" sz="1600" baseline="30000"/>
              <a:t>w</a:t>
            </a:r>
            <a:r>
              <a:rPr lang="en-US" altLang="zh-CN" sz="1600"/>
              <a:t>-1</a:t>
            </a:r>
          </a:p>
        </p:txBody>
      </p:sp>
      <p:sp>
        <p:nvSpPr>
          <p:cNvPr id="736267" name="Text Box 11"/>
          <p:cNvSpPr txBox="1">
            <a:spLocks noChangeArrowheads="1"/>
          </p:cNvSpPr>
          <p:nvPr/>
        </p:nvSpPr>
        <p:spPr bwMode="auto">
          <a:xfrm>
            <a:off x="4229100" y="3945936"/>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a:t>2</a:t>
            </a:r>
            <a:r>
              <a:rPr lang="en-US" altLang="zh-CN" sz="1600" baseline="30000"/>
              <a:t>w</a:t>
            </a:r>
            <a:r>
              <a:rPr lang="en-US" altLang="zh-CN" sz="1600"/>
              <a:t>-1</a:t>
            </a:r>
          </a:p>
        </p:txBody>
      </p:sp>
      <p:sp>
        <p:nvSpPr>
          <p:cNvPr id="736268" name="Line 12"/>
          <p:cNvSpPr>
            <a:spLocks noChangeShapeType="1"/>
          </p:cNvSpPr>
          <p:nvPr/>
        </p:nvSpPr>
        <p:spPr bwMode="auto">
          <a:xfrm>
            <a:off x="3276600" y="5334000"/>
            <a:ext cx="1295400"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88600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6261"/>
                                        </p:tgtEl>
                                        <p:attrNameLst>
                                          <p:attrName>style.visibility</p:attrName>
                                        </p:attrNameLst>
                                      </p:cBhvr>
                                      <p:to>
                                        <p:strVal val="visible"/>
                                      </p:to>
                                    </p:set>
                                    <p:animEffect transition="in" filter="blinds(horizontal)">
                                      <p:cBhvr>
                                        <p:cTn id="7" dur="500"/>
                                        <p:tgtEl>
                                          <p:spTgt spid="736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6263"/>
                                        </p:tgtEl>
                                        <p:attrNameLst>
                                          <p:attrName>style.visibility</p:attrName>
                                        </p:attrNameLst>
                                      </p:cBhvr>
                                      <p:to>
                                        <p:strVal val="visible"/>
                                      </p:to>
                                    </p:set>
                                    <p:animEffect transition="in" filter="blinds(horizontal)">
                                      <p:cBhvr>
                                        <p:cTn id="12" dur="500"/>
                                        <p:tgtEl>
                                          <p:spTgt spid="736263"/>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736264"/>
                                        </p:tgtEl>
                                        <p:attrNameLst>
                                          <p:attrName>style.visibility</p:attrName>
                                        </p:attrNameLst>
                                      </p:cBhvr>
                                      <p:to>
                                        <p:strVal val="visible"/>
                                      </p:to>
                                    </p:set>
                                    <p:animEffect transition="in" filter="blinds(horizontal)">
                                      <p:cBhvr>
                                        <p:cTn id="16" dur="500"/>
                                        <p:tgtEl>
                                          <p:spTgt spid="736264"/>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736265"/>
                                        </p:tgtEl>
                                        <p:attrNameLst>
                                          <p:attrName>style.visibility</p:attrName>
                                        </p:attrNameLst>
                                      </p:cBhvr>
                                      <p:to>
                                        <p:strVal val="visible"/>
                                      </p:to>
                                    </p:set>
                                    <p:animEffect transition="in" filter="blinds(horizontal)">
                                      <p:cBhvr>
                                        <p:cTn id="20" dur="500"/>
                                        <p:tgtEl>
                                          <p:spTgt spid="736265"/>
                                        </p:tgtEl>
                                      </p:cBhvr>
                                    </p:animEffect>
                                  </p:childTnLst>
                                </p:cTn>
                              </p:par>
                            </p:childTnLst>
                          </p:cTn>
                        </p:par>
                        <p:par>
                          <p:cTn id="21" fill="hold" nodeType="afterGroup">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736266"/>
                                        </p:tgtEl>
                                        <p:attrNameLst>
                                          <p:attrName>style.visibility</p:attrName>
                                        </p:attrNameLst>
                                      </p:cBhvr>
                                      <p:to>
                                        <p:strVal val="visible"/>
                                      </p:to>
                                    </p:set>
                                    <p:animEffect transition="in" filter="blinds(horizontal)">
                                      <p:cBhvr>
                                        <p:cTn id="24" dur="500"/>
                                        <p:tgtEl>
                                          <p:spTgt spid="736266"/>
                                        </p:tgtEl>
                                      </p:cBhvr>
                                    </p:animEffect>
                                  </p:childTnLst>
                                </p:cTn>
                              </p:par>
                            </p:childTnLst>
                          </p:cTn>
                        </p:par>
                        <p:par>
                          <p:cTn id="25" fill="hold" nodeType="afterGroup">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736267"/>
                                        </p:tgtEl>
                                        <p:attrNameLst>
                                          <p:attrName>style.visibility</p:attrName>
                                        </p:attrNameLst>
                                      </p:cBhvr>
                                      <p:to>
                                        <p:strVal val="visible"/>
                                      </p:to>
                                    </p:set>
                                    <p:animEffect transition="in" filter="blinds(horizontal)">
                                      <p:cBhvr>
                                        <p:cTn id="28" dur="500"/>
                                        <p:tgtEl>
                                          <p:spTgt spid="736267"/>
                                        </p:tgtEl>
                                      </p:cBhvr>
                                    </p:animEffect>
                                  </p:childTnLst>
                                </p:cTn>
                              </p:par>
                            </p:childTnLst>
                          </p:cTn>
                        </p:par>
                        <p:par>
                          <p:cTn id="29" fill="hold" nodeType="afterGroup">
                            <p:stCondLst>
                              <p:cond delay="2500"/>
                            </p:stCondLst>
                            <p:childTnLst>
                              <p:par>
                                <p:cTn id="30" presetID="3" presetClass="entr" presetSubtype="10" fill="hold" grpId="0" nodeType="afterEffect">
                                  <p:stCondLst>
                                    <p:cond delay="0"/>
                                  </p:stCondLst>
                                  <p:childTnLst>
                                    <p:set>
                                      <p:cBhvr>
                                        <p:cTn id="31" dur="1" fill="hold">
                                          <p:stCondLst>
                                            <p:cond delay="0"/>
                                          </p:stCondLst>
                                        </p:cTn>
                                        <p:tgtEl>
                                          <p:spTgt spid="736268"/>
                                        </p:tgtEl>
                                        <p:attrNameLst>
                                          <p:attrName>style.visibility</p:attrName>
                                        </p:attrNameLst>
                                      </p:cBhvr>
                                      <p:to>
                                        <p:strVal val="visible"/>
                                      </p:to>
                                    </p:set>
                                    <p:animEffect transition="in" filter="blinds(horizontal)">
                                      <p:cBhvr>
                                        <p:cTn id="32" dur="500"/>
                                        <p:tgtEl>
                                          <p:spTgt spid="736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1" grpId="0" autoUpdateAnimBg="0"/>
      <p:bldP spid="736263" grpId="0" animBg="1"/>
      <p:bldP spid="736264" grpId="0" autoUpdateAnimBg="0"/>
      <p:bldP spid="736265" grpId="0" autoUpdateAnimBg="0"/>
      <p:bldP spid="736266" grpId="0" autoUpdateAnimBg="0"/>
      <p:bldP spid="736267" grpId="0" autoUpdateAnimBg="0"/>
      <p:bldP spid="73626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6A51A453-77CD-4242-AF76-48D04645B816}" type="slidenum">
              <a:rPr lang="en-US" altLang="zh-CN" sz="1400"/>
              <a:pPr>
                <a:spcBef>
                  <a:spcPct val="0"/>
                </a:spcBef>
                <a:buClrTx/>
                <a:buSzTx/>
                <a:buFontTx/>
                <a:buNone/>
              </a:pPr>
              <a:t>34</a:t>
            </a:fld>
            <a:endParaRPr lang="en-US" altLang="zh-CN" sz="1400"/>
          </a:p>
        </p:txBody>
      </p:sp>
      <p:sp>
        <p:nvSpPr>
          <p:cNvPr id="74754" name="Rectangle 2"/>
          <p:cNvSpPr>
            <a:spLocks noGrp="1" noChangeArrowheads="1"/>
          </p:cNvSpPr>
          <p:nvPr>
            <p:ph type="title"/>
          </p:nvPr>
        </p:nvSpPr>
        <p:spPr/>
        <p:txBody>
          <a:bodyPr/>
          <a:lstStyle/>
          <a:p>
            <a:pPr eaLnBrk="1" hangingPunct="1"/>
            <a:r>
              <a:rPr lang="en-US" altLang="zh-TW" dirty="0" err="1">
                <a:ea typeface="新細明體" charset="-120"/>
              </a:rPr>
              <a:t>HiCuts</a:t>
            </a:r>
            <a:r>
              <a:rPr lang="en-US" altLang="zh-CN" dirty="0">
                <a:ea typeface="新細明體" charset="-120"/>
              </a:rPr>
              <a:t> - Construction</a:t>
            </a:r>
          </a:p>
        </p:txBody>
      </p:sp>
      <p:sp>
        <p:nvSpPr>
          <p:cNvPr id="74755" name="Rectangle 4"/>
          <p:cNvSpPr>
            <a:spLocks noChangeArrowheads="1"/>
          </p:cNvSpPr>
          <p:nvPr/>
        </p:nvSpPr>
        <p:spPr bwMode="auto">
          <a:xfrm>
            <a:off x="609600" y="1501775"/>
            <a:ext cx="76962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dirty="0">
                <a:solidFill>
                  <a:schemeClr val="hlink"/>
                </a:solidFill>
              </a:rPr>
              <a:t>2. A cut C(v),</a:t>
            </a:r>
            <a:r>
              <a:rPr lang="en-US" altLang="zh-CN" sz="1800" dirty="0"/>
              <a:t> defined by </a:t>
            </a:r>
          </a:p>
          <a:p>
            <a:pPr eaLnBrk="1" hangingPunct="1">
              <a:buFont typeface="Wingdings" charset="2"/>
              <a:buNone/>
            </a:pPr>
            <a:r>
              <a:rPr lang="en-US" altLang="zh-CN" sz="1800" dirty="0"/>
              <a:t>   1) a dimension </a:t>
            </a:r>
            <a:r>
              <a:rPr lang="en-US" altLang="zh-CN" sz="1800" dirty="0" err="1"/>
              <a:t>i</a:t>
            </a:r>
            <a:r>
              <a:rPr lang="en-US" altLang="zh-CN" sz="1800" dirty="0"/>
              <a:t>, </a:t>
            </a:r>
          </a:p>
          <a:p>
            <a:pPr eaLnBrk="1" hangingPunct="1">
              <a:buFont typeface="Wingdings" charset="2"/>
              <a:buNone/>
            </a:pPr>
            <a:r>
              <a:rPr lang="en-US" altLang="zh-CN" sz="1800" dirty="0"/>
              <a:t>   2) and np(C), the number of times that B(v) is cut (partitioned) in dimension </a:t>
            </a:r>
            <a:r>
              <a:rPr lang="en-US" altLang="zh-CN" sz="1800" dirty="0" err="1"/>
              <a:t>i</a:t>
            </a:r>
            <a:r>
              <a:rPr lang="en-US" altLang="zh-CN" sz="1800" dirty="0"/>
              <a:t> (that is, the number of cuts in the interval [li : </a:t>
            </a:r>
            <a:r>
              <a:rPr lang="en-US" altLang="zh-CN" sz="1800" dirty="0" err="1"/>
              <a:t>ri</a:t>
            </a:r>
            <a:r>
              <a:rPr lang="en-US" altLang="zh-CN" sz="1800" dirty="0"/>
              <a:t>]). The cut thus </a:t>
            </a:r>
            <a:r>
              <a:rPr lang="en-US" altLang="zh-CN" sz="1800" dirty="0">
                <a:solidFill>
                  <a:schemeClr val="hlink"/>
                </a:solidFill>
              </a:rPr>
              <a:t>evenly</a:t>
            </a:r>
            <a:r>
              <a:rPr lang="en-US" altLang="zh-CN" sz="1800" dirty="0"/>
              <a:t> divides B(v) into smaller boxes, which are </a:t>
            </a:r>
            <a:r>
              <a:rPr lang="en-US" altLang="zh-CN" sz="1800" dirty="0">
                <a:solidFill>
                  <a:srgbClr val="FF0000"/>
                </a:solidFill>
              </a:rPr>
              <a:t>associated with the children of v.</a:t>
            </a:r>
          </a:p>
        </p:txBody>
      </p:sp>
      <p:sp>
        <p:nvSpPr>
          <p:cNvPr id="738309" name="Rectangle 5"/>
          <p:cNvSpPr>
            <a:spLocks noChangeArrowheads="1"/>
          </p:cNvSpPr>
          <p:nvPr/>
        </p:nvSpPr>
        <p:spPr bwMode="auto">
          <a:xfrm>
            <a:off x="228600" y="3519488"/>
            <a:ext cx="45720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2000" dirty="0"/>
              <a:t>    </a:t>
            </a:r>
            <a:r>
              <a:rPr lang="en-US" altLang="zh-CN" sz="1800" dirty="0">
                <a:solidFill>
                  <a:schemeClr val="tx2"/>
                </a:solidFill>
              </a:rPr>
              <a:t>In the given example, Cut C(v) is described by the number of equal intervals we cut in a particular dimension of box B(v). If we decide to cut the root node along the first dimension into </a:t>
            </a:r>
            <a:r>
              <a:rPr lang="en-US" altLang="zh-CN" sz="1800" i="1" dirty="0">
                <a:solidFill>
                  <a:schemeClr val="tx2"/>
                </a:solidFill>
              </a:rPr>
              <a:t>D </a:t>
            </a:r>
            <a:r>
              <a:rPr lang="en-US" altLang="zh-CN" sz="1800" dirty="0">
                <a:solidFill>
                  <a:schemeClr val="tx2"/>
                </a:solidFill>
              </a:rPr>
              <a:t>intervals, the root node will have </a:t>
            </a:r>
            <a:r>
              <a:rPr lang="en-US" altLang="zh-CN" sz="1800" i="1" dirty="0">
                <a:solidFill>
                  <a:schemeClr val="tx2"/>
                </a:solidFill>
              </a:rPr>
              <a:t>D </a:t>
            </a:r>
            <a:r>
              <a:rPr lang="en-US" altLang="zh-CN" sz="1800" dirty="0">
                <a:solidFill>
                  <a:schemeClr val="tx2"/>
                </a:solidFill>
              </a:rPr>
              <a:t>children, each with an associated box of size</a:t>
            </a:r>
          </a:p>
          <a:p>
            <a:pPr eaLnBrk="1" hangingPunct="1">
              <a:buFont typeface="Wingdings" charset="2"/>
              <a:buNone/>
            </a:pPr>
            <a:r>
              <a:rPr lang="en-US" altLang="zh-CN" sz="1800" dirty="0">
                <a:solidFill>
                  <a:schemeClr val="tx2"/>
                </a:solidFill>
              </a:rPr>
              <a:t>    (2</a:t>
            </a:r>
            <a:r>
              <a:rPr lang="en-US" altLang="zh-CN" sz="1800" baseline="30000" dirty="0">
                <a:solidFill>
                  <a:schemeClr val="tx2"/>
                </a:solidFill>
              </a:rPr>
              <a:t>W</a:t>
            </a:r>
            <a:r>
              <a:rPr lang="en-US" altLang="zh-CN" sz="1800" dirty="0">
                <a:solidFill>
                  <a:schemeClr val="tx2"/>
                </a:solidFill>
              </a:rPr>
              <a:t>/D) x  2</a:t>
            </a:r>
            <a:r>
              <a:rPr lang="en-US" altLang="zh-CN" sz="1800" baseline="30000" dirty="0">
                <a:solidFill>
                  <a:schemeClr val="tx2"/>
                </a:solidFill>
              </a:rPr>
              <a:t>W</a:t>
            </a:r>
            <a:r>
              <a:rPr lang="en-US" altLang="zh-CN" sz="1800" dirty="0">
                <a:solidFill>
                  <a:schemeClr val="tx2"/>
                </a:solidFill>
              </a:rPr>
              <a:t>.</a:t>
            </a:r>
          </a:p>
        </p:txBody>
      </p:sp>
      <p:sp>
        <p:nvSpPr>
          <p:cNvPr id="738311" name="Rectangle 7"/>
          <p:cNvSpPr>
            <a:spLocks noChangeArrowheads="1"/>
          </p:cNvSpPr>
          <p:nvPr/>
        </p:nvSpPr>
        <p:spPr bwMode="auto">
          <a:xfrm>
            <a:off x="4953000" y="3367088"/>
            <a:ext cx="2514600" cy="21336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8312" name="Text Box 8"/>
          <p:cNvSpPr txBox="1">
            <a:spLocks noChangeArrowheads="1"/>
          </p:cNvSpPr>
          <p:nvPr/>
        </p:nvSpPr>
        <p:spPr bwMode="auto">
          <a:xfrm>
            <a:off x="5524500" y="299878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000">
                <a:solidFill>
                  <a:schemeClr val="tx2"/>
                </a:solidFill>
              </a:rPr>
              <a:t>Root node</a:t>
            </a:r>
          </a:p>
        </p:txBody>
      </p:sp>
      <p:sp>
        <p:nvSpPr>
          <p:cNvPr id="738313" name="Rectangle 9"/>
          <p:cNvSpPr>
            <a:spLocks noChangeArrowheads="1"/>
          </p:cNvSpPr>
          <p:nvPr/>
        </p:nvSpPr>
        <p:spPr bwMode="auto">
          <a:xfrm>
            <a:off x="7543800" y="3367088"/>
            <a:ext cx="13128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a:solidFill>
                  <a:schemeClr val="tx2"/>
                </a:solidFill>
              </a:rPr>
              <a:t>Cut cross X</a:t>
            </a:r>
          </a:p>
          <a:p>
            <a:pPr eaLnBrk="1" hangingPunct="1">
              <a:buFont typeface="Wingdings" charset="2"/>
              <a:buNone/>
            </a:pPr>
            <a:r>
              <a:rPr lang="en-US" altLang="zh-CN" sz="1800">
                <a:solidFill>
                  <a:schemeClr val="tx2"/>
                </a:solidFill>
              </a:rPr>
              <a:t>Cut C(v)=4</a:t>
            </a:r>
          </a:p>
        </p:txBody>
      </p:sp>
      <p:sp>
        <p:nvSpPr>
          <p:cNvPr id="738314" name="Text Box 10"/>
          <p:cNvSpPr txBox="1">
            <a:spLocks noChangeArrowheads="1"/>
          </p:cNvSpPr>
          <p:nvPr/>
        </p:nvSpPr>
        <p:spPr bwMode="auto">
          <a:xfrm>
            <a:off x="7467600" y="5348288"/>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000"/>
              <a:t>x</a:t>
            </a:r>
          </a:p>
        </p:txBody>
      </p:sp>
      <p:sp>
        <p:nvSpPr>
          <p:cNvPr id="738315" name="Text Box 11"/>
          <p:cNvSpPr txBox="1">
            <a:spLocks noChangeArrowheads="1"/>
          </p:cNvSpPr>
          <p:nvPr/>
        </p:nvSpPr>
        <p:spPr bwMode="auto">
          <a:xfrm>
            <a:off x="4572000" y="3367088"/>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000"/>
              <a:t>y</a:t>
            </a:r>
          </a:p>
        </p:txBody>
      </p:sp>
      <p:sp>
        <p:nvSpPr>
          <p:cNvPr id="738316" name="Line 12"/>
          <p:cNvSpPr>
            <a:spLocks noChangeShapeType="1"/>
          </p:cNvSpPr>
          <p:nvPr/>
        </p:nvSpPr>
        <p:spPr bwMode="auto">
          <a:xfrm>
            <a:off x="6248400" y="3367088"/>
            <a:ext cx="0" cy="21336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317" name="Line 13"/>
          <p:cNvSpPr>
            <a:spLocks noChangeShapeType="1"/>
          </p:cNvSpPr>
          <p:nvPr/>
        </p:nvSpPr>
        <p:spPr bwMode="auto">
          <a:xfrm>
            <a:off x="5562600" y="3367088"/>
            <a:ext cx="0" cy="21336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318" name="Line 14"/>
          <p:cNvSpPr>
            <a:spLocks noChangeShapeType="1"/>
          </p:cNvSpPr>
          <p:nvPr/>
        </p:nvSpPr>
        <p:spPr bwMode="auto">
          <a:xfrm>
            <a:off x="6858000" y="3367088"/>
            <a:ext cx="0" cy="21336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319" name="Oval 15"/>
          <p:cNvSpPr>
            <a:spLocks noChangeArrowheads="1"/>
          </p:cNvSpPr>
          <p:nvPr/>
        </p:nvSpPr>
        <p:spPr bwMode="auto">
          <a:xfrm>
            <a:off x="3733800" y="6186488"/>
            <a:ext cx="685800" cy="152400"/>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8320" name="Oval 16"/>
          <p:cNvSpPr>
            <a:spLocks noChangeArrowheads="1"/>
          </p:cNvSpPr>
          <p:nvPr/>
        </p:nvSpPr>
        <p:spPr bwMode="auto">
          <a:xfrm>
            <a:off x="5029200" y="6186488"/>
            <a:ext cx="685800" cy="152400"/>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8321" name="Oval 17"/>
          <p:cNvSpPr>
            <a:spLocks noChangeArrowheads="1"/>
          </p:cNvSpPr>
          <p:nvPr/>
        </p:nvSpPr>
        <p:spPr bwMode="auto">
          <a:xfrm>
            <a:off x="6553200" y="6186488"/>
            <a:ext cx="685800" cy="152400"/>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8322" name="Oval 18"/>
          <p:cNvSpPr>
            <a:spLocks noChangeArrowheads="1"/>
          </p:cNvSpPr>
          <p:nvPr/>
        </p:nvSpPr>
        <p:spPr bwMode="auto">
          <a:xfrm>
            <a:off x="7924800" y="6186488"/>
            <a:ext cx="685800" cy="152400"/>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38323" name="Line 19"/>
          <p:cNvSpPr>
            <a:spLocks noChangeShapeType="1"/>
          </p:cNvSpPr>
          <p:nvPr/>
        </p:nvSpPr>
        <p:spPr bwMode="auto">
          <a:xfrm flipH="1">
            <a:off x="4114800" y="5500688"/>
            <a:ext cx="1143000" cy="685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324" name="Line 20"/>
          <p:cNvSpPr>
            <a:spLocks noChangeShapeType="1"/>
          </p:cNvSpPr>
          <p:nvPr/>
        </p:nvSpPr>
        <p:spPr bwMode="auto">
          <a:xfrm>
            <a:off x="7162800" y="5500688"/>
            <a:ext cx="1066800" cy="685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325" name="Line 21"/>
          <p:cNvSpPr>
            <a:spLocks noChangeShapeType="1"/>
          </p:cNvSpPr>
          <p:nvPr/>
        </p:nvSpPr>
        <p:spPr bwMode="auto">
          <a:xfrm flipH="1">
            <a:off x="5486400" y="5500688"/>
            <a:ext cx="304800" cy="685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326" name="Line 22"/>
          <p:cNvSpPr>
            <a:spLocks noChangeShapeType="1"/>
          </p:cNvSpPr>
          <p:nvPr/>
        </p:nvSpPr>
        <p:spPr bwMode="auto">
          <a:xfrm>
            <a:off x="6553200" y="5500688"/>
            <a:ext cx="381000" cy="685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8327" name="Text Box 23"/>
          <p:cNvSpPr txBox="1">
            <a:spLocks noChangeArrowheads="1"/>
          </p:cNvSpPr>
          <p:nvPr/>
        </p:nvSpPr>
        <p:spPr bwMode="auto">
          <a:xfrm>
            <a:off x="4953000" y="64912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4 intervals and 4 children</a:t>
            </a:r>
          </a:p>
        </p:txBody>
      </p:sp>
    </p:spTree>
    <p:extLst>
      <p:ext uri="{BB962C8B-B14F-4D97-AF65-F5344CB8AC3E}">
        <p14:creationId xmlns:p14="http://schemas.microsoft.com/office/powerpoint/2010/main" val="1118695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38309"/>
                                        </p:tgtEl>
                                        <p:attrNameLst>
                                          <p:attrName>style.visibility</p:attrName>
                                        </p:attrNameLst>
                                      </p:cBhvr>
                                      <p:to>
                                        <p:strVal val="visible"/>
                                      </p:to>
                                    </p:set>
                                    <p:animEffect transition="in" filter="blinds(horizontal)">
                                      <p:cBhvr>
                                        <p:cTn id="7" dur="500"/>
                                        <p:tgtEl>
                                          <p:spTgt spid="738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8312"/>
                                        </p:tgtEl>
                                        <p:attrNameLst>
                                          <p:attrName>style.visibility</p:attrName>
                                        </p:attrNameLst>
                                      </p:cBhvr>
                                      <p:to>
                                        <p:strVal val="visible"/>
                                      </p:to>
                                    </p:set>
                                    <p:animEffect transition="in" filter="blinds(horizontal)">
                                      <p:cBhvr>
                                        <p:cTn id="12" dur="500"/>
                                        <p:tgtEl>
                                          <p:spTgt spid="738312"/>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738315"/>
                                        </p:tgtEl>
                                        <p:attrNameLst>
                                          <p:attrName>style.visibility</p:attrName>
                                        </p:attrNameLst>
                                      </p:cBhvr>
                                      <p:to>
                                        <p:strVal val="visible"/>
                                      </p:to>
                                    </p:set>
                                    <p:animEffect transition="in" filter="blinds(horizontal)">
                                      <p:cBhvr>
                                        <p:cTn id="16" dur="500"/>
                                        <p:tgtEl>
                                          <p:spTgt spid="738315"/>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738311"/>
                                        </p:tgtEl>
                                        <p:attrNameLst>
                                          <p:attrName>style.visibility</p:attrName>
                                        </p:attrNameLst>
                                      </p:cBhvr>
                                      <p:to>
                                        <p:strVal val="visible"/>
                                      </p:to>
                                    </p:set>
                                    <p:animEffect transition="in" filter="blinds(horizontal)">
                                      <p:cBhvr>
                                        <p:cTn id="20" dur="500"/>
                                        <p:tgtEl>
                                          <p:spTgt spid="738311"/>
                                        </p:tgtEl>
                                      </p:cBhvr>
                                    </p:animEffect>
                                  </p:childTnLst>
                                </p:cTn>
                              </p:par>
                            </p:childTnLst>
                          </p:cTn>
                        </p:par>
                        <p:par>
                          <p:cTn id="21" fill="hold" nodeType="afterGroup">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738314"/>
                                        </p:tgtEl>
                                        <p:attrNameLst>
                                          <p:attrName>style.visibility</p:attrName>
                                        </p:attrNameLst>
                                      </p:cBhvr>
                                      <p:to>
                                        <p:strVal val="visible"/>
                                      </p:to>
                                    </p:set>
                                    <p:animEffect transition="in" filter="blinds(horizontal)">
                                      <p:cBhvr>
                                        <p:cTn id="24" dur="500"/>
                                        <p:tgtEl>
                                          <p:spTgt spid="73831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38313"/>
                                        </p:tgtEl>
                                        <p:attrNameLst>
                                          <p:attrName>style.visibility</p:attrName>
                                        </p:attrNameLst>
                                      </p:cBhvr>
                                      <p:to>
                                        <p:strVal val="visible"/>
                                      </p:to>
                                    </p:set>
                                    <p:animEffect transition="in" filter="blinds(horizontal)">
                                      <p:cBhvr>
                                        <p:cTn id="29" dur="500"/>
                                        <p:tgtEl>
                                          <p:spTgt spid="7383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38317"/>
                                        </p:tgtEl>
                                        <p:attrNameLst>
                                          <p:attrName>style.visibility</p:attrName>
                                        </p:attrNameLst>
                                      </p:cBhvr>
                                      <p:to>
                                        <p:strVal val="visible"/>
                                      </p:to>
                                    </p:set>
                                    <p:animEffect transition="in" filter="blinds(horizontal)">
                                      <p:cBhvr>
                                        <p:cTn id="34" dur="500"/>
                                        <p:tgtEl>
                                          <p:spTgt spid="738317"/>
                                        </p:tgtEl>
                                      </p:cBhvr>
                                    </p:animEffect>
                                  </p:childTnLst>
                                </p:cTn>
                              </p:par>
                            </p:childTnLst>
                          </p:cTn>
                        </p:par>
                        <p:par>
                          <p:cTn id="35" fill="hold" nodeType="afterGroup">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738316"/>
                                        </p:tgtEl>
                                        <p:attrNameLst>
                                          <p:attrName>style.visibility</p:attrName>
                                        </p:attrNameLst>
                                      </p:cBhvr>
                                      <p:to>
                                        <p:strVal val="visible"/>
                                      </p:to>
                                    </p:set>
                                    <p:animEffect transition="in" filter="blinds(horizontal)">
                                      <p:cBhvr>
                                        <p:cTn id="38" dur="500"/>
                                        <p:tgtEl>
                                          <p:spTgt spid="738316"/>
                                        </p:tgtEl>
                                      </p:cBhvr>
                                    </p:animEffect>
                                  </p:childTnLst>
                                </p:cTn>
                              </p:par>
                            </p:childTnLst>
                          </p:cTn>
                        </p:par>
                        <p:par>
                          <p:cTn id="39" fill="hold" nodeType="afterGroup">
                            <p:stCondLst>
                              <p:cond delay="1000"/>
                            </p:stCondLst>
                            <p:childTnLst>
                              <p:par>
                                <p:cTn id="40" presetID="3" presetClass="entr" presetSubtype="10" fill="hold" grpId="0" nodeType="afterEffect">
                                  <p:stCondLst>
                                    <p:cond delay="0"/>
                                  </p:stCondLst>
                                  <p:childTnLst>
                                    <p:set>
                                      <p:cBhvr>
                                        <p:cTn id="41" dur="1" fill="hold">
                                          <p:stCondLst>
                                            <p:cond delay="0"/>
                                          </p:stCondLst>
                                        </p:cTn>
                                        <p:tgtEl>
                                          <p:spTgt spid="738318"/>
                                        </p:tgtEl>
                                        <p:attrNameLst>
                                          <p:attrName>style.visibility</p:attrName>
                                        </p:attrNameLst>
                                      </p:cBhvr>
                                      <p:to>
                                        <p:strVal val="visible"/>
                                      </p:to>
                                    </p:set>
                                    <p:animEffect transition="in" filter="blinds(horizontal)">
                                      <p:cBhvr>
                                        <p:cTn id="42" dur="500"/>
                                        <p:tgtEl>
                                          <p:spTgt spid="7383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38319"/>
                                        </p:tgtEl>
                                        <p:attrNameLst>
                                          <p:attrName>style.visibility</p:attrName>
                                        </p:attrNameLst>
                                      </p:cBhvr>
                                      <p:to>
                                        <p:strVal val="visible"/>
                                      </p:to>
                                    </p:set>
                                    <p:animEffect transition="in" filter="blinds(horizontal)">
                                      <p:cBhvr>
                                        <p:cTn id="47" dur="500"/>
                                        <p:tgtEl>
                                          <p:spTgt spid="738319"/>
                                        </p:tgtEl>
                                      </p:cBhvr>
                                    </p:animEffect>
                                  </p:childTnLst>
                                </p:cTn>
                              </p:par>
                            </p:childTnLst>
                          </p:cTn>
                        </p:par>
                        <p:par>
                          <p:cTn id="48" fill="hold" nodeType="afterGroup">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738327"/>
                                        </p:tgtEl>
                                        <p:attrNameLst>
                                          <p:attrName>style.visibility</p:attrName>
                                        </p:attrNameLst>
                                      </p:cBhvr>
                                      <p:to>
                                        <p:strVal val="visible"/>
                                      </p:to>
                                    </p:set>
                                    <p:animEffect transition="in" filter="blinds(horizontal)">
                                      <p:cBhvr>
                                        <p:cTn id="51" dur="500"/>
                                        <p:tgtEl>
                                          <p:spTgt spid="738327"/>
                                        </p:tgtEl>
                                      </p:cBhvr>
                                    </p:animEffect>
                                  </p:childTnLst>
                                </p:cTn>
                              </p:par>
                            </p:childTnLst>
                          </p:cTn>
                        </p:par>
                        <p:par>
                          <p:cTn id="52" fill="hold" nodeType="afterGroup">
                            <p:stCondLst>
                              <p:cond delay="1000"/>
                            </p:stCondLst>
                            <p:childTnLst>
                              <p:par>
                                <p:cTn id="53" presetID="3" presetClass="entr" presetSubtype="10" fill="hold" grpId="0" nodeType="afterEffect">
                                  <p:stCondLst>
                                    <p:cond delay="0"/>
                                  </p:stCondLst>
                                  <p:childTnLst>
                                    <p:set>
                                      <p:cBhvr>
                                        <p:cTn id="54" dur="1" fill="hold">
                                          <p:stCondLst>
                                            <p:cond delay="0"/>
                                          </p:stCondLst>
                                        </p:cTn>
                                        <p:tgtEl>
                                          <p:spTgt spid="738320"/>
                                        </p:tgtEl>
                                        <p:attrNameLst>
                                          <p:attrName>style.visibility</p:attrName>
                                        </p:attrNameLst>
                                      </p:cBhvr>
                                      <p:to>
                                        <p:strVal val="visible"/>
                                      </p:to>
                                    </p:set>
                                    <p:animEffect transition="in" filter="blinds(horizontal)">
                                      <p:cBhvr>
                                        <p:cTn id="55" dur="500"/>
                                        <p:tgtEl>
                                          <p:spTgt spid="738320"/>
                                        </p:tgtEl>
                                      </p:cBhvr>
                                    </p:animEffect>
                                  </p:childTnLst>
                                </p:cTn>
                              </p:par>
                            </p:childTnLst>
                          </p:cTn>
                        </p:par>
                        <p:par>
                          <p:cTn id="56" fill="hold" nodeType="afterGroup">
                            <p:stCondLst>
                              <p:cond delay="1500"/>
                            </p:stCondLst>
                            <p:childTnLst>
                              <p:par>
                                <p:cTn id="57" presetID="3" presetClass="entr" presetSubtype="10" fill="hold" grpId="0" nodeType="afterEffect">
                                  <p:stCondLst>
                                    <p:cond delay="0"/>
                                  </p:stCondLst>
                                  <p:childTnLst>
                                    <p:set>
                                      <p:cBhvr>
                                        <p:cTn id="58" dur="1" fill="hold">
                                          <p:stCondLst>
                                            <p:cond delay="0"/>
                                          </p:stCondLst>
                                        </p:cTn>
                                        <p:tgtEl>
                                          <p:spTgt spid="738321"/>
                                        </p:tgtEl>
                                        <p:attrNameLst>
                                          <p:attrName>style.visibility</p:attrName>
                                        </p:attrNameLst>
                                      </p:cBhvr>
                                      <p:to>
                                        <p:strVal val="visible"/>
                                      </p:to>
                                    </p:set>
                                    <p:animEffect transition="in" filter="blinds(horizontal)">
                                      <p:cBhvr>
                                        <p:cTn id="59" dur="500"/>
                                        <p:tgtEl>
                                          <p:spTgt spid="738321"/>
                                        </p:tgtEl>
                                      </p:cBhvr>
                                    </p:animEffect>
                                  </p:childTnLst>
                                </p:cTn>
                              </p:par>
                            </p:childTnLst>
                          </p:cTn>
                        </p:par>
                        <p:par>
                          <p:cTn id="60" fill="hold" nodeType="afterGroup">
                            <p:stCondLst>
                              <p:cond delay="2000"/>
                            </p:stCondLst>
                            <p:childTnLst>
                              <p:par>
                                <p:cTn id="61" presetID="3" presetClass="entr" presetSubtype="10" fill="hold" grpId="0" nodeType="afterEffect">
                                  <p:stCondLst>
                                    <p:cond delay="0"/>
                                  </p:stCondLst>
                                  <p:childTnLst>
                                    <p:set>
                                      <p:cBhvr>
                                        <p:cTn id="62" dur="1" fill="hold">
                                          <p:stCondLst>
                                            <p:cond delay="0"/>
                                          </p:stCondLst>
                                        </p:cTn>
                                        <p:tgtEl>
                                          <p:spTgt spid="738322"/>
                                        </p:tgtEl>
                                        <p:attrNameLst>
                                          <p:attrName>style.visibility</p:attrName>
                                        </p:attrNameLst>
                                      </p:cBhvr>
                                      <p:to>
                                        <p:strVal val="visible"/>
                                      </p:to>
                                    </p:set>
                                    <p:animEffect transition="in" filter="blinds(horizontal)">
                                      <p:cBhvr>
                                        <p:cTn id="63" dur="500"/>
                                        <p:tgtEl>
                                          <p:spTgt spid="738322"/>
                                        </p:tgtEl>
                                      </p:cBhvr>
                                    </p:animEffect>
                                  </p:childTnLst>
                                </p:cTn>
                              </p:par>
                            </p:childTnLst>
                          </p:cTn>
                        </p:par>
                        <p:par>
                          <p:cTn id="64" fill="hold" nodeType="afterGroup">
                            <p:stCondLst>
                              <p:cond delay="2500"/>
                            </p:stCondLst>
                            <p:childTnLst>
                              <p:par>
                                <p:cTn id="65" presetID="3" presetClass="entr" presetSubtype="10" fill="hold" grpId="0" nodeType="afterEffect">
                                  <p:stCondLst>
                                    <p:cond delay="0"/>
                                  </p:stCondLst>
                                  <p:childTnLst>
                                    <p:set>
                                      <p:cBhvr>
                                        <p:cTn id="66" dur="1" fill="hold">
                                          <p:stCondLst>
                                            <p:cond delay="0"/>
                                          </p:stCondLst>
                                        </p:cTn>
                                        <p:tgtEl>
                                          <p:spTgt spid="738324"/>
                                        </p:tgtEl>
                                        <p:attrNameLst>
                                          <p:attrName>style.visibility</p:attrName>
                                        </p:attrNameLst>
                                      </p:cBhvr>
                                      <p:to>
                                        <p:strVal val="visible"/>
                                      </p:to>
                                    </p:set>
                                    <p:animEffect transition="in" filter="blinds(horizontal)">
                                      <p:cBhvr>
                                        <p:cTn id="67" dur="500"/>
                                        <p:tgtEl>
                                          <p:spTgt spid="738324"/>
                                        </p:tgtEl>
                                      </p:cBhvr>
                                    </p:animEffect>
                                  </p:childTnLst>
                                </p:cTn>
                              </p:par>
                            </p:childTnLst>
                          </p:cTn>
                        </p:par>
                        <p:par>
                          <p:cTn id="68" fill="hold" nodeType="afterGroup">
                            <p:stCondLst>
                              <p:cond delay="3000"/>
                            </p:stCondLst>
                            <p:childTnLst>
                              <p:par>
                                <p:cTn id="69" presetID="3" presetClass="entr" presetSubtype="10" fill="hold" grpId="0" nodeType="afterEffect">
                                  <p:stCondLst>
                                    <p:cond delay="0"/>
                                  </p:stCondLst>
                                  <p:childTnLst>
                                    <p:set>
                                      <p:cBhvr>
                                        <p:cTn id="70" dur="1" fill="hold">
                                          <p:stCondLst>
                                            <p:cond delay="0"/>
                                          </p:stCondLst>
                                        </p:cTn>
                                        <p:tgtEl>
                                          <p:spTgt spid="738326"/>
                                        </p:tgtEl>
                                        <p:attrNameLst>
                                          <p:attrName>style.visibility</p:attrName>
                                        </p:attrNameLst>
                                      </p:cBhvr>
                                      <p:to>
                                        <p:strVal val="visible"/>
                                      </p:to>
                                    </p:set>
                                    <p:animEffect transition="in" filter="blinds(horizontal)">
                                      <p:cBhvr>
                                        <p:cTn id="71" dur="500"/>
                                        <p:tgtEl>
                                          <p:spTgt spid="738326"/>
                                        </p:tgtEl>
                                      </p:cBhvr>
                                    </p:animEffect>
                                  </p:childTnLst>
                                </p:cTn>
                              </p:par>
                            </p:childTnLst>
                          </p:cTn>
                        </p:par>
                        <p:par>
                          <p:cTn id="72" fill="hold" nodeType="afterGroup">
                            <p:stCondLst>
                              <p:cond delay="3500"/>
                            </p:stCondLst>
                            <p:childTnLst>
                              <p:par>
                                <p:cTn id="73" presetID="3" presetClass="entr" presetSubtype="10" fill="hold" grpId="0" nodeType="afterEffect">
                                  <p:stCondLst>
                                    <p:cond delay="0"/>
                                  </p:stCondLst>
                                  <p:childTnLst>
                                    <p:set>
                                      <p:cBhvr>
                                        <p:cTn id="74" dur="1" fill="hold">
                                          <p:stCondLst>
                                            <p:cond delay="0"/>
                                          </p:stCondLst>
                                        </p:cTn>
                                        <p:tgtEl>
                                          <p:spTgt spid="738325"/>
                                        </p:tgtEl>
                                        <p:attrNameLst>
                                          <p:attrName>style.visibility</p:attrName>
                                        </p:attrNameLst>
                                      </p:cBhvr>
                                      <p:to>
                                        <p:strVal val="visible"/>
                                      </p:to>
                                    </p:set>
                                    <p:animEffect transition="in" filter="blinds(horizontal)">
                                      <p:cBhvr>
                                        <p:cTn id="75" dur="500"/>
                                        <p:tgtEl>
                                          <p:spTgt spid="738325"/>
                                        </p:tgtEl>
                                      </p:cBhvr>
                                    </p:animEffect>
                                  </p:childTnLst>
                                </p:cTn>
                              </p:par>
                            </p:childTnLst>
                          </p:cTn>
                        </p:par>
                        <p:par>
                          <p:cTn id="76" fill="hold" nodeType="afterGroup">
                            <p:stCondLst>
                              <p:cond delay="4000"/>
                            </p:stCondLst>
                            <p:childTnLst>
                              <p:par>
                                <p:cTn id="77" presetID="3" presetClass="entr" presetSubtype="10" fill="hold" grpId="0" nodeType="afterEffect">
                                  <p:stCondLst>
                                    <p:cond delay="0"/>
                                  </p:stCondLst>
                                  <p:childTnLst>
                                    <p:set>
                                      <p:cBhvr>
                                        <p:cTn id="78" dur="1" fill="hold">
                                          <p:stCondLst>
                                            <p:cond delay="0"/>
                                          </p:stCondLst>
                                        </p:cTn>
                                        <p:tgtEl>
                                          <p:spTgt spid="738323"/>
                                        </p:tgtEl>
                                        <p:attrNameLst>
                                          <p:attrName>style.visibility</p:attrName>
                                        </p:attrNameLst>
                                      </p:cBhvr>
                                      <p:to>
                                        <p:strVal val="visible"/>
                                      </p:to>
                                    </p:set>
                                    <p:animEffect transition="in" filter="blinds(horizontal)">
                                      <p:cBhvr>
                                        <p:cTn id="79" dur="500"/>
                                        <p:tgtEl>
                                          <p:spTgt spid="738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9" grpId="0" autoUpdateAnimBg="0"/>
      <p:bldP spid="738311" grpId="0" animBg="1"/>
      <p:bldP spid="738312" grpId="0" autoUpdateAnimBg="0"/>
      <p:bldP spid="738313" grpId="0" autoUpdateAnimBg="0"/>
      <p:bldP spid="738314" grpId="0" autoUpdateAnimBg="0"/>
      <p:bldP spid="738315" grpId="0" autoUpdateAnimBg="0"/>
      <p:bldP spid="738316" grpId="0" animBg="1"/>
      <p:bldP spid="738317" grpId="0" animBg="1"/>
      <p:bldP spid="738318" grpId="0" animBg="1"/>
      <p:bldP spid="738319" grpId="0" animBg="1"/>
      <p:bldP spid="738320" grpId="0" animBg="1"/>
      <p:bldP spid="738321" grpId="0" animBg="1"/>
      <p:bldP spid="738322" grpId="0" animBg="1"/>
      <p:bldP spid="738323" grpId="0" animBg="1"/>
      <p:bldP spid="738324" grpId="0" animBg="1"/>
      <p:bldP spid="738325" grpId="0" animBg="1"/>
      <p:bldP spid="738326" grpId="0" animBg="1"/>
      <p:bldP spid="73832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905984A6-8E19-8A40-948B-B7872D86882E}" type="slidenum">
              <a:rPr lang="en-US" altLang="zh-CN" sz="1400"/>
              <a:pPr>
                <a:spcBef>
                  <a:spcPct val="0"/>
                </a:spcBef>
                <a:buClrTx/>
                <a:buSzTx/>
                <a:buFontTx/>
                <a:buNone/>
              </a:pPr>
              <a:t>35</a:t>
            </a:fld>
            <a:endParaRPr lang="en-US" altLang="zh-CN" sz="1400"/>
          </a:p>
        </p:txBody>
      </p:sp>
      <p:sp>
        <p:nvSpPr>
          <p:cNvPr id="76802"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sp>
        <p:nvSpPr>
          <p:cNvPr id="51204" name="Rectangle 14"/>
          <p:cNvSpPr>
            <a:spLocks noChangeArrowheads="1"/>
          </p:cNvSpPr>
          <p:nvPr/>
        </p:nvSpPr>
        <p:spPr bwMode="auto">
          <a:xfrm>
            <a:off x="762000" y="1371600"/>
            <a:ext cx="8229600"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sz="2400">
                <a:solidFill>
                  <a:schemeClr val="tx1"/>
                </a:solidFill>
                <a:latin typeface="Tahoma" pitchFamily="34" charset="0"/>
                <a:ea typeface="宋体" pitchFamily="2" charset="-122"/>
              </a:defRPr>
            </a:lvl1pPr>
            <a:lvl2pPr marL="742950" indent="-285750">
              <a:defRPr sz="2400">
                <a:solidFill>
                  <a:schemeClr val="tx1"/>
                </a:solidFill>
                <a:latin typeface="Tahoma" pitchFamily="34" charset="0"/>
                <a:ea typeface="宋体" pitchFamily="2" charset="-122"/>
              </a:defRPr>
            </a:lvl2pPr>
            <a:lvl3pPr marL="1143000" indent="-228600">
              <a:defRPr sz="2400">
                <a:solidFill>
                  <a:schemeClr val="tx1"/>
                </a:solidFill>
                <a:latin typeface="Tahoma" pitchFamily="34" charset="0"/>
                <a:ea typeface="宋体" pitchFamily="2" charset="-122"/>
              </a:defRPr>
            </a:lvl3pPr>
            <a:lvl4pPr marL="1600200" indent="-228600">
              <a:defRPr sz="2400">
                <a:solidFill>
                  <a:schemeClr val="tx1"/>
                </a:solidFill>
                <a:latin typeface="Tahoma" pitchFamily="34" charset="0"/>
                <a:ea typeface="宋体" pitchFamily="2" charset="-122"/>
              </a:defRPr>
            </a:lvl4pPr>
            <a:lvl5pPr marL="2057400" indent="-22860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None/>
              <a:defRPr/>
            </a:pPr>
            <a:r>
              <a:rPr lang="en-US" altLang="zh-CN" sz="2000" b="1" dirty="0">
                <a:solidFill>
                  <a:schemeClr val="hlink"/>
                </a:solidFill>
              </a:rPr>
              <a:t>3. </a:t>
            </a:r>
            <a:r>
              <a:rPr lang="en-US" altLang="zh-CN" dirty="0">
                <a:solidFill>
                  <a:schemeClr val="hlink"/>
                </a:solidFill>
              </a:rPr>
              <a:t>A set of rules R(v) for node v</a:t>
            </a:r>
            <a:endParaRPr lang="en-US" altLang="zh-CN" sz="2000" b="1" dirty="0">
              <a:solidFill>
                <a:schemeClr val="hlink"/>
              </a:solidFill>
            </a:endParaRPr>
          </a:p>
          <a:p>
            <a:pPr marL="285750" indent="-285750" eaLnBrk="1" hangingPunct="1">
              <a:spcBef>
                <a:spcPct val="20000"/>
              </a:spcBef>
              <a:buClr>
                <a:schemeClr val="folHlink"/>
              </a:buClr>
              <a:buSzPct val="60000"/>
              <a:buFont typeface="Wingdings" pitchFamily="2" charset="2"/>
              <a:buChar char="q"/>
              <a:defRPr/>
            </a:pPr>
            <a:r>
              <a:rPr lang="en-US" altLang="zh-CN" sz="1600" dirty="0"/>
              <a:t>The tree's root has all the rules associated with it. </a:t>
            </a:r>
          </a:p>
          <a:p>
            <a:pPr marL="285750" indent="-285750" eaLnBrk="1" hangingPunct="1">
              <a:spcBef>
                <a:spcPct val="20000"/>
              </a:spcBef>
              <a:buClr>
                <a:schemeClr val="folHlink"/>
              </a:buClr>
              <a:buSzPct val="60000"/>
              <a:buFont typeface="Wingdings" pitchFamily="2" charset="2"/>
              <a:buChar char="q"/>
              <a:defRPr/>
            </a:pPr>
            <a:r>
              <a:rPr lang="en-US" altLang="zh-CN" sz="1600" dirty="0"/>
              <a:t>If node u</a:t>
            </a:r>
            <a:r>
              <a:rPr lang="en-US" altLang="zh-CN" sz="1600" i="1" dirty="0"/>
              <a:t> </a:t>
            </a:r>
            <a:r>
              <a:rPr lang="en-US" altLang="zh-CN" sz="1600" dirty="0"/>
              <a:t>is a child of node v, then R(u) is defined as a subset of R(v).</a:t>
            </a:r>
            <a:endParaRPr lang="en-US" altLang="zh-CN" sz="1600" dirty="0">
              <a:solidFill>
                <a:srgbClr val="FF0000"/>
              </a:solidFill>
            </a:endParaRPr>
          </a:p>
          <a:p>
            <a:pPr marL="285750" indent="-285750" eaLnBrk="1" hangingPunct="1">
              <a:spcBef>
                <a:spcPct val="20000"/>
              </a:spcBef>
              <a:buClr>
                <a:schemeClr val="folHlink"/>
              </a:buClr>
              <a:buSzPct val="60000"/>
              <a:buFont typeface="Wingdings" pitchFamily="2" charset="2"/>
              <a:buChar char="q"/>
              <a:defRPr/>
            </a:pPr>
            <a:r>
              <a:rPr lang="en-US" altLang="zh-CN" sz="1600" dirty="0"/>
              <a:t>That is, every rule in R(v) that </a:t>
            </a:r>
            <a:r>
              <a:rPr lang="en-US" altLang="zh-CN" sz="1600" b="1" dirty="0">
                <a:solidFill>
                  <a:srgbClr val="009900"/>
                </a:solidFill>
              </a:rPr>
              <a:t>spans, cuts, or is contained in</a:t>
            </a:r>
            <a:r>
              <a:rPr lang="en-US" altLang="zh-CN" sz="1600" dirty="0"/>
              <a:t> B(u) is also a member of R(u). </a:t>
            </a:r>
          </a:p>
        </p:txBody>
      </p:sp>
      <p:sp>
        <p:nvSpPr>
          <p:cNvPr id="740367" name="Rectangle 15"/>
          <p:cNvSpPr>
            <a:spLocks noChangeArrowheads="1"/>
          </p:cNvSpPr>
          <p:nvPr/>
        </p:nvSpPr>
        <p:spPr bwMode="auto">
          <a:xfrm>
            <a:off x="762000" y="2985477"/>
            <a:ext cx="7848600" cy="176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dirty="0"/>
              <a:t>    </a:t>
            </a:r>
            <a:r>
              <a:rPr lang="en-US" altLang="zh-CN" sz="2000" b="1" dirty="0">
                <a:solidFill>
                  <a:srgbClr val="FF0000"/>
                </a:solidFill>
              </a:rPr>
              <a:t>Get a Leaf node</a:t>
            </a:r>
          </a:p>
          <a:p>
            <a:pPr marL="285750" indent="-285750">
              <a:buFont typeface="Wingdings" pitchFamily="2" charset="2"/>
              <a:buChar char="q"/>
              <a:defRPr/>
            </a:pPr>
            <a:r>
              <a:rPr lang="en-US" altLang="zh-CN" sz="1600" dirty="0">
                <a:latin typeface="Tahoma" pitchFamily="34" charset="0"/>
                <a:ea typeface="宋体" pitchFamily="2" charset="-122"/>
              </a:rPr>
              <a:t>We perform cutting on each level and recursively on the children of the nodes at that level until the number of rules in the box associated with each node falls below a threshold called </a:t>
            </a:r>
            <a:r>
              <a:rPr lang="en-US" altLang="zh-CN" sz="1600" dirty="0" err="1">
                <a:latin typeface="Tahoma" pitchFamily="34" charset="0"/>
                <a:ea typeface="宋体" pitchFamily="2" charset="-122"/>
              </a:rPr>
              <a:t>binth</a:t>
            </a:r>
            <a:r>
              <a:rPr lang="en-US" altLang="zh-CN" sz="1600" dirty="0">
                <a:latin typeface="Tahoma" pitchFamily="34" charset="0"/>
                <a:ea typeface="宋体" pitchFamily="2" charset="-122"/>
              </a:rPr>
              <a:t> (bin size threshold). </a:t>
            </a:r>
          </a:p>
          <a:p>
            <a:pPr marL="285750" indent="-285750">
              <a:buFont typeface="Wingdings" pitchFamily="2" charset="2"/>
              <a:buChar char="q"/>
              <a:defRPr/>
            </a:pPr>
            <a:r>
              <a:rPr lang="en-US" altLang="zh-CN" sz="1600" dirty="0">
                <a:latin typeface="Tahoma" pitchFamily="34" charset="0"/>
                <a:ea typeface="宋体" pitchFamily="2" charset="-122"/>
              </a:rPr>
              <a:t>A node with fewer than </a:t>
            </a:r>
            <a:r>
              <a:rPr lang="en-US" altLang="zh-CN" sz="1600" dirty="0" err="1">
                <a:latin typeface="Tahoma" pitchFamily="34" charset="0"/>
                <a:ea typeface="宋体" pitchFamily="2" charset="-122"/>
              </a:rPr>
              <a:t>binth</a:t>
            </a:r>
            <a:r>
              <a:rPr lang="en-US" altLang="zh-CN" sz="1600" dirty="0">
                <a:latin typeface="Tahoma" pitchFamily="34" charset="0"/>
                <a:ea typeface="宋体" pitchFamily="2" charset="-122"/>
              </a:rPr>
              <a:t> rules is not partitioned further and becomes a leaf of the tree.</a:t>
            </a:r>
          </a:p>
        </p:txBody>
      </p:sp>
      <p:sp>
        <p:nvSpPr>
          <p:cNvPr id="740369" name="Rectangle 17"/>
          <p:cNvSpPr>
            <a:spLocks noChangeArrowheads="1"/>
          </p:cNvSpPr>
          <p:nvPr/>
        </p:nvSpPr>
        <p:spPr bwMode="auto">
          <a:xfrm>
            <a:off x="838200" y="5108575"/>
            <a:ext cx="381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dirty="0">
                <a:solidFill>
                  <a:schemeClr val="tx2"/>
                </a:solidFill>
              </a:rPr>
              <a:t>    To illustrate: Given a rule set example with two dimensions.</a:t>
            </a:r>
          </a:p>
        </p:txBody>
      </p:sp>
      <p:pic>
        <p:nvPicPr>
          <p:cNvPr id="7680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654550"/>
            <a:ext cx="2420938"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699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0367"/>
                                        </p:tgtEl>
                                        <p:attrNameLst>
                                          <p:attrName>style.visibility</p:attrName>
                                        </p:attrNameLst>
                                      </p:cBhvr>
                                      <p:to>
                                        <p:strVal val="visible"/>
                                      </p:to>
                                    </p:set>
                                    <p:animEffect transition="in" filter="blinds(horizontal)">
                                      <p:cBhvr>
                                        <p:cTn id="7" dur="500"/>
                                        <p:tgtEl>
                                          <p:spTgt spid="740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0369"/>
                                        </p:tgtEl>
                                        <p:attrNameLst>
                                          <p:attrName>style.visibility</p:attrName>
                                        </p:attrNameLst>
                                      </p:cBhvr>
                                      <p:to>
                                        <p:strVal val="visible"/>
                                      </p:to>
                                    </p:set>
                                    <p:animEffect transition="in" filter="blinds(horizontal)">
                                      <p:cBhvr>
                                        <p:cTn id="12" dur="500"/>
                                        <p:tgtEl>
                                          <p:spTgt spid="740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67" grpId="0" autoUpdateAnimBg="0"/>
      <p:bldP spid="740369"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003B9EC6-C0D4-3A47-889F-70EF9F3A76A0}" type="slidenum">
              <a:rPr lang="en-US" altLang="zh-CN" sz="1400"/>
              <a:pPr>
                <a:spcBef>
                  <a:spcPct val="0"/>
                </a:spcBef>
                <a:buClrTx/>
                <a:buSzTx/>
                <a:buFontTx/>
                <a:buNone/>
              </a:pPr>
              <a:t>36</a:t>
            </a:fld>
            <a:endParaRPr lang="en-US" altLang="zh-CN" sz="1400"/>
          </a:p>
        </p:txBody>
      </p:sp>
      <p:sp>
        <p:nvSpPr>
          <p:cNvPr id="78850"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graphicFrame>
        <p:nvGraphicFramePr>
          <p:cNvPr id="78851" name="Object 3"/>
          <p:cNvGraphicFramePr>
            <a:graphicFrameLocks noGrp="1" noChangeAspect="1"/>
          </p:cNvGraphicFramePr>
          <p:nvPr>
            <p:ph idx="1"/>
          </p:nvPr>
        </p:nvGraphicFramePr>
        <p:xfrm>
          <a:off x="1066800" y="2514600"/>
          <a:ext cx="7194550" cy="3917950"/>
        </p:xfrm>
        <a:graphic>
          <a:graphicData uri="http://schemas.openxmlformats.org/presentationml/2006/ole">
            <mc:AlternateContent xmlns:mc="http://schemas.openxmlformats.org/markup-compatibility/2006">
              <mc:Choice xmlns:v="urn:schemas-microsoft-com:vml" Requires="v">
                <p:oleObj spid="_x0000_s5137" name="Visio" r:id="rId4" imgW="7200900" imgH="3924300" progId="Visio.Drawing.11">
                  <p:embed/>
                </p:oleObj>
              </mc:Choice>
              <mc:Fallback>
                <p:oleObj name="Visio" r:id="rId4" imgW="7200900" imgH="3924300" progId="Visio.Drawing.11">
                  <p:embed/>
                  <p:pic>
                    <p:nvPicPr>
                      <p:cNvPr id="788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514600"/>
                        <a:ext cx="7194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 name="Text Box 4"/>
          <p:cNvSpPr txBox="1">
            <a:spLocks noChangeArrowheads="1"/>
          </p:cNvSpPr>
          <p:nvPr/>
        </p:nvSpPr>
        <p:spPr bwMode="auto">
          <a:xfrm>
            <a:off x="914400" y="14478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400" dirty="0"/>
              <a:t>And the geometrical presentation of the classifier:</a:t>
            </a:r>
          </a:p>
        </p:txBody>
      </p:sp>
      <p:sp>
        <p:nvSpPr>
          <p:cNvPr id="640005" name="Text Box 5"/>
          <p:cNvSpPr txBox="1">
            <a:spLocks noChangeArrowheads="1"/>
          </p:cNvSpPr>
          <p:nvPr/>
        </p:nvSpPr>
        <p:spPr bwMode="auto">
          <a:xfrm>
            <a:off x="914400" y="1811338"/>
            <a:ext cx="2514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R1: X range{0-31}</a:t>
            </a:r>
          </a:p>
          <a:p>
            <a:pPr eaLnBrk="1" hangingPunct="1">
              <a:spcBef>
                <a:spcPct val="50000"/>
              </a:spcBef>
              <a:buFont typeface="Wingdings" charset="2"/>
              <a:buNone/>
            </a:pPr>
            <a:r>
              <a:rPr lang="en-US" altLang="zh-CN" sz="1800">
                <a:solidFill>
                  <a:schemeClr val="tx2"/>
                </a:solidFill>
              </a:rPr>
              <a:t>      Y range{0-255}</a:t>
            </a:r>
          </a:p>
        </p:txBody>
      </p:sp>
      <p:sp>
        <p:nvSpPr>
          <p:cNvPr id="640006" name="Text Box 6"/>
          <p:cNvSpPr txBox="1">
            <a:spLocks noChangeArrowheads="1"/>
          </p:cNvSpPr>
          <p:nvPr/>
        </p:nvSpPr>
        <p:spPr bwMode="auto">
          <a:xfrm>
            <a:off x="4876800" y="1811338"/>
            <a:ext cx="2514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R2: X range{0-255}</a:t>
            </a:r>
          </a:p>
          <a:p>
            <a:pPr eaLnBrk="1" hangingPunct="1">
              <a:spcBef>
                <a:spcPct val="50000"/>
              </a:spcBef>
              <a:buFont typeface="Wingdings" charset="2"/>
              <a:buNone/>
            </a:pPr>
            <a:r>
              <a:rPr lang="en-US" altLang="zh-CN" sz="1800">
                <a:solidFill>
                  <a:schemeClr val="tx2"/>
                </a:solidFill>
              </a:rPr>
              <a:t>      Y range{128-131}</a:t>
            </a:r>
          </a:p>
        </p:txBody>
      </p:sp>
    </p:spTree>
    <p:extLst>
      <p:ext uri="{BB962C8B-B14F-4D97-AF65-F5344CB8AC3E}">
        <p14:creationId xmlns:p14="http://schemas.microsoft.com/office/powerpoint/2010/main" val="441235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0005"/>
                                        </p:tgtEl>
                                        <p:attrNameLst>
                                          <p:attrName>style.visibility</p:attrName>
                                        </p:attrNameLst>
                                      </p:cBhvr>
                                      <p:to>
                                        <p:strVal val="visible"/>
                                      </p:to>
                                    </p:set>
                                    <p:animEffect transition="in" filter="blinds(horizontal)">
                                      <p:cBhvr>
                                        <p:cTn id="7" dur="500"/>
                                        <p:tgtEl>
                                          <p:spTgt spid="6400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0006"/>
                                        </p:tgtEl>
                                        <p:attrNameLst>
                                          <p:attrName>style.visibility</p:attrName>
                                        </p:attrNameLst>
                                      </p:cBhvr>
                                      <p:to>
                                        <p:strVal val="visible"/>
                                      </p:to>
                                    </p:set>
                                    <p:animEffect transition="in" filter="blinds(horizontal)">
                                      <p:cBhvr>
                                        <p:cTn id="12" dur="500"/>
                                        <p:tgtEl>
                                          <p:spTgt spid="640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5" grpId="0" autoUpdateAnimBg="0"/>
      <p:bldP spid="64000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40115E99-FD46-6D4E-BE55-9CB03D09B000}" type="slidenum">
              <a:rPr lang="en-US" altLang="zh-CN" sz="1400"/>
              <a:pPr>
                <a:spcBef>
                  <a:spcPct val="0"/>
                </a:spcBef>
                <a:buClrTx/>
                <a:buSzTx/>
                <a:buFontTx/>
                <a:buNone/>
              </a:pPr>
              <a:t>37</a:t>
            </a:fld>
            <a:endParaRPr lang="en-US" altLang="zh-CN" sz="1400"/>
          </a:p>
        </p:txBody>
      </p:sp>
      <p:sp>
        <p:nvSpPr>
          <p:cNvPr id="80898"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graphicFrame>
        <p:nvGraphicFramePr>
          <p:cNvPr id="80899" name="Object 3"/>
          <p:cNvGraphicFramePr>
            <a:graphicFrameLocks noGrp="1" noChangeAspect="1"/>
          </p:cNvGraphicFramePr>
          <p:nvPr>
            <p:ph idx="1"/>
          </p:nvPr>
        </p:nvGraphicFramePr>
        <p:xfrm>
          <a:off x="990600" y="2438400"/>
          <a:ext cx="7207250" cy="3900488"/>
        </p:xfrm>
        <a:graphic>
          <a:graphicData uri="http://schemas.openxmlformats.org/presentationml/2006/ole">
            <mc:AlternateContent xmlns:mc="http://schemas.openxmlformats.org/markup-compatibility/2006">
              <mc:Choice xmlns:v="urn:schemas-microsoft-com:vml" Requires="v">
                <p:oleObj spid="_x0000_s6161" name="Visio" r:id="rId4" imgW="7226300" imgH="3911600" progId="Visio.Drawing.11">
                  <p:embed/>
                </p:oleObj>
              </mc:Choice>
              <mc:Fallback>
                <p:oleObj name="Visio" r:id="rId4" imgW="7226300" imgH="3911600" progId="Visio.Drawing.11">
                  <p:embed/>
                  <p:pic>
                    <p:nvPicPr>
                      <p:cNvPr id="808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438400"/>
                        <a:ext cx="7207250"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2053" name="Text Box 5"/>
          <p:cNvSpPr txBox="1">
            <a:spLocks noChangeArrowheads="1"/>
          </p:cNvSpPr>
          <p:nvPr/>
        </p:nvSpPr>
        <p:spPr bwMode="auto">
          <a:xfrm>
            <a:off x="838200" y="1582738"/>
            <a:ext cx="2743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R3: X range{64-71}</a:t>
            </a:r>
          </a:p>
          <a:p>
            <a:pPr eaLnBrk="1" hangingPunct="1">
              <a:spcBef>
                <a:spcPct val="50000"/>
              </a:spcBef>
              <a:buFont typeface="Wingdings" charset="2"/>
              <a:buNone/>
            </a:pPr>
            <a:r>
              <a:rPr lang="en-US" altLang="zh-CN" sz="1800">
                <a:solidFill>
                  <a:schemeClr val="tx2"/>
                </a:solidFill>
              </a:rPr>
              <a:t>      Y range{128-255}</a:t>
            </a:r>
          </a:p>
        </p:txBody>
      </p:sp>
      <p:sp>
        <p:nvSpPr>
          <p:cNvPr id="642054" name="Text Box 6"/>
          <p:cNvSpPr txBox="1">
            <a:spLocks noChangeArrowheads="1"/>
          </p:cNvSpPr>
          <p:nvPr/>
        </p:nvSpPr>
        <p:spPr bwMode="auto">
          <a:xfrm>
            <a:off x="5181600" y="1582738"/>
            <a:ext cx="2743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R4: X range{67-67}</a:t>
            </a:r>
          </a:p>
          <a:p>
            <a:pPr eaLnBrk="1" hangingPunct="1">
              <a:spcBef>
                <a:spcPct val="50000"/>
              </a:spcBef>
              <a:buFont typeface="Wingdings" charset="2"/>
              <a:buNone/>
            </a:pPr>
            <a:r>
              <a:rPr lang="en-US" altLang="zh-CN" sz="1800">
                <a:solidFill>
                  <a:schemeClr val="tx2"/>
                </a:solidFill>
              </a:rPr>
              <a:t>      Y range{0-127}</a:t>
            </a:r>
          </a:p>
        </p:txBody>
      </p:sp>
    </p:spTree>
    <p:extLst>
      <p:ext uri="{BB962C8B-B14F-4D97-AF65-F5344CB8AC3E}">
        <p14:creationId xmlns:p14="http://schemas.microsoft.com/office/powerpoint/2010/main" val="1242766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2053"/>
                                        </p:tgtEl>
                                        <p:attrNameLst>
                                          <p:attrName>style.visibility</p:attrName>
                                        </p:attrNameLst>
                                      </p:cBhvr>
                                      <p:to>
                                        <p:strVal val="visible"/>
                                      </p:to>
                                    </p:set>
                                    <p:animEffect transition="in" filter="blinds(horizontal)">
                                      <p:cBhvr>
                                        <p:cTn id="7" dur="500"/>
                                        <p:tgtEl>
                                          <p:spTgt spid="64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2054"/>
                                        </p:tgtEl>
                                        <p:attrNameLst>
                                          <p:attrName>style.visibility</p:attrName>
                                        </p:attrNameLst>
                                      </p:cBhvr>
                                      <p:to>
                                        <p:strVal val="visible"/>
                                      </p:to>
                                    </p:set>
                                    <p:animEffect transition="in" filter="blinds(horizontal)">
                                      <p:cBhvr>
                                        <p:cTn id="12" dur="500"/>
                                        <p:tgtEl>
                                          <p:spTgt spid="64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3" grpId="0" autoUpdateAnimBg="0"/>
      <p:bldP spid="64205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E85113E9-7E99-7941-B75D-EFBF2F7A268A}" type="slidenum">
              <a:rPr lang="en-US" altLang="zh-CN" sz="1400"/>
              <a:pPr>
                <a:spcBef>
                  <a:spcPct val="0"/>
                </a:spcBef>
                <a:buClrTx/>
                <a:buSzTx/>
                <a:buFontTx/>
                <a:buNone/>
              </a:pPr>
              <a:t>38</a:t>
            </a:fld>
            <a:endParaRPr lang="en-US" altLang="zh-CN" sz="1400"/>
          </a:p>
        </p:txBody>
      </p:sp>
      <p:sp>
        <p:nvSpPr>
          <p:cNvPr id="82946"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graphicFrame>
        <p:nvGraphicFramePr>
          <p:cNvPr id="82947" name="Object 3"/>
          <p:cNvGraphicFramePr>
            <a:graphicFrameLocks noGrp="1" noChangeAspect="1"/>
          </p:cNvGraphicFramePr>
          <p:nvPr>
            <p:ph idx="1"/>
          </p:nvPr>
        </p:nvGraphicFramePr>
        <p:xfrm>
          <a:off x="990600" y="2438400"/>
          <a:ext cx="7207250" cy="3921125"/>
        </p:xfrm>
        <a:graphic>
          <a:graphicData uri="http://schemas.openxmlformats.org/presentationml/2006/ole">
            <mc:AlternateContent xmlns:mc="http://schemas.openxmlformats.org/markup-compatibility/2006">
              <mc:Choice xmlns:v="urn:schemas-microsoft-com:vml" Requires="v">
                <p:oleObj spid="_x0000_s7185" name="Visio" r:id="rId4" imgW="7226300" imgH="3937000" progId="Visio.Drawing.11">
                  <p:embed/>
                </p:oleObj>
              </mc:Choice>
              <mc:Fallback>
                <p:oleObj name="Visio" r:id="rId4" imgW="7226300" imgH="3937000" progId="Visio.Drawing.11">
                  <p:embed/>
                  <p:pic>
                    <p:nvPicPr>
                      <p:cNvPr id="829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438400"/>
                        <a:ext cx="7207250"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48" name="Text Box 5"/>
          <p:cNvSpPr txBox="1">
            <a:spLocks noChangeArrowheads="1"/>
          </p:cNvSpPr>
          <p:nvPr/>
        </p:nvSpPr>
        <p:spPr bwMode="auto">
          <a:xfrm>
            <a:off x="914400" y="1658938"/>
            <a:ext cx="2743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R5: X range{64-71}</a:t>
            </a:r>
          </a:p>
          <a:p>
            <a:pPr eaLnBrk="1" hangingPunct="1">
              <a:spcBef>
                <a:spcPct val="50000"/>
              </a:spcBef>
              <a:buFont typeface="Wingdings" charset="2"/>
              <a:buNone/>
            </a:pPr>
            <a:r>
              <a:rPr lang="en-US" altLang="zh-CN" sz="1800">
                <a:solidFill>
                  <a:schemeClr val="tx2"/>
                </a:solidFill>
              </a:rPr>
              <a:t>      Y range{0-15}</a:t>
            </a:r>
          </a:p>
        </p:txBody>
      </p:sp>
      <p:sp>
        <p:nvSpPr>
          <p:cNvPr id="82949" name="Text Box 6"/>
          <p:cNvSpPr txBox="1">
            <a:spLocks noChangeArrowheads="1"/>
          </p:cNvSpPr>
          <p:nvPr/>
        </p:nvSpPr>
        <p:spPr bwMode="auto">
          <a:xfrm>
            <a:off x="5486400" y="1658938"/>
            <a:ext cx="2743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R6: X range{128-191}</a:t>
            </a:r>
          </a:p>
          <a:p>
            <a:pPr eaLnBrk="1" hangingPunct="1">
              <a:spcBef>
                <a:spcPct val="50000"/>
              </a:spcBef>
              <a:buFont typeface="Wingdings" charset="2"/>
              <a:buNone/>
            </a:pPr>
            <a:r>
              <a:rPr lang="en-US" altLang="zh-CN" sz="1800">
                <a:solidFill>
                  <a:schemeClr val="tx2"/>
                </a:solidFill>
              </a:rPr>
              <a:t>      Y range{4-131}</a:t>
            </a:r>
          </a:p>
        </p:txBody>
      </p:sp>
    </p:spTree>
    <p:extLst>
      <p:ext uri="{BB962C8B-B14F-4D97-AF65-F5344CB8AC3E}">
        <p14:creationId xmlns:p14="http://schemas.microsoft.com/office/powerpoint/2010/main" val="387494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BA19E4A1-D038-CA47-BDF2-A8B4801A5D2D}" type="slidenum">
              <a:rPr lang="en-US" altLang="zh-CN" sz="1400"/>
              <a:pPr>
                <a:spcBef>
                  <a:spcPct val="0"/>
                </a:spcBef>
                <a:buClrTx/>
                <a:buSzTx/>
                <a:buFontTx/>
                <a:buNone/>
              </a:pPr>
              <a:t>39</a:t>
            </a:fld>
            <a:endParaRPr lang="en-US" altLang="zh-CN" sz="1400"/>
          </a:p>
        </p:txBody>
      </p:sp>
      <p:sp>
        <p:nvSpPr>
          <p:cNvPr id="84994"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graphicFrame>
        <p:nvGraphicFramePr>
          <p:cNvPr id="84995" name="Object 3"/>
          <p:cNvGraphicFramePr>
            <a:graphicFrameLocks noGrp="1" noChangeAspect="1"/>
          </p:cNvGraphicFramePr>
          <p:nvPr>
            <p:ph idx="1"/>
          </p:nvPr>
        </p:nvGraphicFramePr>
        <p:xfrm>
          <a:off x="990600" y="2646363"/>
          <a:ext cx="7270750" cy="3983037"/>
        </p:xfrm>
        <a:graphic>
          <a:graphicData uri="http://schemas.openxmlformats.org/presentationml/2006/ole">
            <mc:AlternateContent xmlns:mc="http://schemas.openxmlformats.org/markup-compatibility/2006">
              <mc:Choice xmlns:v="urn:schemas-microsoft-com:vml" Requires="v">
                <p:oleObj spid="_x0000_s8209" name="Visio" r:id="rId4" imgW="7277100" imgH="3987800" progId="Visio.Drawing.11">
                  <p:embed/>
                </p:oleObj>
              </mc:Choice>
              <mc:Fallback>
                <p:oleObj name="Visio" r:id="rId4" imgW="7277100" imgH="3987800" progId="Visio.Drawing.11">
                  <p:embed/>
                  <p:pic>
                    <p:nvPicPr>
                      <p:cNvPr id="8499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646363"/>
                        <a:ext cx="7270750" cy="398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6" name="Text Box 5"/>
          <p:cNvSpPr txBox="1">
            <a:spLocks noChangeArrowheads="1"/>
          </p:cNvSpPr>
          <p:nvPr/>
        </p:nvSpPr>
        <p:spPr bwMode="auto">
          <a:xfrm>
            <a:off x="685800" y="1752600"/>
            <a:ext cx="4191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R7: X range{192-192}</a:t>
            </a:r>
          </a:p>
          <a:p>
            <a:pPr eaLnBrk="1" hangingPunct="1">
              <a:spcBef>
                <a:spcPct val="50000"/>
              </a:spcBef>
              <a:buFont typeface="Wingdings" charset="2"/>
              <a:buNone/>
            </a:pPr>
            <a:r>
              <a:rPr lang="en-US" altLang="zh-CN" sz="1800">
                <a:solidFill>
                  <a:schemeClr val="tx2"/>
                </a:solidFill>
              </a:rPr>
              <a:t>      Y  range{0-255}</a:t>
            </a:r>
          </a:p>
        </p:txBody>
      </p:sp>
      <p:sp>
        <p:nvSpPr>
          <p:cNvPr id="646150" name="Text Box 6"/>
          <p:cNvSpPr txBox="1">
            <a:spLocks noChangeArrowheads="1"/>
          </p:cNvSpPr>
          <p:nvPr/>
        </p:nvSpPr>
        <p:spPr bwMode="auto">
          <a:xfrm>
            <a:off x="4343400" y="2057400"/>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Geometrical representation of all 7 rules:</a:t>
            </a:r>
          </a:p>
        </p:txBody>
      </p:sp>
      <p:sp>
        <p:nvSpPr>
          <p:cNvPr id="646151" name="Oval 7"/>
          <p:cNvSpPr>
            <a:spLocks noChangeArrowheads="1"/>
          </p:cNvSpPr>
          <p:nvPr/>
        </p:nvSpPr>
        <p:spPr bwMode="auto">
          <a:xfrm>
            <a:off x="4724400" y="4191000"/>
            <a:ext cx="609600" cy="3048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646152" name="Line 8"/>
          <p:cNvSpPr>
            <a:spLocks noChangeShapeType="1"/>
          </p:cNvSpPr>
          <p:nvPr/>
        </p:nvSpPr>
        <p:spPr bwMode="auto">
          <a:xfrm flipV="1">
            <a:off x="5140325" y="1905000"/>
            <a:ext cx="346075" cy="22860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153" name="Text Box 9"/>
          <p:cNvSpPr txBox="1">
            <a:spLocks noChangeArrowheads="1"/>
          </p:cNvSpPr>
          <p:nvPr/>
        </p:nvSpPr>
        <p:spPr bwMode="auto">
          <a:xfrm>
            <a:off x="4267200" y="1371600"/>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800">
                <a:solidFill>
                  <a:schemeClr val="tx2"/>
                </a:solidFill>
              </a:rPr>
              <a:t>When two or more are overlapped, consider their priorities. </a:t>
            </a:r>
          </a:p>
        </p:txBody>
      </p:sp>
    </p:spTree>
    <p:extLst>
      <p:ext uri="{BB962C8B-B14F-4D97-AF65-F5344CB8AC3E}">
        <p14:creationId xmlns:p14="http://schemas.microsoft.com/office/powerpoint/2010/main" val="1364260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6150"/>
                                        </p:tgtEl>
                                        <p:attrNameLst>
                                          <p:attrName>style.visibility</p:attrName>
                                        </p:attrNameLst>
                                      </p:cBhvr>
                                      <p:to>
                                        <p:strVal val="visible"/>
                                      </p:to>
                                    </p:set>
                                    <p:animEffect transition="in" filter="blinds(horizontal)">
                                      <p:cBhvr>
                                        <p:cTn id="7" dur="500"/>
                                        <p:tgtEl>
                                          <p:spTgt spid="646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6153"/>
                                        </p:tgtEl>
                                        <p:attrNameLst>
                                          <p:attrName>style.visibility</p:attrName>
                                        </p:attrNameLst>
                                      </p:cBhvr>
                                      <p:to>
                                        <p:strVal val="visible"/>
                                      </p:to>
                                    </p:set>
                                    <p:animEffect transition="in" filter="blinds(horizontal)">
                                      <p:cBhvr>
                                        <p:cTn id="12" dur="500"/>
                                        <p:tgtEl>
                                          <p:spTgt spid="646153"/>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46152"/>
                                        </p:tgtEl>
                                        <p:attrNameLst>
                                          <p:attrName>style.visibility</p:attrName>
                                        </p:attrNameLst>
                                      </p:cBhvr>
                                      <p:to>
                                        <p:strVal val="visible"/>
                                      </p:to>
                                    </p:set>
                                    <p:animEffect transition="in" filter="blinds(horizontal)">
                                      <p:cBhvr>
                                        <p:cTn id="16" dur="500"/>
                                        <p:tgtEl>
                                          <p:spTgt spid="646152"/>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646151"/>
                                        </p:tgtEl>
                                        <p:attrNameLst>
                                          <p:attrName>style.visibility</p:attrName>
                                        </p:attrNameLst>
                                      </p:cBhvr>
                                      <p:to>
                                        <p:strVal val="visible"/>
                                      </p:to>
                                    </p:set>
                                    <p:animEffect transition="in" filter="blinds(horizontal)">
                                      <p:cBhvr>
                                        <p:cTn id="20" dur="500"/>
                                        <p:tgtEl>
                                          <p:spTgt spid="64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50" grpId="0" autoUpdateAnimBg="0"/>
      <p:bldP spid="646151" grpId="0" animBg="1"/>
      <p:bldP spid="646152" grpId="0" animBg="1"/>
      <p:bldP spid="64615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19438-0C98-CC4E-B2A6-DFB0F8C5A663}"/>
              </a:ext>
            </a:extLst>
          </p:cNvPr>
          <p:cNvSpPr>
            <a:spLocks noGrp="1"/>
          </p:cNvSpPr>
          <p:nvPr>
            <p:ph idx="1"/>
          </p:nvPr>
        </p:nvSpPr>
        <p:spPr>
          <a:xfrm>
            <a:off x="628650" y="1752600"/>
            <a:ext cx="8362950" cy="2285063"/>
          </a:xfrm>
        </p:spPr>
        <p:txBody>
          <a:bodyPr>
            <a:noAutofit/>
          </a:bodyPr>
          <a:lstStyle/>
          <a:p>
            <a:r>
              <a:rPr lang="en-US" altLang="en-US" sz="1800" dirty="0">
                <a:solidFill>
                  <a:srgbClr val="C00000"/>
                </a:solidFill>
                <a:latin typeface="Calibri" panose="020F0502020204030204" pitchFamily="34" charset="0"/>
                <a:ea typeface="ＭＳ Ｐゴシック" panose="020B0600070205080204" pitchFamily="34" charset="-128"/>
                <a:cs typeface="ＭＳ Ｐゴシック" panose="020B0600070205080204" pitchFamily="34" charset="-128"/>
              </a:rPr>
              <a:t>flow: </a:t>
            </a:r>
            <a:r>
              <a:rPr lang="en-US" altLang="en-US" sz="1800" dirty="0">
                <a:latin typeface="Calibri" panose="020F0502020204030204" pitchFamily="34" charset="0"/>
                <a:ea typeface="ＭＳ Ｐゴシック" panose="020B0600070205080204" pitchFamily="34" charset="-128"/>
                <a:cs typeface="ＭＳ Ｐゴシック" panose="020B0600070205080204" pitchFamily="34" charset="-128"/>
              </a:rPr>
              <a:t>defined by header field values (in link-, network-, transport-layer fields)</a:t>
            </a:r>
          </a:p>
          <a:p>
            <a:r>
              <a:rPr lang="en-US" altLang="en-US" sz="1800" dirty="0">
                <a:solidFill>
                  <a:srgbClr val="C00000"/>
                </a:solidFill>
                <a:latin typeface="Calibri" panose="020F0502020204030204" pitchFamily="34" charset="0"/>
                <a:ea typeface="ＭＳ Ｐゴシック" panose="020B0600070205080204" pitchFamily="34" charset="-128"/>
                <a:cs typeface="ＭＳ Ｐゴシック" panose="020B0600070205080204" pitchFamily="34" charset="-128"/>
              </a:rPr>
              <a:t>generalized forwarding: </a:t>
            </a:r>
            <a:r>
              <a:rPr lang="en-US" altLang="en-US" sz="1800" dirty="0">
                <a:latin typeface="Calibri" panose="020F0502020204030204" pitchFamily="34" charset="0"/>
                <a:ea typeface="ＭＳ Ｐゴシック" panose="020B0600070205080204" pitchFamily="34" charset="-128"/>
                <a:cs typeface="ＭＳ Ｐゴシック" panose="020B0600070205080204" pitchFamily="34" charset="-128"/>
              </a:rPr>
              <a:t>simple</a:t>
            </a:r>
            <a:r>
              <a:rPr lang="en-US" altLang="en-US" sz="1800" dirty="0">
                <a:solidFill>
                  <a:srgbClr val="C00000"/>
                </a:solidFill>
                <a:latin typeface="Calibri" panose="020F0502020204030204" pitchFamily="34" charset="0"/>
                <a:ea typeface="ＭＳ Ｐゴシック" panose="020B0600070205080204" pitchFamily="34" charset="-128"/>
                <a:cs typeface="ＭＳ Ｐゴシック" panose="020B0600070205080204" pitchFamily="34" charset="-128"/>
              </a:rPr>
              <a:t> </a:t>
            </a:r>
            <a:r>
              <a:rPr lang="en-US" altLang="en-US" sz="1800" dirty="0">
                <a:latin typeface="Calibri" panose="020F0502020204030204" pitchFamily="34" charset="0"/>
                <a:ea typeface="ＭＳ Ｐゴシック" panose="020B0600070205080204" pitchFamily="34" charset="-128"/>
                <a:cs typeface="ＭＳ Ｐゴシック" panose="020B0600070205080204" pitchFamily="34" charset="-128"/>
              </a:rPr>
              <a:t>packet-handling rules</a:t>
            </a:r>
          </a:p>
          <a:p>
            <a:pPr lvl="1"/>
            <a:r>
              <a:rPr lang="en-US" altLang="en-US" sz="1800" dirty="0">
                <a:solidFill>
                  <a:srgbClr val="0000A8"/>
                </a:solidFill>
                <a:latin typeface="Calibri" panose="020F0502020204030204" pitchFamily="34" charset="0"/>
                <a:ea typeface="ＭＳ Ｐゴシック" panose="020B0600070205080204" pitchFamily="34" charset="-128"/>
              </a:rPr>
              <a:t>match:</a:t>
            </a:r>
            <a:r>
              <a:rPr lang="en-US" altLang="en-US" sz="1800" dirty="0">
                <a:solidFill>
                  <a:srgbClr val="000090"/>
                </a:solidFill>
                <a:latin typeface="Calibri" panose="020F0502020204030204" pitchFamily="34" charset="0"/>
                <a:ea typeface="ＭＳ Ｐゴシック" panose="020B0600070205080204" pitchFamily="34" charset="-128"/>
              </a:rPr>
              <a:t> </a:t>
            </a:r>
            <a:r>
              <a:rPr lang="en-US" altLang="en-US" sz="1800" dirty="0">
                <a:latin typeface="Calibri" panose="020F0502020204030204" pitchFamily="34" charset="0"/>
                <a:ea typeface="ＭＳ Ｐゴシック" panose="020B0600070205080204" pitchFamily="34" charset="-128"/>
              </a:rPr>
              <a:t>pattern</a:t>
            </a:r>
            <a:r>
              <a:rPr lang="en-US" altLang="en-US" sz="1800" dirty="0">
                <a:solidFill>
                  <a:srgbClr val="000090"/>
                </a:solidFill>
                <a:latin typeface="Calibri" panose="020F0502020204030204" pitchFamily="34" charset="0"/>
                <a:ea typeface="ＭＳ Ｐゴシック" panose="020B0600070205080204" pitchFamily="34" charset="-128"/>
              </a:rPr>
              <a:t> </a:t>
            </a:r>
            <a:r>
              <a:rPr lang="en-US" altLang="en-US" sz="1800" dirty="0">
                <a:latin typeface="Calibri" panose="020F0502020204030204" pitchFamily="34" charset="0"/>
                <a:ea typeface="ＭＳ Ｐゴシック" panose="020B0600070205080204" pitchFamily="34" charset="-128"/>
              </a:rPr>
              <a:t>values in packet header fields</a:t>
            </a:r>
          </a:p>
          <a:p>
            <a:pPr lvl="1"/>
            <a:r>
              <a:rPr lang="en-US" altLang="en-US" sz="1800" dirty="0">
                <a:solidFill>
                  <a:srgbClr val="0000A8"/>
                </a:solidFill>
                <a:latin typeface="Calibri" panose="020F0502020204030204" pitchFamily="34" charset="0"/>
                <a:ea typeface="ＭＳ Ｐゴシック" panose="020B0600070205080204" pitchFamily="34" charset="-128"/>
              </a:rPr>
              <a:t>actions: </a:t>
            </a:r>
            <a:r>
              <a:rPr lang="en-US" altLang="en-US" sz="1800" dirty="0">
                <a:latin typeface="Calibri" panose="020F0502020204030204" pitchFamily="34" charset="0"/>
                <a:ea typeface="ＭＳ Ｐゴシック" panose="020B0600070205080204" pitchFamily="34" charset="-128"/>
              </a:rPr>
              <a:t>for matched packet: drop, forward, modify, matched packet or send matched packet to controller </a:t>
            </a:r>
          </a:p>
          <a:p>
            <a:pPr lvl="1"/>
            <a:r>
              <a:rPr lang="en-US" altLang="en-US" sz="1800" dirty="0">
                <a:solidFill>
                  <a:srgbClr val="0000A8"/>
                </a:solidFill>
                <a:latin typeface="Calibri" panose="020F0502020204030204" pitchFamily="34" charset="0"/>
                <a:ea typeface="ＭＳ Ｐゴシック" panose="020B0600070205080204" pitchFamily="34" charset="-128"/>
              </a:rPr>
              <a:t>priority: </a:t>
            </a:r>
            <a:r>
              <a:rPr lang="en-US" altLang="en-US" sz="1800" dirty="0">
                <a:latin typeface="Calibri" panose="020F0502020204030204" pitchFamily="34" charset="0"/>
                <a:ea typeface="ＭＳ Ｐゴシック" panose="020B0600070205080204" pitchFamily="34" charset="-128"/>
              </a:rPr>
              <a:t>disambiguate overlapping patterns</a:t>
            </a:r>
          </a:p>
          <a:p>
            <a:pPr lvl="1"/>
            <a:r>
              <a:rPr lang="en-US" altLang="en-US" sz="1800" dirty="0">
                <a:solidFill>
                  <a:srgbClr val="0000A8"/>
                </a:solidFill>
                <a:latin typeface="Calibri" panose="020F0502020204030204" pitchFamily="34" charset="0"/>
                <a:ea typeface="ＭＳ Ｐゴシック" panose="020B0600070205080204" pitchFamily="34" charset="-128"/>
              </a:rPr>
              <a:t>counters: </a:t>
            </a:r>
            <a:r>
              <a:rPr lang="en-US" altLang="en-US" sz="1800" dirty="0">
                <a:latin typeface="Calibri" panose="020F0502020204030204" pitchFamily="34" charset="0"/>
                <a:ea typeface="ＭＳ Ｐゴシック" panose="020B0600070205080204" pitchFamily="34" charset="-128"/>
              </a:rPr>
              <a:t>#bytes and #packets</a:t>
            </a:r>
          </a:p>
        </p:txBody>
      </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603250" y="630270"/>
            <a:ext cx="7886700" cy="670967"/>
          </a:xfrm>
        </p:spPr>
        <p:txBody>
          <a:bodyPr>
            <a:normAutofit/>
          </a:bodyPr>
          <a:lstStyle/>
          <a:p>
            <a:r>
              <a:rPr lang="en-US" sz="3600" dirty="0"/>
              <a:t>Flow table abstraction</a:t>
            </a:r>
          </a:p>
        </p:txBody>
      </p:sp>
      <p:grpSp>
        <p:nvGrpSpPr>
          <p:cNvPr id="53" name="Group 52">
            <a:extLst>
              <a:ext uri="{FF2B5EF4-FFF2-40B4-BE49-F238E27FC236}">
                <a16:creationId xmlns:a16="http://schemas.microsoft.com/office/drawing/2014/main" id="{DDFAE99D-C5EA-5147-B11F-7A5B7FCE54AE}"/>
              </a:ext>
            </a:extLst>
          </p:cNvPr>
          <p:cNvGrpSpPr/>
          <p:nvPr/>
        </p:nvGrpSpPr>
        <p:grpSpPr>
          <a:xfrm>
            <a:off x="635543" y="4219575"/>
            <a:ext cx="5433392" cy="1652121"/>
            <a:chOff x="848139" y="4484689"/>
            <a:chExt cx="7244522" cy="2202828"/>
          </a:xfrm>
        </p:grpSpPr>
        <p:cxnSp>
          <p:nvCxnSpPr>
            <p:cNvPr id="45" name="Straight Connector 44">
              <a:extLst>
                <a:ext uri="{FF2B5EF4-FFF2-40B4-BE49-F238E27FC236}">
                  <a16:creationId xmlns:a16="http://schemas.microsoft.com/office/drawing/2014/main" id="{362506F8-ECEC-2E42-805B-42E4D94FA9CB}"/>
                </a:ext>
              </a:extLst>
            </p:cNvPr>
            <p:cNvCxnSpPr/>
            <p:nvPr/>
          </p:nvCxnSpPr>
          <p:spPr>
            <a:xfrm>
              <a:off x="848139" y="6202017"/>
              <a:ext cx="51948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FCF0EDD-3789-414C-ACC3-3BF841E39C99}"/>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6" name="Freeform 5">
                <a:extLst>
                  <a:ext uri="{FF2B5EF4-FFF2-40B4-BE49-F238E27FC236}">
                    <a16:creationId xmlns:a16="http://schemas.microsoft.com/office/drawing/2014/main" id="{CF1E2C8F-E181-3B43-A519-0FC1DEA4B6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                   </a:t>
                </a:r>
              </a:p>
            </p:txBody>
          </p:sp>
          <p:sp>
            <p:nvSpPr>
              <p:cNvPr id="7" name="Oval 6">
                <a:extLst>
                  <a:ext uri="{FF2B5EF4-FFF2-40B4-BE49-F238E27FC236}">
                    <a16:creationId xmlns:a16="http://schemas.microsoft.com/office/drawing/2014/main" id="{8CE0A78E-9FDA-334F-9AD4-8A4ED942B1C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              </a:t>
                </a:r>
              </a:p>
            </p:txBody>
          </p:sp>
          <p:grpSp>
            <p:nvGrpSpPr>
              <p:cNvPr id="8" name="Group 7">
                <a:extLst>
                  <a:ext uri="{FF2B5EF4-FFF2-40B4-BE49-F238E27FC236}">
                    <a16:creationId xmlns:a16="http://schemas.microsoft.com/office/drawing/2014/main" id="{0C1D1C42-5DC5-DE41-880F-2DB6C20303EA}"/>
                  </a:ext>
                </a:extLst>
              </p:cNvPr>
              <p:cNvGrpSpPr/>
              <p:nvPr/>
            </p:nvGrpSpPr>
            <p:grpSpPr>
              <a:xfrm>
                <a:off x="7713663" y="2848339"/>
                <a:ext cx="1042107" cy="425543"/>
                <a:chOff x="7786941" y="2884917"/>
                <a:chExt cx="897649" cy="353919"/>
              </a:xfrm>
            </p:grpSpPr>
            <p:sp>
              <p:nvSpPr>
                <p:cNvPr id="9" name="Freeform 8">
                  <a:extLst>
                    <a:ext uri="{FF2B5EF4-FFF2-40B4-BE49-F238E27FC236}">
                      <a16:creationId xmlns:a16="http://schemas.microsoft.com/office/drawing/2014/main" id="{AEEDB7BE-ECB9-AE43-B7F9-9420522500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 name="Freeform 9">
                  <a:extLst>
                    <a:ext uri="{FF2B5EF4-FFF2-40B4-BE49-F238E27FC236}">
                      <a16:creationId xmlns:a16="http://schemas.microsoft.com/office/drawing/2014/main" id="{8484C86C-9AA8-0C48-9C1B-936E42E298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Freeform 11">
                  <a:extLst>
                    <a:ext uri="{FF2B5EF4-FFF2-40B4-BE49-F238E27FC236}">
                      <a16:creationId xmlns:a16="http://schemas.microsoft.com/office/drawing/2014/main" id="{79FD6387-1AB1-7743-A3A7-ED8933D501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Freeform 12">
                  <a:extLst>
                    <a:ext uri="{FF2B5EF4-FFF2-40B4-BE49-F238E27FC236}">
                      <a16:creationId xmlns:a16="http://schemas.microsoft.com/office/drawing/2014/main" id="{5CDE1FFF-560A-D046-879A-1BAD0681C8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4" name="TextBox 8">
              <a:extLst>
                <a:ext uri="{FF2B5EF4-FFF2-40B4-BE49-F238E27FC236}">
                  <a16:creationId xmlns:a16="http://schemas.microsoft.com/office/drawing/2014/main" id="{B8332F6D-32E8-0249-999D-30692A5A7EA8}"/>
                </a:ext>
              </a:extLst>
            </p:cNvPr>
            <p:cNvSpPr txBox="1">
              <a:spLocks noChangeArrowheads="1"/>
            </p:cNvSpPr>
            <p:nvPr/>
          </p:nvSpPr>
          <p:spPr bwMode="auto">
            <a:xfrm>
              <a:off x="4737100" y="4484689"/>
              <a:ext cx="33555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500" dirty="0">
                  <a:solidFill>
                    <a:prstClr val="black"/>
                  </a:solidFill>
                  <a:latin typeface="Calibri" panose="020F0502020204030204"/>
                </a:rPr>
                <a:t>Router’s flow table define router’s match + action rules</a:t>
              </a:r>
            </a:p>
          </p:txBody>
        </p:sp>
        <p:grpSp>
          <p:nvGrpSpPr>
            <p:cNvPr id="43" name="Group 42">
              <a:extLst>
                <a:ext uri="{FF2B5EF4-FFF2-40B4-BE49-F238E27FC236}">
                  <a16:creationId xmlns:a16="http://schemas.microsoft.com/office/drawing/2014/main" id="{7BA19BCA-1317-9E49-B6D6-B6CF8B58E795}"/>
                </a:ext>
              </a:extLst>
            </p:cNvPr>
            <p:cNvGrpSpPr/>
            <p:nvPr/>
          </p:nvGrpSpPr>
          <p:grpSpPr>
            <a:xfrm>
              <a:off x="2535862" y="4518992"/>
              <a:ext cx="1998847" cy="1325048"/>
              <a:chOff x="8327282" y="4055165"/>
              <a:chExt cx="2091509" cy="1325048"/>
            </a:xfrm>
          </p:grpSpPr>
          <p:grpSp>
            <p:nvGrpSpPr>
              <p:cNvPr id="20" name="Group 554">
                <a:extLst>
                  <a:ext uri="{FF2B5EF4-FFF2-40B4-BE49-F238E27FC236}">
                    <a16:creationId xmlns:a16="http://schemas.microsoft.com/office/drawing/2014/main" id="{F0AAF6D0-8EA6-E749-9758-CE8F2B209D9B}"/>
                  </a:ext>
                </a:extLst>
              </p:cNvPr>
              <p:cNvGrpSpPr>
                <a:grpSpLocks/>
              </p:cNvGrpSpPr>
              <p:nvPr/>
            </p:nvGrpSpPr>
            <p:grpSpPr bwMode="auto">
              <a:xfrm>
                <a:off x="8327282" y="4121430"/>
                <a:ext cx="2091509" cy="1258783"/>
                <a:chOff x="2932675" y="3919324"/>
                <a:chExt cx="429970" cy="319189"/>
              </a:xfrm>
            </p:grpSpPr>
            <p:sp>
              <p:nvSpPr>
                <p:cNvPr id="21" name="Rectangle 20">
                  <a:extLst>
                    <a:ext uri="{FF2B5EF4-FFF2-40B4-BE49-F238E27FC236}">
                      <a16:creationId xmlns:a16="http://schemas.microsoft.com/office/drawing/2014/main" id="{803BF111-23DE-1945-8735-48B7B51FDA35}"/>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22" name="Straight Connector 21">
                  <a:extLst>
                    <a:ext uri="{FF2B5EF4-FFF2-40B4-BE49-F238E27FC236}">
                      <a16:creationId xmlns:a16="http://schemas.microsoft.com/office/drawing/2014/main" id="{3B28D0C4-B5C9-5844-BF1E-1197CD1800CC}"/>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23" name="Straight Connector 22">
                  <a:extLst>
                    <a:ext uri="{FF2B5EF4-FFF2-40B4-BE49-F238E27FC236}">
                      <a16:creationId xmlns:a16="http://schemas.microsoft.com/office/drawing/2014/main" id="{293CE468-AA72-B340-AB98-BDBA2EE69A0B}"/>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24" name="Straight Connector 23">
                  <a:extLst>
                    <a:ext uri="{FF2B5EF4-FFF2-40B4-BE49-F238E27FC236}">
                      <a16:creationId xmlns:a16="http://schemas.microsoft.com/office/drawing/2014/main" id="{1AFD2436-CAFF-8042-BF47-7E024FE6789B}"/>
                    </a:ext>
                  </a:extLst>
                </p:cNvPr>
                <p:cNvCxnSpPr>
                  <a:cxnSpLocks/>
                  <a:stCxn id="2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 name="TextBox 2">
                <a:extLst>
                  <a:ext uri="{FF2B5EF4-FFF2-40B4-BE49-F238E27FC236}">
                    <a16:creationId xmlns:a16="http://schemas.microsoft.com/office/drawing/2014/main" id="{795B25A3-83EE-0C42-A451-21C2EA7C24E0}"/>
                  </a:ext>
                </a:extLst>
              </p:cNvPr>
              <p:cNvSpPr txBox="1"/>
              <p:nvPr/>
            </p:nvSpPr>
            <p:spPr>
              <a:xfrm>
                <a:off x="8759686" y="4055165"/>
                <a:ext cx="1387118"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Flow table</a:t>
                </a:r>
              </a:p>
            </p:txBody>
          </p:sp>
          <p:sp>
            <p:nvSpPr>
              <p:cNvPr id="41" name="TextBox 40">
                <a:extLst>
                  <a:ext uri="{FF2B5EF4-FFF2-40B4-BE49-F238E27FC236}">
                    <a16:creationId xmlns:a16="http://schemas.microsoft.com/office/drawing/2014/main" id="{0F3A5449-AA06-DE4B-8FA1-C9212AFA1460}"/>
                  </a:ext>
                </a:extLst>
              </p:cNvPr>
              <p:cNvSpPr txBox="1"/>
              <p:nvPr/>
            </p:nvSpPr>
            <p:spPr>
              <a:xfrm>
                <a:off x="8461513" y="4379844"/>
                <a:ext cx="938402"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match</a:t>
                </a:r>
              </a:p>
            </p:txBody>
          </p:sp>
          <p:sp>
            <p:nvSpPr>
              <p:cNvPr id="42" name="TextBox 41">
                <a:extLst>
                  <a:ext uri="{FF2B5EF4-FFF2-40B4-BE49-F238E27FC236}">
                    <a16:creationId xmlns:a16="http://schemas.microsoft.com/office/drawing/2014/main" id="{1BF5AE11-1691-C64E-A175-EA1E60B74E4A}"/>
                  </a:ext>
                </a:extLst>
              </p:cNvPr>
              <p:cNvSpPr txBox="1"/>
              <p:nvPr/>
            </p:nvSpPr>
            <p:spPr>
              <a:xfrm>
                <a:off x="9409044" y="4386470"/>
                <a:ext cx="933035"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action</a:t>
                </a:r>
              </a:p>
            </p:txBody>
          </p:sp>
        </p:grpSp>
        <p:cxnSp>
          <p:nvCxnSpPr>
            <p:cNvPr id="46" name="Straight Connector 45">
              <a:extLst>
                <a:ext uri="{FF2B5EF4-FFF2-40B4-BE49-F238E27FC236}">
                  <a16:creationId xmlns:a16="http://schemas.microsoft.com/office/drawing/2014/main" id="{584E34B4-C7CA-6740-A020-13986B97F632}"/>
                </a:ext>
              </a:extLst>
            </p:cNvPr>
            <p:cNvCxnSpPr>
              <a:cxnSpLocks/>
              <a:stCxn id="6" idx="0"/>
            </p:cNvCxnSpPr>
            <p:nvPr/>
          </p:nvCxnSpPr>
          <p:spPr>
            <a:xfrm flipV="1">
              <a:off x="4386238" y="5804452"/>
              <a:ext cx="2398875" cy="1903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75B8A9-3D40-6341-867B-507C81B4BA39}"/>
                </a:ext>
              </a:extLst>
            </p:cNvPr>
            <p:cNvCxnSpPr>
              <a:cxnSpLocks/>
            </p:cNvCxnSpPr>
            <p:nvPr/>
          </p:nvCxnSpPr>
          <p:spPr>
            <a:xfrm>
              <a:off x="4399722" y="6361044"/>
              <a:ext cx="755373" cy="3264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3">
            <a:extLst>
              <a:ext uri="{FF2B5EF4-FFF2-40B4-BE49-F238E27FC236}">
                <a16:creationId xmlns:a16="http://schemas.microsoft.com/office/drawing/2014/main" id="{5A6A87A6-6869-BA48-B857-B9B45AE2678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4</a:t>
            </a:fld>
            <a:endParaRPr lang="en-US" dirty="0"/>
          </a:p>
        </p:txBody>
      </p:sp>
    </p:spTree>
    <p:extLst>
      <p:ext uri="{BB962C8B-B14F-4D97-AF65-F5344CB8AC3E}">
        <p14:creationId xmlns:p14="http://schemas.microsoft.com/office/powerpoint/2010/main" val="149047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1506CF5E-5861-934C-976C-03AAF0FD1815}" type="slidenum">
              <a:rPr lang="en-US" altLang="zh-CN" sz="1400"/>
              <a:pPr>
                <a:spcBef>
                  <a:spcPct val="0"/>
                </a:spcBef>
                <a:buClrTx/>
                <a:buSzTx/>
                <a:buFontTx/>
                <a:buNone/>
              </a:pPr>
              <a:t>40</a:t>
            </a:fld>
            <a:endParaRPr lang="en-US" altLang="zh-CN" sz="1400"/>
          </a:p>
        </p:txBody>
      </p:sp>
      <p:sp>
        <p:nvSpPr>
          <p:cNvPr id="87042"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pic>
        <p:nvPicPr>
          <p:cNvPr id="74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524000"/>
            <a:ext cx="3892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65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524000"/>
            <a:ext cx="3892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6"/>
          <p:cNvSpPr txBox="1">
            <a:spLocks noChangeArrowheads="1"/>
          </p:cNvSpPr>
          <p:nvPr/>
        </p:nvSpPr>
        <p:spPr bwMode="auto">
          <a:xfrm>
            <a:off x="457200" y="1676400"/>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Clr>
                <a:schemeClr val="tx1"/>
              </a:buClr>
              <a:buFont typeface="Wingdings" charset="2"/>
              <a:buChar char="Ø"/>
            </a:pPr>
            <a:r>
              <a:rPr lang="en-US" altLang="zh-CN" sz="2000"/>
              <a:t>Determine R(u):</a:t>
            </a:r>
          </a:p>
        </p:txBody>
      </p:sp>
      <p:sp>
        <p:nvSpPr>
          <p:cNvPr id="746503" name="Text Box 7"/>
          <p:cNvSpPr txBox="1">
            <a:spLocks noChangeArrowheads="1"/>
          </p:cNvSpPr>
          <p:nvPr/>
        </p:nvSpPr>
        <p:spPr bwMode="auto">
          <a:xfrm>
            <a:off x="7543800" y="2286000"/>
            <a:ext cx="1073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dirty="0">
                <a:solidFill>
                  <a:schemeClr val="folHlink"/>
                </a:solidFill>
              </a:rPr>
              <a:t>The root node </a:t>
            </a:r>
            <a:r>
              <a:rPr lang="en-US" altLang="zh-CN" sz="1600" b="1" dirty="0">
                <a:solidFill>
                  <a:schemeClr val="folHlink"/>
                </a:solidFill>
              </a:rPr>
              <a:t>V</a:t>
            </a:r>
          </a:p>
        </p:txBody>
      </p:sp>
      <p:sp>
        <p:nvSpPr>
          <p:cNvPr id="746504" name="Rectangle 8"/>
          <p:cNvSpPr>
            <a:spLocks noChangeArrowheads="1"/>
          </p:cNvSpPr>
          <p:nvPr/>
        </p:nvSpPr>
        <p:spPr bwMode="auto">
          <a:xfrm>
            <a:off x="3962400" y="1447800"/>
            <a:ext cx="990600" cy="37338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46505" name="Line 9"/>
          <p:cNvSpPr>
            <a:spLocks noChangeShapeType="1"/>
          </p:cNvSpPr>
          <p:nvPr/>
        </p:nvSpPr>
        <p:spPr bwMode="auto">
          <a:xfrm flipH="1">
            <a:off x="3505200" y="5181600"/>
            <a:ext cx="685800" cy="7620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6506" name="Oval 10"/>
          <p:cNvSpPr>
            <a:spLocks noChangeArrowheads="1"/>
          </p:cNvSpPr>
          <p:nvPr/>
        </p:nvSpPr>
        <p:spPr bwMode="auto">
          <a:xfrm>
            <a:off x="2743200" y="5943600"/>
            <a:ext cx="1752600" cy="60960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46507" name="Text Box 11"/>
          <p:cNvSpPr txBox="1">
            <a:spLocks noChangeArrowheads="1"/>
          </p:cNvSpPr>
          <p:nvPr/>
        </p:nvSpPr>
        <p:spPr bwMode="auto">
          <a:xfrm>
            <a:off x="2743200" y="5589709"/>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2000" b="1" dirty="0">
                <a:solidFill>
                  <a:schemeClr val="folHlink"/>
                </a:solidFill>
              </a:rPr>
              <a:t>u</a:t>
            </a:r>
          </a:p>
        </p:txBody>
      </p:sp>
      <p:sp>
        <p:nvSpPr>
          <p:cNvPr id="746508" name="Text Box 12"/>
          <p:cNvSpPr txBox="1">
            <a:spLocks noChangeArrowheads="1"/>
          </p:cNvSpPr>
          <p:nvPr/>
        </p:nvSpPr>
        <p:spPr bwMode="auto">
          <a:xfrm>
            <a:off x="228600" y="2362200"/>
            <a:ext cx="23622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50000"/>
              </a:spcBef>
              <a:buNone/>
            </a:pPr>
            <a:r>
              <a:rPr lang="en-US" altLang="zh-CN" sz="1600" dirty="0">
                <a:solidFill>
                  <a:schemeClr val="folHlink"/>
                </a:solidFill>
              </a:rPr>
              <a:t>     In a sub-region of node u, which is depicted within the blue rectangle</a:t>
            </a:r>
            <a:r>
              <a:rPr lang="en-US" altLang="zh-CN" sz="1600" dirty="0">
                <a:solidFill>
                  <a:schemeClr val="hlink"/>
                </a:solidFill>
              </a:rPr>
              <a:t>, R1 is contained and R2 is spanned</a:t>
            </a:r>
            <a:r>
              <a:rPr lang="en-US" altLang="zh-CN" sz="1600" dirty="0">
                <a:solidFill>
                  <a:schemeClr val="folHlink"/>
                </a:solidFill>
              </a:rPr>
              <a:t>. So both of rules will be stored associated with node u, R(u).</a:t>
            </a:r>
          </a:p>
        </p:txBody>
      </p:sp>
      <p:sp>
        <p:nvSpPr>
          <p:cNvPr id="746509" name="Rectangle 13"/>
          <p:cNvSpPr>
            <a:spLocks noChangeArrowheads="1"/>
          </p:cNvSpPr>
          <p:nvPr/>
        </p:nvSpPr>
        <p:spPr bwMode="auto">
          <a:xfrm>
            <a:off x="3962400" y="1600200"/>
            <a:ext cx="304800" cy="3505200"/>
          </a:xfrm>
          <a:prstGeom prst="rect">
            <a:avLst/>
          </a:prstGeom>
          <a:solidFill>
            <a:srgbClr val="FFFF00"/>
          </a:solidFill>
          <a:ln w="9525">
            <a:solidFill>
              <a:srgbClr val="FFFF00"/>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46510" name="Rectangle 14"/>
          <p:cNvSpPr>
            <a:spLocks noChangeArrowheads="1"/>
          </p:cNvSpPr>
          <p:nvPr/>
        </p:nvSpPr>
        <p:spPr bwMode="auto">
          <a:xfrm>
            <a:off x="4267200" y="3200400"/>
            <a:ext cx="685800" cy="152400"/>
          </a:xfrm>
          <a:prstGeom prst="rect">
            <a:avLst/>
          </a:prstGeom>
          <a:solidFill>
            <a:schemeClr val="accent1"/>
          </a:solidFill>
          <a:ln w="9525">
            <a:solidFill>
              <a:schemeClr val="accent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46511" name="Text Box 15"/>
          <p:cNvSpPr txBox="1">
            <a:spLocks noChangeArrowheads="1"/>
          </p:cNvSpPr>
          <p:nvPr/>
        </p:nvSpPr>
        <p:spPr bwMode="auto">
          <a:xfrm>
            <a:off x="3124200" y="6096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spcBef>
                <a:spcPct val="50000"/>
              </a:spcBef>
              <a:buFont typeface="Wingdings" charset="2"/>
              <a:buNone/>
            </a:pPr>
            <a:r>
              <a:rPr lang="en-US" altLang="zh-CN" sz="1600" b="1">
                <a:solidFill>
                  <a:schemeClr val="folHlink"/>
                </a:solidFill>
              </a:rPr>
              <a:t>R1, R2</a:t>
            </a:r>
          </a:p>
        </p:txBody>
      </p:sp>
    </p:spTree>
    <p:extLst>
      <p:ext uri="{BB962C8B-B14F-4D97-AF65-F5344CB8AC3E}">
        <p14:creationId xmlns:p14="http://schemas.microsoft.com/office/powerpoint/2010/main" val="1688349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6503"/>
                                        </p:tgtEl>
                                        <p:attrNameLst>
                                          <p:attrName>style.visibility</p:attrName>
                                        </p:attrNameLst>
                                      </p:cBhvr>
                                      <p:to>
                                        <p:strVal val="visible"/>
                                      </p:to>
                                    </p:set>
                                    <p:animEffect transition="in" filter="blinds(horizontal)">
                                      <p:cBhvr>
                                        <p:cTn id="7" dur="500"/>
                                        <p:tgtEl>
                                          <p:spTgt spid="74650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46501"/>
                                        </p:tgtEl>
                                        <p:attrNameLst>
                                          <p:attrName>style.visibility</p:attrName>
                                        </p:attrNameLst>
                                      </p:cBhvr>
                                      <p:to>
                                        <p:strVal val="visible"/>
                                      </p:to>
                                    </p:set>
                                    <p:animEffect transition="in" filter="blinds(horizontal)">
                                      <p:cBhvr>
                                        <p:cTn id="11" dur="500"/>
                                        <p:tgtEl>
                                          <p:spTgt spid="746501"/>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746500"/>
                                        </p:tgtEl>
                                        <p:attrNameLst>
                                          <p:attrName>style.visibility</p:attrName>
                                        </p:attrNameLst>
                                      </p:cBhvr>
                                      <p:to>
                                        <p:strVal val="visible"/>
                                      </p:to>
                                    </p:set>
                                    <p:animEffect transition="in" filter="blinds(horizontal)">
                                      <p:cBhvr>
                                        <p:cTn id="15" dur="500"/>
                                        <p:tgtEl>
                                          <p:spTgt spid="746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6504"/>
                                        </p:tgtEl>
                                        <p:attrNameLst>
                                          <p:attrName>style.visibility</p:attrName>
                                        </p:attrNameLst>
                                      </p:cBhvr>
                                      <p:to>
                                        <p:strVal val="visible"/>
                                      </p:to>
                                    </p:set>
                                    <p:animEffect transition="in" filter="blinds(horizontal)">
                                      <p:cBhvr>
                                        <p:cTn id="20" dur="500"/>
                                        <p:tgtEl>
                                          <p:spTgt spid="746504"/>
                                        </p:tgtEl>
                                      </p:cBhvr>
                                    </p:animEffect>
                                  </p:childTnLst>
                                </p:cTn>
                              </p:par>
                            </p:childTnLst>
                          </p:cTn>
                        </p:par>
                        <p:par>
                          <p:cTn id="21" fill="hold" nodeType="afterGroup">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746505"/>
                                        </p:tgtEl>
                                        <p:attrNameLst>
                                          <p:attrName>style.visibility</p:attrName>
                                        </p:attrNameLst>
                                      </p:cBhvr>
                                      <p:to>
                                        <p:strVal val="visible"/>
                                      </p:to>
                                    </p:set>
                                    <p:animEffect transition="in" filter="blinds(horizontal)">
                                      <p:cBhvr>
                                        <p:cTn id="24" dur="500"/>
                                        <p:tgtEl>
                                          <p:spTgt spid="746505"/>
                                        </p:tgtEl>
                                      </p:cBhvr>
                                    </p:animEffect>
                                  </p:childTnLst>
                                </p:cTn>
                              </p:par>
                            </p:childTnLst>
                          </p:cTn>
                        </p:par>
                        <p:par>
                          <p:cTn id="25" fill="hold" nodeType="afterGroup">
                            <p:stCondLst>
                              <p:cond delay="1000"/>
                            </p:stCondLst>
                            <p:childTnLst>
                              <p:par>
                                <p:cTn id="26" presetID="3" presetClass="entr" presetSubtype="10" fill="hold" grpId="0" nodeType="afterEffect">
                                  <p:stCondLst>
                                    <p:cond delay="0"/>
                                  </p:stCondLst>
                                  <p:childTnLst>
                                    <p:set>
                                      <p:cBhvr>
                                        <p:cTn id="27" dur="1" fill="hold">
                                          <p:stCondLst>
                                            <p:cond delay="0"/>
                                          </p:stCondLst>
                                        </p:cTn>
                                        <p:tgtEl>
                                          <p:spTgt spid="746507"/>
                                        </p:tgtEl>
                                        <p:attrNameLst>
                                          <p:attrName>style.visibility</p:attrName>
                                        </p:attrNameLst>
                                      </p:cBhvr>
                                      <p:to>
                                        <p:strVal val="visible"/>
                                      </p:to>
                                    </p:set>
                                    <p:animEffect transition="in" filter="blinds(horizontal)">
                                      <p:cBhvr>
                                        <p:cTn id="28" dur="500"/>
                                        <p:tgtEl>
                                          <p:spTgt spid="746507"/>
                                        </p:tgtEl>
                                      </p:cBhvr>
                                    </p:animEffect>
                                  </p:childTnLst>
                                </p:cTn>
                              </p:par>
                            </p:childTnLst>
                          </p:cTn>
                        </p:par>
                        <p:par>
                          <p:cTn id="29" fill="hold" nodeType="afterGroup">
                            <p:stCondLst>
                              <p:cond delay="1500"/>
                            </p:stCondLst>
                            <p:childTnLst>
                              <p:par>
                                <p:cTn id="30" presetID="3" presetClass="entr" presetSubtype="10" fill="hold" grpId="0" nodeType="afterEffect">
                                  <p:stCondLst>
                                    <p:cond delay="0"/>
                                  </p:stCondLst>
                                  <p:childTnLst>
                                    <p:set>
                                      <p:cBhvr>
                                        <p:cTn id="31" dur="1" fill="hold">
                                          <p:stCondLst>
                                            <p:cond delay="0"/>
                                          </p:stCondLst>
                                        </p:cTn>
                                        <p:tgtEl>
                                          <p:spTgt spid="746506"/>
                                        </p:tgtEl>
                                        <p:attrNameLst>
                                          <p:attrName>style.visibility</p:attrName>
                                        </p:attrNameLst>
                                      </p:cBhvr>
                                      <p:to>
                                        <p:strVal val="visible"/>
                                      </p:to>
                                    </p:set>
                                    <p:animEffect transition="in" filter="blinds(horizontal)">
                                      <p:cBhvr>
                                        <p:cTn id="32" dur="500"/>
                                        <p:tgtEl>
                                          <p:spTgt spid="7465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46508"/>
                                        </p:tgtEl>
                                        <p:attrNameLst>
                                          <p:attrName>style.visibility</p:attrName>
                                        </p:attrNameLst>
                                      </p:cBhvr>
                                      <p:to>
                                        <p:strVal val="visible"/>
                                      </p:to>
                                    </p:set>
                                    <p:animEffect transition="in" filter="blinds(horizontal)">
                                      <p:cBhvr>
                                        <p:cTn id="37" dur="500"/>
                                        <p:tgtEl>
                                          <p:spTgt spid="746508"/>
                                        </p:tgtEl>
                                      </p:cBhvr>
                                    </p:animEffect>
                                  </p:childTnLst>
                                </p:cTn>
                              </p:par>
                            </p:childTnLst>
                          </p:cTn>
                        </p:par>
                        <p:par>
                          <p:cTn id="38" fill="hold" nodeType="after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746509"/>
                                        </p:tgtEl>
                                        <p:attrNameLst>
                                          <p:attrName>style.visibility</p:attrName>
                                        </p:attrNameLst>
                                      </p:cBhvr>
                                      <p:to>
                                        <p:strVal val="visible"/>
                                      </p:to>
                                    </p:set>
                                    <p:animEffect transition="in" filter="blinds(horizontal)">
                                      <p:cBhvr>
                                        <p:cTn id="41" dur="500"/>
                                        <p:tgtEl>
                                          <p:spTgt spid="746509"/>
                                        </p:tgtEl>
                                      </p:cBhvr>
                                    </p:animEffect>
                                  </p:childTnLst>
                                </p:cTn>
                              </p:par>
                            </p:childTnLst>
                          </p:cTn>
                        </p:par>
                        <p:par>
                          <p:cTn id="42" fill="hold" nodeType="afterGroup">
                            <p:stCondLst>
                              <p:cond delay="1000"/>
                            </p:stCondLst>
                            <p:childTnLst>
                              <p:par>
                                <p:cTn id="43" presetID="3" presetClass="entr" presetSubtype="10" fill="hold" grpId="0" nodeType="afterEffect">
                                  <p:stCondLst>
                                    <p:cond delay="0"/>
                                  </p:stCondLst>
                                  <p:childTnLst>
                                    <p:set>
                                      <p:cBhvr>
                                        <p:cTn id="44" dur="1" fill="hold">
                                          <p:stCondLst>
                                            <p:cond delay="0"/>
                                          </p:stCondLst>
                                        </p:cTn>
                                        <p:tgtEl>
                                          <p:spTgt spid="746510"/>
                                        </p:tgtEl>
                                        <p:attrNameLst>
                                          <p:attrName>style.visibility</p:attrName>
                                        </p:attrNameLst>
                                      </p:cBhvr>
                                      <p:to>
                                        <p:strVal val="visible"/>
                                      </p:to>
                                    </p:set>
                                    <p:animEffect transition="in" filter="blinds(horizontal)">
                                      <p:cBhvr>
                                        <p:cTn id="45" dur="500"/>
                                        <p:tgtEl>
                                          <p:spTgt spid="746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46511"/>
                                        </p:tgtEl>
                                        <p:attrNameLst>
                                          <p:attrName>style.visibility</p:attrName>
                                        </p:attrNameLst>
                                      </p:cBhvr>
                                      <p:to>
                                        <p:strVal val="visible"/>
                                      </p:to>
                                    </p:set>
                                    <p:animEffect transition="in" filter="blinds(horizontal)">
                                      <p:cBhvr>
                                        <p:cTn id="50" dur="500"/>
                                        <p:tgtEl>
                                          <p:spTgt spid="746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503" grpId="0" autoUpdateAnimBg="0"/>
      <p:bldP spid="746504" grpId="0" animBg="1"/>
      <p:bldP spid="746505" grpId="0" animBg="1"/>
      <p:bldP spid="746506" grpId="0" animBg="1"/>
      <p:bldP spid="746507" grpId="0" autoUpdateAnimBg="0"/>
      <p:bldP spid="746508" grpId="0" autoUpdateAnimBg="0"/>
      <p:bldP spid="746509" grpId="0" animBg="1"/>
      <p:bldP spid="746510" grpId="0" animBg="1"/>
      <p:bldP spid="74651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588751B9-B5FD-CB46-835A-4C0B59414C9B}" type="slidenum">
              <a:rPr lang="en-US" altLang="zh-CN" sz="1400"/>
              <a:pPr>
                <a:spcBef>
                  <a:spcPct val="0"/>
                </a:spcBef>
                <a:buClrTx/>
                <a:buSzTx/>
                <a:buFontTx/>
                <a:buNone/>
              </a:pPr>
              <a:t>41</a:t>
            </a:fld>
            <a:endParaRPr lang="en-US" altLang="zh-CN" sz="1400"/>
          </a:p>
        </p:txBody>
      </p:sp>
      <p:sp>
        <p:nvSpPr>
          <p:cNvPr id="89090" name="Rectangle 2"/>
          <p:cNvSpPr>
            <a:spLocks noGrp="1" noChangeArrowheads="1"/>
          </p:cNvSpPr>
          <p:nvPr>
            <p:ph type="title"/>
          </p:nvPr>
        </p:nvSpPr>
        <p:spPr/>
        <p:txBody>
          <a:bodyPr/>
          <a:lstStyle/>
          <a:p>
            <a:pPr eaLnBrk="1" hangingPunct="1"/>
            <a:r>
              <a:rPr lang="en-US" altLang="zh-TW">
                <a:ea typeface="新細明體" charset="-120"/>
              </a:rPr>
              <a:t>HiCuts</a:t>
            </a:r>
            <a:r>
              <a:rPr lang="en-US" altLang="zh-CN">
                <a:ea typeface="新細明體" charset="-120"/>
              </a:rPr>
              <a:t> - Construction</a:t>
            </a:r>
          </a:p>
        </p:txBody>
      </p:sp>
      <p:sp>
        <p:nvSpPr>
          <p:cNvPr id="89091" name="Rectangle 4"/>
          <p:cNvSpPr>
            <a:spLocks noChangeArrowheads="1"/>
          </p:cNvSpPr>
          <p:nvPr/>
        </p:nvSpPr>
        <p:spPr bwMode="auto">
          <a:xfrm>
            <a:off x="457200" y="1508125"/>
            <a:ext cx="815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2000"/>
              <a:t>    The following figure shows a possible decision tree. </a:t>
            </a:r>
          </a:p>
        </p:txBody>
      </p:sp>
      <p:pic>
        <p:nvPicPr>
          <p:cNvPr id="890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92450"/>
            <a:ext cx="5181600" cy="32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50" name="Rectangle 6"/>
          <p:cNvSpPr>
            <a:spLocks noChangeArrowheads="1"/>
          </p:cNvSpPr>
          <p:nvPr/>
        </p:nvSpPr>
        <p:spPr bwMode="auto">
          <a:xfrm>
            <a:off x="3276600" y="2025650"/>
            <a:ext cx="464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a:solidFill>
                  <a:schemeClr val="tx2"/>
                </a:solidFill>
              </a:rPr>
              <a:t>Each ellipse denotes an internal node </a:t>
            </a:r>
          </a:p>
          <a:p>
            <a:pPr eaLnBrk="1" hangingPunct="1">
              <a:buFont typeface="Wingdings" charset="2"/>
              <a:buNone/>
            </a:pPr>
            <a:r>
              <a:rPr lang="en-US" altLang="zh-CN" sz="1800">
                <a:solidFill>
                  <a:schemeClr val="tx2"/>
                </a:solidFill>
              </a:rPr>
              <a:t>v with a triplet (B(v); dim(C(v)); np(C(v)))</a:t>
            </a:r>
          </a:p>
        </p:txBody>
      </p:sp>
      <p:sp>
        <p:nvSpPr>
          <p:cNvPr id="748551" name="Line 7"/>
          <p:cNvSpPr>
            <a:spLocks noChangeShapeType="1"/>
          </p:cNvSpPr>
          <p:nvPr/>
        </p:nvSpPr>
        <p:spPr bwMode="auto">
          <a:xfrm>
            <a:off x="3429000" y="2635250"/>
            <a:ext cx="609600" cy="685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2" name="Line 8"/>
          <p:cNvSpPr>
            <a:spLocks noChangeShapeType="1"/>
          </p:cNvSpPr>
          <p:nvPr/>
        </p:nvSpPr>
        <p:spPr bwMode="auto">
          <a:xfrm>
            <a:off x="5181600" y="2635250"/>
            <a:ext cx="152400" cy="685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3" name="Line 9"/>
          <p:cNvSpPr>
            <a:spLocks noChangeShapeType="1"/>
          </p:cNvSpPr>
          <p:nvPr/>
        </p:nvSpPr>
        <p:spPr bwMode="auto">
          <a:xfrm>
            <a:off x="5943600" y="2635250"/>
            <a:ext cx="0" cy="7620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4" name="Line 10"/>
          <p:cNvSpPr>
            <a:spLocks noChangeShapeType="1"/>
          </p:cNvSpPr>
          <p:nvPr/>
        </p:nvSpPr>
        <p:spPr bwMode="auto">
          <a:xfrm flipH="1">
            <a:off x="6172200" y="2711450"/>
            <a:ext cx="914400" cy="685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5" name="Rectangle 11"/>
          <p:cNvSpPr>
            <a:spLocks noChangeArrowheads="1"/>
          </p:cNvSpPr>
          <p:nvPr/>
        </p:nvSpPr>
        <p:spPr bwMode="auto">
          <a:xfrm>
            <a:off x="381000" y="5607050"/>
            <a:ext cx="2362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marL="0" indent="0" eaLnBrk="1" hangingPunct="1">
              <a:buNone/>
            </a:pPr>
            <a:r>
              <a:rPr lang="en-US" altLang="zh-CN" sz="1800" dirty="0">
                <a:solidFill>
                  <a:schemeClr val="tx2"/>
                </a:solidFill>
              </a:rPr>
              <a:t>each square is a leaf node containing no more than 2 rules</a:t>
            </a:r>
          </a:p>
        </p:txBody>
      </p:sp>
      <p:sp>
        <p:nvSpPr>
          <p:cNvPr id="748556" name="Line 12"/>
          <p:cNvSpPr>
            <a:spLocks noChangeShapeType="1"/>
          </p:cNvSpPr>
          <p:nvPr/>
        </p:nvSpPr>
        <p:spPr bwMode="auto">
          <a:xfrm flipV="1">
            <a:off x="1066800" y="4692650"/>
            <a:ext cx="762000" cy="8382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7" name="Rectangle 13"/>
          <p:cNvSpPr>
            <a:spLocks noChangeArrowheads="1"/>
          </p:cNvSpPr>
          <p:nvPr/>
        </p:nvSpPr>
        <p:spPr bwMode="auto">
          <a:xfrm>
            <a:off x="0" y="2482850"/>
            <a:ext cx="3352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a:solidFill>
                  <a:schemeClr val="tx2"/>
                </a:solidFill>
              </a:rPr>
              <a:t>     The root node </a:t>
            </a:r>
            <a:r>
              <a:rPr lang="en-US" altLang="zh-CN" sz="1800" i="1">
                <a:solidFill>
                  <a:schemeClr val="tx2"/>
                </a:solidFill>
              </a:rPr>
              <a:t>u </a:t>
            </a:r>
            <a:r>
              <a:rPr lang="en-US" altLang="zh-CN" sz="1800">
                <a:solidFill>
                  <a:schemeClr val="tx2"/>
                </a:solidFill>
              </a:rPr>
              <a:t>denotes the entire space with the box B(v) =256</a:t>
            </a:r>
            <a:r>
              <a:rPr lang="en-US" altLang="zh-CN" sz="1800" i="1">
                <a:solidFill>
                  <a:schemeClr val="tx2"/>
                </a:solidFill>
              </a:rPr>
              <a:t>*</a:t>
            </a:r>
            <a:r>
              <a:rPr lang="en-US" altLang="zh-CN" sz="1800">
                <a:solidFill>
                  <a:schemeClr val="tx2"/>
                </a:solidFill>
              </a:rPr>
              <a:t>256.</a:t>
            </a:r>
          </a:p>
        </p:txBody>
      </p:sp>
      <p:sp>
        <p:nvSpPr>
          <p:cNvPr id="748558" name="Line 14"/>
          <p:cNvSpPr>
            <a:spLocks noChangeShapeType="1"/>
          </p:cNvSpPr>
          <p:nvPr/>
        </p:nvSpPr>
        <p:spPr bwMode="auto">
          <a:xfrm>
            <a:off x="2971800" y="2863850"/>
            <a:ext cx="914400" cy="4572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8559" name="Rectangle 15"/>
          <p:cNvSpPr>
            <a:spLocks noChangeArrowheads="1"/>
          </p:cNvSpPr>
          <p:nvPr/>
        </p:nvSpPr>
        <p:spPr bwMode="auto">
          <a:xfrm>
            <a:off x="6477000" y="3473450"/>
            <a:ext cx="2667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a:solidFill>
                  <a:schemeClr val="tx2"/>
                </a:solidFill>
              </a:rPr>
              <a:t>B(v) is cut into four small boxes in dimension </a:t>
            </a:r>
            <a:r>
              <a:rPr lang="en-US" altLang="zh-CN" sz="1800" i="1">
                <a:solidFill>
                  <a:schemeClr val="tx2"/>
                </a:solidFill>
              </a:rPr>
              <a:t>X</a:t>
            </a:r>
          </a:p>
        </p:txBody>
      </p:sp>
      <p:sp>
        <p:nvSpPr>
          <p:cNvPr id="748560" name="Rectangle 16"/>
          <p:cNvSpPr>
            <a:spLocks noChangeArrowheads="1"/>
          </p:cNvSpPr>
          <p:nvPr/>
        </p:nvSpPr>
        <p:spPr bwMode="auto">
          <a:xfrm>
            <a:off x="2895600" y="3778250"/>
            <a:ext cx="3276600" cy="3048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
        <p:nvSpPr>
          <p:cNvPr id="748561" name="Rectangle 17"/>
          <p:cNvSpPr>
            <a:spLocks noChangeArrowheads="1"/>
          </p:cNvSpPr>
          <p:nvPr/>
        </p:nvSpPr>
        <p:spPr bwMode="auto">
          <a:xfrm>
            <a:off x="5257800" y="5530850"/>
            <a:ext cx="3581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r>
              <a:rPr lang="en-US" altLang="zh-CN" sz="1800">
                <a:solidFill>
                  <a:schemeClr val="tx2"/>
                </a:solidFill>
              </a:rPr>
              <a:t>     In this example, bin</a:t>
            </a:r>
            <a:r>
              <a:rPr lang="zh-CN" altLang="en-US" sz="1800">
                <a:solidFill>
                  <a:schemeClr val="tx2"/>
                </a:solidFill>
              </a:rPr>
              <a:t> </a:t>
            </a:r>
            <a:r>
              <a:rPr lang="en-US" altLang="zh-CN" sz="1800">
                <a:solidFill>
                  <a:schemeClr val="tx2"/>
                </a:solidFill>
              </a:rPr>
              <a:t>thrsthold</a:t>
            </a:r>
            <a:r>
              <a:rPr lang="en-US" altLang="zh-CN" sz="1800" i="1">
                <a:solidFill>
                  <a:schemeClr val="tx2"/>
                </a:solidFill>
              </a:rPr>
              <a:t> </a:t>
            </a:r>
            <a:r>
              <a:rPr lang="en-US" altLang="zh-CN" sz="1800">
                <a:solidFill>
                  <a:schemeClr val="tx2"/>
                </a:solidFill>
              </a:rPr>
              <a:t>equals 2. Therefore, the set with R2, R3, R4, and R5 is further cut in Y dimension.</a:t>
            </a:r>
          </a:p>
        </p:txBody>
      </p:sp>
      <p:sp>
        <p:nvSpPr>
          <p:cNvPr id="748562" name="Rectangle 18"/>
          <p:cNvSpPr>
            <a:spLocks noChangeArrowheads="1"/>
          </p:cNvSpPr>
          <p:nvPr/>
        </p:nvSpPr>
        <p:spPr bwMode="auto">
          <a:xfrm>
            <a:off x="3886200" y="4845050"/>
            <a:ext cx="1295400" cy="2286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eaLnBrk="1" hangingPunct="1">
              <a:buFont typeface="Wingdings" charset="2"/>
              <a:buNone/>
            </a:pPr>
            <a:endParaRPr lang="zh-CN" altLang="en-US" sz="2400"/>
          </a:p>
        </p:txBody>
      </p:sp>
    </p:spTree>
    <p:extLst>
      <p:ext uri="{BB962C8B-B14F-4D97-AF65-F5344CB8AC3E}">
        <p14:creationId xmlns:p14="http://schemas.microsoft.com/office/powerpoint/2010/main" val="409608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8551"/>
                                        </p:tgtEl>
                                        <p:attrNameLst>
                                          <p:attrName>style.visibility</p:attrName>
                                        </p:attrNameLst>
                                      </p:cBhvr>
                                      <p:to>
                                        <p:strVal val="visible"/>
                                      </p:to>
                                    </p:set>
                                    <p:animEffect transition="in" filter="blinds(horizontal)">
                                      <p:cBhvr>
                                        <p:cTn id="7" dur="500"/>
                                        <p:tgtEl>
                                          <p:spTgt spid="748551"/>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8552"/>
                                        </p:tgtEl>
                                        <p:attrNameLst>
                                          <p:attrName>style.visibility</p:attrName>
                                        </p:attrNameLst>
                                      </p:cBhvr>
                                      <p:to>
                                        <p:strVal val="visible"/>
                                      </p:to>
                                    </p:set>
                                    <p:animEffect transition="in" filter="blinds(horizontal)">
                                      <p:cBhvr>
                                        <p:cTn id="11" dur="500"/>
                                        <p:tgtEl>
                                          <p:spTgt spid="748552"/>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748553"/>
                                        </p:tgtEl>
                                        <p:attrNameLst>
                                          <p:attrName>style.visibility</p:attrName>
                                        </p:attrNameLst>
                                      </p:cBhvr>
                                      <p:to>
                                        <p:strVal val="visible"/>
                                      </p:to>
                                    </p:set>
                                    <p:animEffect transition="in" filter="blinds(horizontal)">
                                      <p:cBhvr>
                                        <p:cTn id="15" dur="500"/>
                                        <p:tgtEl>
                                          <p:spTgt spid="748553"/>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48554"/>
                                        </p:tgtEl>
                                        <p:attrNameLst>
                                          <p:attrName>style.visibility</p:attrName>
                                        </p:attrNameLst>
                                      </p:cBhvr>
                                      <p:to>
                                        <p:strVal val="visible"/>
                                      </p:to>
                                    </p:set>
                                    <p:animEffect transition="in" filter="blinds(horizontal)">
                                      <p:cBhvr>
                                        <p:cTn id="19" dur="500"/>
                                        <p:tgtEl>
                                          <p:spTgt spid="748554"/>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748550"/>
                                        </p:tgtEl>
                                        <p:attrNameLst>
                                          <p:attrName>style.visibility</p:attrName>
                                        </p:attrNameLst>
                                      </p:cBhvr>
                                      <p:to>
                                        <p:strVal val="visible"/>
                                      </p:to>
                                    </p:set>
                                    <p:animEffect transition="in" filter="blinds(horizontal)">
                                      <p:cBhvr>
                                        <p:cTn id="23" dur="500"/>
                                        <p:tgtEl>
                                          <p:spTgt spid="7485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48556"/>
                                        </p:tgtEl>
                                        <p:attrNameLst>
                                          <p:attrName>style.visibility</p:attrName>
                                        </p:attrNameLst>
                                      </p:cBhvr>
                                      <p:to>
                                        <p:strVal val="visible"/>
                                      </p:to>
                                    </p:set>
                                    <p:animEffect transition="in" filter="blinds(horizontal)">
                                      <p:cBhvr>
                                        <p:cTn id="28" dur="500"/>
                                        <p:tgtEl>
                                          <p:spTgt spid="748556"/>
                                        </p:tgtEl>
                                      </p:cBhvr>
                                    </p:animEffect>
                                  </p:childTnLst>
                                </p:cTn>
                              </p:par>
                            </p:childTnLst>
                          </p:cTn>
                        </p:par>
                        <p:par>
                          <p:cTn id="29" fill="hold" nodeType="afterGroup">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748555"/>
                                        </p:tgtEl>
                                        <p:attrNameLst>
                                          <p:attrName>style.visibility</p:attrName>
                                        </p:attrNameLst>
                                      </p:cBhvr>
                                      <p:to>
                                        <p:strVal val="visible"/>
                                      </p:to>
                                    </p:set>
                                    <p:animEffect transition="in" filter="blinds(horizontal)">
                                      <p:cBhvr>
                                        <p:cTn id="32" dur="500"/>
                                        <p:tgtEl>
                                          <p:spTgt spid="7485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48557"/>
                                        </p:tgtEl>
                                        <p:attrNameLst>
                                          <p:attrName>style.visibility</p:attrName>
                                        </p:attrNameLst>
                                      </p:cBhvr>
                                      <p:to>
                                        <p:strVal val="visible"/>
                                      </p:to>
                                    </p:set>
                                    <p:animEffect transition="in" filter="blinds(horizontal)">
                                      <p:cBhvr>
                                        <p:cTn id="37" dur="500"/>
                                        <p:tgtEl>
                                          <p:spTgt spid="748557"/>
                                        </p:tgtEl>
                                      </p:cBhvr>
                                    </p:animEffect>
                                  </p:childTnLst>
                                </p:cTn>
                              </p:par>
                            </p:childTnLst>
                          </p:cTn>
                        </p:par>
                        <p:par>
                          <p:cTn id="38" fill="hold" nodeType="after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748558"/>
                                        </p:tgtEl>
                                        <p:attrNameLst>
                                          <p:attrName>style.visibility</p:attrName>
                                        </p:attrNameLst>
                                      </p:cBhvr>
                                      <p:to>
                                        <p:strVal val="visible"/>
                                      </p:to>
                                    </p:set>
                                    <p:animEffect transition="in" filter="blinds(horizontal)">
                                      <p:cBhvr>
                                        <p:cTn id="41" dur="500"/>
                                        <p:tgtEl>
                                          <p:spTgt spid="74855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48560"/>
                                        </p:tgtEl>
                                        <p:attrNameLst>
                                          <p:attrName>style.visibility</p:attrName>
                                        </p:attrNameLst>
                                      </p:cBhvr>
                                      <p:to>
                                        <p:strVal val="visible"/>
                                      </p:to>
                                    </p:set>
                                    <p:animEffect transition="in" filter="blinds(horizontal)">
                                      <p:cBhvr>
                                        <p:cTn id="46" dur="500"/>
                                        <p:tgtEl>
                                          <p:spTgt spid="748560"/>
                                        </p:tgtEl>
                                      </p:cBhvr>
                                    </p:animEffect>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748559"/>
                                        </p:tgtEl>
                                        <p:attrNameLst>
                                          <p:attrName>style.visibility</p:attrName>
                                        </p:attrNameLst>
                                      </p:cBhvr>
                                      <p:to>
                                        <p:strVal val="visible"/>
                                      </p:to>
                                    </p:set>
                                    <p:animEffect transition="in" filter="blinds(horizontal)">
                                      <p:cBhvr>
                                        <p:cTn id="50" dur="500"/>
                                        <p:tgtEl>
                                          <p:spTgt spid="7485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748562"/>
                                        </p:tgtEl>
                                        <p:attrNameLst>
                                          <p:attrName>style.visibility</p:attrName>
                                        </p:attrNameLst>
                                      </p:cBhvr>
                                      <p:to>
                                        <p:strVal val="visible"/>
                                      </p:to>
                                    </p:set>
                                    <p:animEffect transition="in" filter="blinds(horizontal)">
                                      <p:cBhvr>
                                        <p:cTn id="55" dur="500"/>
                                        <p:tgtEl>
                                          <p:spTgt spid="74856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748561"/>
                                        </p:tgtEl>
                                        <p:attrNameLst>
                                          <p:attrName>style.visibility</p:attrName>
                                        </p:attrNameLst>
                                      </p:cBhvr>
                                      <p:to>
                                        <p:strVal val="visible"/>
                                      </p:to>
                                    </p:set>
                                    <p:animEffect transition="in" filter="blinds(horizontal)">
                                      <p:cBhvr>
                                        <p:cTn id="59" dur="500"/>
                                        <p:tgtEl>
                                          <p:spTgt spid="748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50" grpId="0" autoUpdateAnimBg="0"/>
      <p:bldP spid="748551" grpId="0" animBg="1"/>
      <p:bldP spid="748552" grpId="0" animBg="1"/>
      <p:bldP spid="748553" grpId="0" animBg="1"/>
      <p:bldP spid="748554" grpId="0" animBg="1"/>
      <p:bldP spid="748555" grpId="0" autoUpdateAnimBg="0"/>
      <p:bldP spid="748556" grpId="0" animBg="1"/>
      <p:bldP spid="748557" grpId="0" autoUpdateAnimBg="0"/>
      <p:bldP spid="748558" grpId="0" animBg="1"/>
      <p:bldP spid="748559" grpId="0" autoUpdateAnimBg="0"/>
      <p:bldP spid="748560" grpId="0" animBg="1"/>
      <p:bldP spid="748561" grpId="0" autoUpdateAnimBg="0"/>
      <p:bldP spid="7485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08E2-6BE1-3542-88CE-039868B2F537}"/>
              </a:ext>
            </a:extLst>
          </p:cNvPr>
          <p:cNvSpPr>
            <a:spLocks noGrp="1"/>
          </p:cNvSpPr>
          <p:nvPr>
            <p:ph type="title"/>
          </p:nvPr>
        </p:nvSpPr>
        <p:spPr/>
        <p:txBody>
          <a:bodyPr/>
          <a:lstStyle/>
          <a:p>
            <a:r>
              <a:rPr lang="en-US" dirty="0" err="1"/>
              <a:t>HiCut</a:t>
            </a:r>
            <a:r>
              <a:rPr lang="en-US" dirty="0"/>
              <a:t> Data Structure Example</a:t>
            </a:r>
          </a:p>
        </p:txBody>
      </p:sp>
      <p:sp>
        <p:nvSpPr>
          <p:cNvPr id="4" name="Slide Number Placeholder 3">
            <a:extLst>
              <a:ext uri="{FF2B5EF4-FFF2-40B4-BE49-F238E27FC236}">
                <a16:creationId xmlns:a16="http://schemas.microsoft.com/office/drawing/2014/main" id="{DBC1B8A8-9CC0-144A-A456-7381A68CB3FA}"/>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51202" name="Picture 2" descr="HiCuts algorithm illustration. | Download Scientific Diagram">
            <a:extLst>
              <a:ext uri="{FF2B5EF4-FFF2-40B4-BE49-F238E27FC236}">
                <a16:creationId xmlns:a16="http://schemas.microsoft.com/office/drawing/2014/main" id="{AD1FA291-4A82-4A41-BB27-898F4586B0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600" y="1509647"/>
            <a:ext cx="3165318" cy="4827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E6FE32-FB44-E54D-94EA-ECC61A9F34ED}"/>
              </a:ext>
            </a:extLst>
          </p:cNvPr>
          <p:cNvSpPr txBox="1"/>
          <p:nvPr/>
        </p:nvSpPr>
        <p:spPr>
          <a:xfrm>
            <a:off x="3810000" y="2895600"/>
            <a:ext cx="346570" cy="276999"/>
          </a:xfrm>
          <a:prstGeom prst="rect">
            <a:avLst/>
          </a:prstGeom>
          <a:noFill/>
        </p:spPr>
        <p:txBody>
          <a:bodyPr wrap="none" rtlCol="0">
            <a:spAutoFit/>
          </a:bodyPr>
          <a:lstStyle/>
          <a:p>
            <a:r>
              <a:rPr lang="en-US" sz="1200" dirty="0">
                <a:solidFill>
                  <a:schemeClr val="bg1"/>
                </a:solidFill>
              </a:rPr>
              <a:t>R5</a:t>
            </a:r>
          </a:p>
        </p:txBody>
      </p:sp>
      <p:sp>
        <p:nvSpPr>
          <p:cNvPr id="7" name="TextBox 6">
            <a:extLst>
              <a:ext uri="{FF2B5EF4-FFF2-40B4-BE49-F238E27FC236}">
                <a16:creationId xmlns:a16="http://schemas.microsoft.com/office/drawing/2014/main" id="{BF300EAB-F886-D240-A906-0922F76BF3C1}"/>
              </a:ext>
            </a:extLst>
          </p:cNvPr>
          <p:cNvSpPr txBox="1"/>
          <p:nvPr/>
        </p:nvSpPr>
        <p:spPr>
          <a:xfrm>
            <a:off x="3615830" y="2209800"/>
            <a:ext cx="346570" cy="276999"/>
          </a:xfrm>
          <a:prstGeom prst="rect">
            <a:avLst/>
          </a:prstGeom>
          <a:noFill/>
        </p:spPr>
        <p:txBody>
          <a:bodyPr wrap="none" rtlCol="0">
            <a:spAutoFit/>
          </a:bodyPr>
          <a:lstStyle/>
          <a:p>
            <a:r>
              <a:rPr lang="en-US" sz="1200" dirty="0"/>
              <a:t>R1</a:t>
            </a:r>
          </a:p>
        </p:txBody>
      </p:sp>
      <p:sp>
        <p:nvSpPr>
          <p:cNvPr id="6" name="TextBox 5">
            <a:extLst>
              <a:ext uri="{FF2B5EF4-FFF2-40B4-BE49-F238E27FC236}">
                <a16:creationId xmlns:a16="http://schemas.microsoft.com/office/drawing/2014/main" id="{6F3D3B76-3B49-2944-BC98-1A312DBC6638}"/>
              </a:ext>
            </a:extLst>
          </p:cNvPr>
          <p:cNvSpPr txBox="1"/>
          <p:nvPr/>
        </p:nvSpPr>
        <p:spPr>
          <a:xfrm>
            <a:off x="4800600" y="4724400"/>
            <a:ext cx="1945533" cy="307777"/>
          </a:xfrm>
          <a:prstGeom prst="rect">
            <a:avLst/>
          </a:prstGeom>
          <a:noFill/>
        </p:spPr>
        <p:txBody>
          <a:bodyPr wrap="none" rtlCol="0">
            <a:spAutoFit/>
          </a:bodyPr>
          <a:lstStyle/>
          <a:p>
            <a:r>
              <a:rPr lang="en-US" sz="1400" dirty="0"/>
              <a:t>4 even intervals in x axis</a:t>
            </a:r>
          </a:p>
        </p:txBody>
      </p:sp>
      <p:sp>
        <p:nvSpPr>
          <p:cNvPr id="9" name="TextBox 8">
            <a:extLst>
              <a:ext uri="{FF2B5EF4-FFF2-40B4-BE49-F238E27FC236}">
                <a16:creationId xmlns:a16="http://schemas.microsoft.com/office/drawing/2014/main" id="{1A91223F-A78D-3F41-89AA-652E773DB9B4}"/>
              </a:ext>
            </a:extLst>
          </p:cNvPr>
          <p:cNvSpPr txBox="1"/>
          <p:nvPr/>
        </p:nvSpPr>
        <p:spPr>
          <a:xfrm>
            <a:off x="2240865" y="5257800"/>
            <a:ext cx="1374928" cy="523220"/>
          </a:xfrm>
          <a:prstGeom prst="rect">
            <a:avLst/>
          </a:prstGeom>
          <a:noFill/>
        </p:spPr>
        <p:txBody>
          <a:bodyPr wrap="none" rtlCol="0">
            <a:spAutoFit/>
          </a:bodyPr>
          <a:lstStyle/>
          <a:p>
            <a:pPr algn="r"/>
            <a:r>
              <a:rPr lang="en-US" sz="1400" dirty="0"/>
              <a:t>2 even intervals</a:t>
            </a:r>
          </a:p>
          <a:p>
            <a:pPr algn="r"/>
            <a:r>
              <a:rPr lang="en-US" sz="1400" dirty="0"/>
              <a:t>in y axis</a:t>
            </a:r>
          </a:p>
        </p:txBody>
      </p:sp>
      <p:sp>
        <p:nvSpPr>
          <p:cNvPr id="10" name="TextBox 9">
            <a:extLst>
              <a:ext uri="{FF2B5EF4-FFF2-40B4-BE49-F238E27FC236}">
                <a16:creationId xmlns:a16="http://schemas.microsoft.com/office/drawing/2014/main" id="{D67B1F5D-15AD-9E43-A527-2FD02A114DF9}"/>
              </a:ext>
            </a:extLst>
          </p:cNvPr>
          <p:cNvSpPr txBox="1"/>
          <p:nvPr/>
        </p:nvSpPr>
        <p:spPr>
          <a:xfrm>
            <a:off x="3615793" y="2201364"/>
            <a:ext cx="346570" cy="276999"/>
          </a:xfrm>
          <a:prstGeom prst="rect">
            <a:avLst/>
          </a:prstGeom>
          <a:noFill/>
        </p:spPr>
        <p:txBody>
          <a:bodyPr wrap="none" rtlCol="0">
            <a:spAutoFit/>
          </a:bodyPr>
          <a:lstStyle/>
          <a:p>
            <a:r>
              <a:rPr lang="en-US" sz="1200" dirty="0">
                <a:solidFill>
                  <a:schemeClr val="bg1"/>
                </a:solidFill>
              </a:rPr>
              <a:t>R1</a:t>
            </a:r>
          </a:p>
        </p:txBody>
      </p:sp>
    </p:spTree>
    <p:extLst>
      <p:ext uri="{BB962C8B-B14F-4D97-AF65-F5344CB8AC3E}">
        <p14:creationId xmlns:p14="http://schemas.microsoft.com/office/powerpoint/2010/main" val="3478160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pPr>
            <a:fld id="{64ECC249-96B9-1749-ACAF-6CF57C34273B}" type="slidenum">
              <a:rPr lang="en-US" altLang="zh-CN" sz="1400"/>
              <a:pPr>
                <a:spcBef>
                  <a:spcPct val="0"/>
                </a:spcBef>
                <a:buClrTx/>
                <a:buSzTx/>
                <a:buFontTx/>
                <a:buNone/>
              </a:pPr>
              <a:t>43</a:t>
            </a:fld>
            <a:endParaRPr lang="en-US" altLang="zh-CN" sz="1400"/>
          </a:p>
        </p:txBody>
      </p:sp>
      <p:sp>
        <p:nvSpPr>
          <p:cNvPr id="91138" name="Rectangle 2"/>
          <p:cNvSpPr>
            <a:spLocks noGrp="1" noChangeArrowheads="1"/>
          </p:cNvSpPr>
          <p:nvPr>
            <p:ph type="title"/>
          </p:nvPr>
        </p:nvSpPr>
        <p:spPr/>
        <p:txBody>
          <a:bodyPr/>
          <a:lstStyle/>
          <a:p>
            <a:pPr eaLnBrk="1" hangingPunct="1"/>
            <a:r>
              <a:rPr lang="en-US" altLang="zh-TW" dirty="0" err="1">
                <a:ea typeface="新細明體" charset="-120"/>
              </a:rPr>
              <a:t>HiCuts</a:t>
            </a:r>
            <a:r>
              <a:rPr lang="en-US" altLang="zh-CN" dirty="0">
                <a:ea typeface="新細明體" charset="-120"/>
              </a:rPr>
              <a:t> Summary</a:t>
            </a:r>
          </a:p>
        </p:txBody>
      </p:sp>
      <p:sp>
        <p:nvSpPr>
          <p:cNvPr id="91139" name="Rectangle 3"/>
          <p:cNvSpPr>
            <a:spLocks noGrp="1" noChangeArrowheads="1"/>
          </p:cNvSpPr>
          <p:nvPr>
            <p:ph type="body" idx="1"/>
          </p:nvPr>
        </p:nvSpPr>
        <p:spPr>
          <a:xfrm>
            <a:off x="457200" y="1600200"/>
            <a:ext cx="8229600" cy="4983162"/>
          </a:xfrm>
        </p:spPr>
        <p:txBody>
          <a:bodyPr>
            <a:noAutofit/>
          </a:bodyPr>
          <a:lstStyle/>
          <a:p>
            <a:pPr eaLnBrk="1" hangingPunct="1"/>
            <a:r>
              <a:rPr lang="en-US" altLang="zh-CN" sz="1800" dirty="0">
                <a:ea typeface="宋体" charset="-122"/>
              </a:rPr>
              <a:t>Each time a packet arrives, the </a:t>
            </a:r>
            <a:r>
              <a:rPr lang="en-US" altLang="zh-CN" sz="1800" dirty="0" err="1">
                <a:ea typeface="宋体" charset="-122"/>
              </a:rPr>
              <a:t>HiCut</a:t>
            </a:r>
            <a:r>
              <a:rPr lang="en-US" altLang="zh-CN" sz="1800" dirty="0">
                <a:ea typeface="宋体" charset="-122"/>
              </a:rPr>
              <a:t> classification algorithm traverses the decision tree to find a leaf node, which stores a small number of rules. A linear search of these rules yields the desired matching</a:t>
            </a:r>
          </a:p>
          <a:p>
            <a:pPr marL="0" indent="0" eaLnBrk="1" hangingPunct="1">
              <a:buNone/>
            </a:pPr>
            <a:endParaRPr lang="en-US" altLang="zh-CN" sz="1800" dirty="0">
              <a:ea typeface="宋体" charset="-122"/>
            </a:endParaRPr>
          </a:p>
          <a:p>
            <a:pPr eaLnBrk="1" hangingPunct="1"/>
            <a:r>
              <a:rPr lang="en-US" altLang="zh-CN" sz="1800" dirty="0">
                <a:ea typeface="宋体" charset="-122"/>
              </a:rPr>
              <a:t>Performance: </a:t>
            </a:r>
          </a:p>
          <a:p>
            <a:pPr lvl="1"/>
            <a:r>
              <a:rPr lang="en-US" altLang="zh-CN" sz="1800" dirty="0">
                <a:ea typeface="宋体" charset="-122"/>
              </a:rPr>
              <a:t>The characteristics of the decision tree (its depth, degree of each node, and the local branching decision to be made at each node) can be tuned to trade off query time against storage requirements. </a:t>
            </a:r>
          </a:p>
          <a:p>
            <a:pPr lvl="1"/>
            <a:r>
              <a:rPr lang="en-US" altLang="zh-CN" sz="1800" dirty="0">
                <a:ea typeface="宋体" charset="-122"/>
              </a:rPr>
              <a:t>The more cuts in each dimension, the higher searching speed, but also more storage space</a:t>
            </a:r>
          </a:p>
          <a:p>
            <a:pPr lvl="1"/>
            <a:r>
              <a:rPr lang="en-US" altLang="zh-CN" sz="1800" dirty="0">
                <a:ea typeface="宋体" charset="-122"/>
              </a:rPr>
              <a:t>Cuts are chosen while preprocessing the classifier based on its characteristics.</a:t>
            </a:r>
          </a:p>
          <a:p>
            <a:pPr marL="457200" lvl="1" indent="0">
              <a:buNone/>
            </a:pPr>
            <a:r>
              <a:rPr lang="en-US" altLang="zh-CN" sz="1800" dirty="0">
                <a:ea typeface="宋体" charset="-122"/>
              </a:rPr>
              <a:t> </a:t>
            </a:r>
          </a:p>
          <a:p>
            <a:r>
              <a:rPr lang="en-US" altLang="zh-CN" sz="1800" dirty="0">
                <a:ea typeface="宋体" charset="-122"/>
              </a:rPr>
              <a:t>Case study: 40 real-life 4D classifiers and some with up to 1700 rules </a:t>
            </a:r>
          </a:p>
          <a:p>
            <a:pPr lvl="1"/>
            <a:r>
              <a:rPr lang="en-US" altLang="zh-CN" sz="1800" dirty="0" err="1">
                <a:ea typeface="宋体" charset="-122"/>
              </a:rPr>
              <a:t>HiCuts</a:t>
            </a:r>
            <a:r>
              <a:rPr lang="en-US" altLang="zh-CN" sz="1800" dirty="0">
                <a:ea typeface="宋体" charset="-122"/>
              </a:rPr>
              <a:t> requires less than 1 Mbyte of storage</a:t>
            </a:r>
          </a:p>
          <a:p>
            <a:pPr lvl="1"/>
            <a:r>
              <a:rPr lang="en-US" altLang="zh-CN" sz="1800" dirty="0">
                <a:ea typeface="宋体" charset="-122"/>
              </a:rPr>
              <a:t>A worst-case query time of 20 memory accesses</a:t>
            </a:r>
          </a:p>
          <a:p>
            <a:pPr lvl="1"/>
            <a:r>
              <a:rPr lang="en-US" altLang="zh-CN" sz="1800" dirty="0">
                <a:ea typeface="宋体" charset="-122"/>
              </a:rPr>
              <a:t>Supports fast updates</a:t>
            </a:r>
          </a:p>
          <a:p>
            <a:pPr eaLnBrk="1" hangingPunct="1"/>
            <a:endParaRPr lang="en-US" altLang="zh-CN" sz="1800" dirty="0">
              <a:ea typeface="宋体" charset="-122"/>
            </a:endParaRPr>
          </a:p>
        </p:txBody>
      </p:sp>
    </p:spTree>
    <p:extLst>
      <p:ext uri="{BB962C8B-B14F-4D97-AF65-F5344CB8AC3E}">
        <p14:creationId xmlns:p14="http://schemas.microsoft.com/office/powerpoint/2010/main" val="161467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133600"/>
            <a:ext cx="8915400" cy="1470025"/>
          </a:xfrm>
        </p:spPr>
        <p:txBody>
          <a:bodyPr/>
          <a:lstStyle/>
          <a:p>
            <a:r>
              <a:rPr lang="en-US" altLang="zh-CN" dirty="0"/>
              <a:t>Edge Network Management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3" name="TextBox 2"/>
          <p:cNvSpPr txBox="1"/>
          <p:nvPr/>
        </p:nvSpPr>
        <p:spPr>
          <a:xfrm>
            <a:off x="2276678" y="5405806"/>
            <a:ext cx="5343322" cy="923330"/>
          </a:xfrm>
          <a:prstGeom prst="rect">
            <a:avLst/>
          </a:prstGeom>
          <a:noFill/>
        </p:spPr>
        <p:txBody>
          <a:bodyPr wrap="none" rtlCol="0">
            <a:spAutoFit/>
          </a:bodyPr>
          <a:lstStyle/>
          <a:p>
            <a:r>
              <a:rPr lang="en-US" dirty="0"/>
              <a:t>Modified from Prof. </a:t>
            </a:r>
            <a:r>
              <a:rPr lang="en-US" dirty="0" err="1"/>
              <a:t>Minlan</a:t>
            </a:r>
            <a:r>
              <a:rPr lang="en-US" dirty="0"/>
              <a:t> Yu’s conference slides </a:t>
            </a:r>
          </a:p>
          <a:p>
            <a:r>
              <a:rPr lang="en-US" dirty="0"/>
              <a:t>at CoNEXT’09 and Sigcomm’10</a:t>
            </a:r>
          </a:p>
          <a:p>
            <a:r>
              <a:rPr lang="en-US" dirty="0">
                <a:solidFill>
                  <a:srgbClr val="FF0000"/>
                </a:solidFill>
              </a:rPr>
              <a:t>(Read assignment: Sections 1, 2, 3, &amp; 5 of Sigcomm’10)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057400"/>
            <a:ext cx="64770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0"/>
            <a:ext cx="8229600" cy="1143000"/>
          </a:xfrm>
        </p:spPr>
        <p:txBody>
          <a:bodyPr/>
          <a:lstStyle/>
          <a:p>
            <a:r>
              <a:rPr lang="en-US" dirty="0"/>
              <a:t>Edge Networks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45</a:t>
            </a:fld>
            <a:endParaRPr lang="en-US"/>
          </a:p>
        </p:txBody>
      </p:sp>
      <p:sp>
        <p:nvSpPr>
          <p:cNvPr id="15" name="TextBox 14"/>
          <p:cNvSpPr txBox="1"/>
          <p:nvPr/>
        </p:nvSpPr>
        <p:spPr>
          <a:xfrm>
            <a:off x="5506453" y="1371600"/>
            <a:ext cx="3657600" cy="523220"/>
          </a:xfrm>
          <a:prstGeom prst="rect">
            <a:avLst/>
          </a:prstGeom>
          <a:noFill/>
        </p:spPr>
        <p:txBody>
          <a:bodyPr wrap="square" rtlCol="0">
            <a:spAutoFit/>
          </a:bodyPr>
          <a:lstStyle/>
          <a:p>
            <a:r>
              <a:rPr lang="en-US" sz="2800" dirty="0">
                <a:solidFill>
                  <a:srgbClr val="0000FF"/>
                </a:solidFill>
                <a:cs typeface="Apple Casual"/>
              </a:rPr>
              <a:t>Data centers </a:t>
            </a:r>
            <a:r>
              <a:rPr lang="en-US" sz="2800" dirty="0">
                <a:solidFill>
                  <a:srgbClr val="4F81BD"/>
                </a:solidFill>
                <a:cs typeface="Apple Casual"/>
              </a:rPr>
              <a:t>(</a:t>
            </a:r>
            <a:r>
              <a:rPr lang="en-US" sz="2800" dirty="0">
                <a:solidFill>
                  <a:srgbClr val="FF0000"/>
                </a:solidFill>
                <a:cs typeface="Apple Casual"/>
              </a:rPr>
              <a:t>cloud</a:t>
            </a:r>
            <a:r>
              <a:rPr lang="en-US" sz="2800" dirty="0">
                <a:solidFill>
                  <a:srgbClr val="4F81BD"/>
                </a:solidFill>
                <a:cs typeface="Apple Casual"/>
              </a:rPr>
              <a:t>)</a:t>
            </a:r>
          </a:p>
        </p:txBody>
      </p:sp>
      <p:sp>
        <p:nvSpPr>
          <p:cNvPr id="16" name="TextBox 15"/>
          <p:cNvSpPr txBox="1"/>
          <p:nvPr/>
        </p:nvSpPr>
        <p:spPr>
          <a:xfrm>
            <a:off x="3810000" y="3810001"/>
            <a:ext cx="2022604" cy="646331"/>
          </a:xfrm>
          <a:prstGeom prst="rect">
            <a:avLst/>
          </a:prstGeom>
          <a:noFill/>
        </p:spPr>
        <p:txBody>
          <a:bodyPr wrap="square" rtlCol="0">
            <a:spAutoFit/>
          </a:bodyPr>
          <a:lstStyle/>
          <a:p>
            <a:r>
              <a:rPr lang="en-US" sz="3600" b="1" dirty="0">
                <a:cs typeface="Apple Casual"/>
              </a:rPr>
              <a:t>Internet</a:t>
            </a:r>
          </a:p>
        </p:txBody>
      </p:sp>
      <p:sp>
        <p:nvSpPr>
          <p:cNvPr id="18" name="TextBox 17"/>
          <p:cNvSpPr txBox="1"/>
          <p:nvPr/>
        </p:nvSpPr>
        <p:spPr>
          <a:xfrm>
            <a:off x="76200" y="1331893"/>
            <a:ext cx="4191000" cy="954107"/>
          </a:xfrm>
          <a:prstGeom prst="rect">
            <a:avLst/>
          </a:prstGeom>
          <a:noFill/>
        </p:spPr>
        <p:txBody>
          <a:bodyPr wrap="square" rtlCol="0">
            <a:spAutoFit/>
          </a:bodyPr>
          <a:lstStyle/>
          <a:p>
            <a:r>
              <a:rPr lang="en-US" sz="2800" dirty="0">
                <a:solidFill>
                  <a:srgbClr val="0000FF"/>
                </a:solidFill>
                <a:cs typeface="Apple Casual"/>
              </a:rPr>
              <a:t>Enterprise networks</a:t>
            </a:r>
          </a:p>
          <a:p>
            <a:r>
              <a:rPr lang="en-US" sz="2800" dirty="0">
                <a:solidFill>
                  <a:srgbClr val="4F81BD"/>
                </a:solidFill>
                <a:cs typeface="Apple Casual"/>
              </a:rPr>
              <a:t>(</a:t>
            </a:r>
            <a:r>
              <a:rPr lang="en-US" sz="2800" dirty="0">
                <a:solidFill>
                  <a:srgbClr val="FF0000"/>
                </a:solidFill>
                <a:cs typeface="Apple Casual"/>
              </a:rPr>
              <a:t>corporate and campus</a:t>
            </a:r>
            <a:r>
              <a:rPr lang="en-US" sz="2800" dirty="0">
                <a:solidFill>
                  <a:srgbClr val="4F81BD"/>
                </a:solidFill>
                <a:cs typeface="Apple Casual"/>
              </a:rPr>
              <a:t>)</a:t>
            </a:r>
          </a:p>
        </p:txBody>
      </p:sp>
      <p:pic>
        <p:nvPicPr>
          <p:cNvPr id="13" name="Picture 12"/>
          <p:cNvPicPr>
            <a:picLocks noChangeAspect="1"/>
          </p:cNvPicPr>
          <p:nvPr/>
        </p:nvPicPr>
        <p:blipFill>
          <a:blip r:embed="rId4" cstate="print"/>
          <a:stretch>
            <a:fillRect/>
          </a:stretch>
        </p:blipFill>
        <p:spPr>
          <a:xfrm>
            <a:off x="7239000" y="3886200"/>
            <a:ext cx="1600200" cy="1447800"/>
          </a:xfrm>
          <a:prstGeom prst="rect">
            <a:avLst/>
          </a:prstGeom>
        </p:spPr>
      </p:pic>
      <p:sp>
        <p:nvSpPr>
          <p:cNvPr id="19" name="TextBox 18"/>
          <p:cNvSpPr txBox="1"/>
          <p:nvPr/>
        </p:nvSpPr>
        <p:spPr>
          <a:xfrm>
            <a:off x="6705600" y="5791200"/>
            <a:ext cx="2590800" cy="523220"/>
          </a:xfrm>
          <a:prstGeom prst="rect">
            <a:avLst/>
          </a:prstGeom>
          <a:noFill/>
        </p:spPr>
        <p:txBody>
          <a:bodyPr wrap="square" rtlCol="0">
            <a:spAutoFit/>
          </a:bodyPr>
          <a:lstStyle/>
          <a:p>
            <a:r>
              <a:rPr lang="en-US" sz="2800" dirty="0">
                <a:solidFill>
                  <a:srgbClr val="4F81BD"/>
                </a:solidFill>
                <a:cs typeface="Apple Casual"/>
              </a:rPr>
              <a:t>Home networks</a:t>
            </a:r>
          </a:p>
        </p:txBody>
      </p:sp>
      <p:pic>
        <p:nvPicPr>
          <p:cNvPr id="26" name="Picture 25"/>
          <p:cNvPicPr>
            <a:picLocks noChangeAspect="1"/>
          </p:cNvPicPr>
          <p:nvPr/>
        </p:nvPicPr>
        <p:blipFill>
          <a:blip r:embed="rId5" cstate="print"/>
          <a:stretch>
            <a:fillRect/>
          </a:stretch>
        </p:blipFill>
        <p:spPr>
          <a:xfrm>
            <a:off x="4495800" y="5562600"/>
            <a:ext cx="1336804" cy="1145674"/>
          </a:xfrm>
          <a:prstGeom prst="rect">
            <a:avLst/>
          </a:prstGeom>
        </p:spPr>
      </p:pic>
      <p:pic>
        <p:nvPicPr>
          <p:cNvPr id="12" name="Picture 11" descr="MC90043162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2600" y="5410200"/>
            <a:ext cx="1143000" cy="1143000"/>
          </a:xfrm>
          <a:prstGeom prst="rect">
            <a:avLst/>
          </a:prstGeom>
        </p:spPr>
      </p:pic>
      <p:pic>
        <p:nvPicPr>
          <p:cNvPr id="29" name="Picture 28" descr="images (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7600" y="5638800"/>
            <a:ext cx="738359" cy="989553"/>
          </a:xfrm>
          <a:prstGeom prst="rect">
            <a:avLst/>
          </a:prstGeom>
        </p:spPr>
      </p:pic>
      <p:pic>
        <p:nvPicPr>
          <p:cNvPr id="30" name="Picture 29" descr="images (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0800" y="2590800"/>
            <a:ext cx="2413977" cy="977900"/>
          </a:xfrm>
          <a:prstGeom prst="rect">
            <a:avLst/>
          </a:prstGeom>
        </p:spPr>
      </p:pic>
      <p:pic>
        <p:nvPicPr>
          <p:cNvPr id="32" name="Picture 31" descr="images (4).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72200" y="1905000"/>
            <a:ext cx="2481179" cy="609600"/>
          </a:xfrm>
          <a:prstGeom prst="rect">
            <a:avLst/>
          </a:prstGeom>
        </p:spPr>
      </p:pic>
      <p:pic>
        <p:nvPicPr>
          <p:cNvPr id="33" name="Picture 32"/>
          <p:cNvPicPr>
            <a:picLocks noChangeAspect="1"/>
          </p:cNvPicPr>
          <p:nvPr/>
        </p:nvPicPr>
        <p:blipFill>
          <a:blip r:embed="rId10" cstate="print"/>
          <a:stretch>
            <a:fillRect/>
          </a:stretch>
        </p:blipFill>
        <p:spPr>
          <a:xfrm>
            <a:off x="609601" y="2743200"/>
            <a:ext cx="981155" cy="840874"/>
          </a:xfrm>
          <a:prstGeom prst="rect">
            <a:avLst/>
          </a:prstGeom>
        </p:spPr>
      </p:pic>
      <p:pic>
        <p:nvPicPr>
          <p:cNvPr id="34" name="Picture 33" descr="MC90043484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00" y="4495800"/>
            <a:ext cx="838200" cy="838200"/>
          </a:xfrm>
          <a:prstGeom prst="rect">
            <a:avLst/>
          </a:prstGeom>
        </p:spPr>
      </p:pic>
      <p:pic>
        <p:nvPicPr>
          <p:cNvPr id="35" name="Picture 34" descr="MC900433907.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8400" y="2514600"/>
            <a:ext cx="838200" cy="838200"/>
          </a:xfrm>
          <a:prstGeom prst="rect">
            <a:avLst/>
          </a:prstGeom>
        </p:spPr>
      </p:pic>
      <p:pic>
        <p:nvPicPr>
          <p:cNvPr id="36" name="Picture 35" descr="MC900360604.WMF"/>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14601" y="3733800"/>
            <a:ext cx="895351" cy="914400"/>
          </a:xfrm>
          <a:prstGeom prst="rect">
            <a:avLst/>
          </a:prstGeom>
        </p:spPr>
      </p:pic>
      <p:pic>
        <p:nvPicPr>
          <p:cNvPr id="37" name="Picture 36" descr="images (5).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8600" y="3810000"/>
            <a:ext cx="1188720" cy="990600"/>
          </a:xfrm>
          <a:prstGeom prst="rect">
            <a:avLst/>
          </a:prstGeom>
        </p:spPr>
      </p:pic>
      <p:pic>
        <p:nvPicPr>
          <p:cNvPr id="39" name="Picture 19"/>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47800" y="2895600"/>
            <a:ext cx="1037747" cy="143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Untitled cop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86000" y="5105400"/>
            <a:ext cx="1447800" cy="1452135"/>
          </a:xfrm>
          <a:prstGeom prst="rect">
            <a:avLst/>
          </a:prstGeom>
        </p:spPr>
      </p:pic>
    </p:spTree>
    <p:extLst>
      <p:ext uri="{BB962C8B-B14F-4D97-AF65-F5344CB8AC3E}">
        <p14:creationId xmlns:p14="http://schemas.microsoft.com/office/powerpoint/2010/main" val="3565009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a:t>Redesign Networks for Management</a:t>
            </a:r>
          </a:p>
        </p:txBody>
      </p:sp>
      <p:sp>
        <p:nvSpPr>
          <p:cNvPr id="3" name="Content Placeholder 2"/>
          <p:cNvSpPr>
            <a:spLocks noGrp="1"/>
          </p:cNvSpPr>
          <p:nvPr>
            <p:ph idx="1"/>
          </p:nvPr>
        </p:nvSpPr>
        <p:spPr>
          <a:xfrm>
            <a:off x="304800" y="1600201"/>
            <a:ext cx="8839200" cy="4525963"/>
          </a:xfrm>
        </p:spPr>
        <p:txBody>
          <a:bodyPr/>
          <a:lstStyle/>
          <a:p>
            <a:r>
              <a:rPr lang="en-US" dirty="0"/>
              <a:t>Management is important, yet underexplored</a:t>
            </a:r>
          </a:p>
          <a:p>
            <a:pPr lvl="1"/>
            <a:r>
              <a:rPr lang="en-US" dirty="0"/>
              <a:t>Taking </a:t>
            </a:r>
            <a:r>
              <a:rPr lang="en-US" i="1" dirty="0"/>
              <a:t>80% </a:t>
            </a:r>
            <a:r>
              <a:rPr lang="en-US" dirty="0"/>
              <a:t>of IT budget </a:t>
            </a:r>
          </a:p>
          <a:p>
            <a:pPr lvl="1"/>
            <a:r>
              <a:rPr lang="en-US" dirty="0"/>
              <a:t>Responsible for </a:t>
            </a:r>
            <a:r>
              <a:rPr lang="en-US" i="1" dirty="0"/>
              <a:t>62% </a:t>
            </a:r>
            <a:r>
              <a:rPr lang="en-US" dirty="0"/>
              <a:t>of outages </a:t>
            </a:r>
          </a:p>
          <a:p>
            <a:endParaRPr lang="en-US" dirty="0"/>
          </a:p>
          <a:p>
            <a:r>
              <a:rPr lang="en-US" dirty="0"/>
              <a:t>Making management easier </a:t>
            </a:r>
          </a:p>
          <a:p>
            <a:pPr lvl="1"/>
            <a:r>
              <a:rPr lang="en-US" dirty="0"/>
              <a:t>The network should be truly transparent</a:t>
            </a:r>
          </a:p>
          <a:p>
            <a:pPr lvl="1"/>
            <a:endParaRPr lang="en-US" dirty="0"/>
          </a:p>
        </p:txBody>
      </p:sp>
      <p:sp>
        <p:nvSpPr>
          <p:cNvPr id="4" name="Slide Number Placeholder 3"/>
          <p:cNvSpPr>
            <a:spLocks noGrp="1"/>
          </p:cNvSpPr>
          <p:nvPr>
            <p:ph type="sldNum" sz="quarter" idx="12"/>
          </p:nvPr>
        </p:nvSpPr>
        <p:spPr/>
        <p:txBody>
          <a:bodyPr/>
          <a:lstStyle/>
          <a:p>
            <a:fld id="{7876E0CC-6134-4D81-B876-3E8DBC324A9F}" type="slidenum">
              <a:rPr lang="en-US" smtClean="0"/>
              <a:pPr/>
              <a:t>46</a:t>
            </a:fld>
            <a:endParaRPr lang="en-US"/>
          </a:p>
        </p:txBody>
      </p:sp>
      <p:pic>
        <p:nvPicPr>
          <p:cNvPr id="6" name="Picture 5"/>
          <p:cNvPicPr>
            <a:picLocks noChangeAspect="1"/>
          </p:cNvPicPr>
          <p:nvPr/>
        </p:nvPicPr>
        <p:blipFill>
          <a:blip r:embed="rId3" cstate="print"/>
          <a:stretch>
            <a:fillRect/>
          </a:stretch>
        </p:blipFill>
        <p:spPr>
          <a:xfrm>
            <a:off x="7086600" y="2286000"/>
            <a:ext cx="1625600" cy="850900"/>
          </a:xfrm>
          <a:prstGeom prst="rect">
            <a:avLst/>
          </a:prstGeom>
        </p:spPr>
      </p:pic>
      <p:pic>
        <p:nvPicPr>
          <p:cNvPr id="7" name="Picture 6"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3657600"/>
            <a:ext cx="1450751" cy="1481229"/>
          </a:xfrm>
          <a:prstGeom prst="rect">
            <a:avLst/>
          </a:prstGeom>
        </p:spPr>
      </p:pic>
      <p:sp>
        <p:nvSpPr>
          <p:cNvPr id="5" name="Rounded Rectangle 4"/>
          <p:cNvSpPr/>
          <p:nvPr/>
        </p:nvSpPr>
        <p:spPr>
          <a:xfrm>
            <a:off x="457200" y="5410200"/>
            <a:ext cx="7239000" cy="1066800"/>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rtlCol="0" anchor="t"/>
          <a:lstStyle/>
          <a:p>
            <a:pPr lvl="1" algn="ctr" fontAlgn="base">
              <a:spcBef>
                <a:spcPct val="20000"/>
              </a:spcBef>
              <a:spcAft>
                <a:spcPct val="0"/>
              </a:spcAft>
            </a:pPr>
            <a:r>
              <a:rPr lang="en-US" sz="2800" dirty="0">
                <a:solidFill>
                  <a:prstClr val="black"/>
                </a:solidFill>
                <a:ea typeface="ヒラギノ角ゴ Pro W3" pitchFamily="-65" charset="-128"/>
              </a:rPr>
              <a:t>Redesign the networks </a:t>
            </a:r>
          </a:p>
          <a:p>
            <a:pPr lvl="1" algn="ctr" fontAlgn="base">
              <a:spcBef>
                <a:spcPct val="20000"/>
              </a:spcBef>
              <a:spcAft>
                <a:spcPct val="0"/>
              </a:spcAft>
            </a:pPr>
            <a:r>
              <a:rPr lang="en-US" sz="2800" dirty="0">
                <a:solidFill>
                  <a:prstClr val="black"/>
                </a:solidFill>
                <a:ea typeface="ヒラギノ角ゴ Pro W3" pitchFamily="-65" charset="-128"/>
              </a:rPr>
              <a:t>to make them easier and cheaper to manage</a:t>
            </a:r>
          </a:p>
          <a:p>
            <a:pPr algn="ctr"/>
            <a:endParaRPr lang="en-US" dirty="0"/>
          </a:p>
        </p:txBody>
      </p:sp>
    </p:spTree>
    <p:extLst>
      <p:ext uri="{BB962C8B-B14F-4D97-AF65-F5344CB8AC3E}">
        <p14:creationId xmlns:p14="http://schemas.microsoft.com/office/powerpoint/2010/main" val="2731112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048000" y="4953000"/>
            <a:ext cx="2895600" cy="1752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Oval 16"/>
          <p:cNvSpPr/>
          <p:nvPr/>
        </p:nvSpPr>
        <p:spPr>
          <a:xfrm>
            <a:off x="5867400" y="2057400"/>
            <a:ext cx="2895600" cy="1752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0" y="0"/>
            <a:ext cx="9144000" cy="1143000"/>
          </a:xfrm>
        </p:spPr>
        <p:txBody>
          <a:bodyPr/>
          <a:lstStyle/>
          <a:p>
            <a:r>
              <a:rPr lang="en-US" dirty="0"/>
              <a:t>Main Challenges in Edge Networks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47</a:t>
            </a:fld>
            <a:endParaRPr lang="en-US"/>
          </a:p>
        </p:txBody>
      </p:sp>
      <p:sp>
        <p:nvSpPr>
          <p:cNvPr id="9" name="Isosceles Triangle 8"/>
          <p:cNvSpPr/>
          <p:nvPr/>
        </p:nvSpPr>
        <p:spPr>
          <a:xfrm rot="10800000">
            <a:off x="3200400" y="2971800"/>
            <a:ext cx="2667000" cy="1981200"/>
          </a:xfrm>
          <a:prstGeom prst="triangl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 name="Picture 9" descr="MC9004348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429000"/>
            <a:ext cx="762000" cy="762000"/>
          </a:xfrm>
          <a:prstGeom prst="rect">
            <a:avLst/>
          </a:prstGeom>
        </p:spPr>
      </p:pic>
      <p:sp>
        <p:nvSpPr>
          <p:cNvPr id="11" name="TextBox 10"/>
          <p:cNvSpPr txBox="1"/>
          <p:nvPr/>
        </p:nvSpPr>
        <p:spPr>
          <a:xfrm>
            <a:off x="2667000" y="5410200"/>
            <a:ext cx="3810000" cy="830997"/>
          </a:xfrm>
          <a:prstGeom prst="rect">
            <a:avLst/>
          </a:prstGeom>
          <a:noFill/>
        </p:spPr>
        <p:txBody>
          <a:bodyPr wrap="square" rtlCol="0">
            <a:spAutoFit/>
          </a:bodyPr>
          <a:lstStyle/>
          <a:p>
            <a:pPr algn="ctr"/>
            <a:r>
              <a:rPr lang="en-US" sz="2400" dirty="0">
                <a:solidFill>
                  <a:srgbClr val="0000FF"/>
                </a:solidFill>
              </a:rPr>
              <a:t>Commodity switches</a:t>
            </a:r>
          </a:p>
          <a:p>
            <a:pPr algn="ctr"/>
            <a:r>
              <a:rPr lang="en-US" sz="2400" dirty="0">
                <a:solidFill>
                  <a:srgbClr val="000000"/>
                </a:solidFill>
              </a:rPr>
              <a:t>(cost, energy, reliability)</a:t>
            </a:r>
          </a:p>
        </p:txBody>
      </p:sp>
      <p:sp>
        <p:nvSpPr>
          <p:cNvPr id="3" name="Oval 2"/>
          <p:cNvSpPr/>
          <p:nvPr/>
        </p:nvSpPr>
        <p:spPr>
          <a:xfrm>
            <a:off x="152400" y="1981200"/>
            <a:ext cx="3048000" cy="1752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TextBox 12"/>
          <p:cNvSpPr txBox="1"/>
          <p:nvPr/>
        </p:nvSpPr>
        <p:spPr>
          <a:xfrm>
            <a:off x="6019800" y="2304872"/>
            <a:ext cx="2743200" cy="1200328"/>
          </a:xfrm>
          <a:prstGeom prst="rect">
            <a:avLst/>
          </a:prstGeom>
          <a:noFill/>
        </p:spPr>
        <p:txBody>
          <a:bodyPr wrap="square" rtlCol="0">
            <a:spAutoFit/>
          </a:bodyPr>
          <a:lstStyle/>
          <a:p>
            <a:pPr algn="ctr"/>
            <a:r>
              <a:rPr lang="en-US" sz="2400" dirty="0">
                <a:solidFill>
                  <a:srgbClr val="0000FF"/>
                </a:solidFill>
              </a:rPr>
              <a:t>Flexible Policies </a:t>
            </a:r>
            <a:r>
              <a:rPr lang="en-US" sz="2400" dirty="0">
                <a:solidFill>
                  <a:srgbClr val="000000"/>
                </a:solidFill>
              </a:rPr>
              <a:t>(routing, security, measurement)</a:t>
            </a:r>
          </a:p>
        </p:txBody>
      </p:sp>
      <p:sp>
        <p:nvSpPr>
          <p:cNvPr id="19" name="TextBox 18"/>
          <p:cNvSpPr txBox="1"/>
          <p:nvPr/>
        </p:nvSpPr>
        <p:spPr>
          <a:xfrm>
            <a:off x="152400" y="2445603"/>
            <a:ext cx="3048000" cy="830997"/>
          </a:xfrm>
          <a:prstGeom prst="rect">
            <a:avLst/>
          </a:prstGeom>
          <a:noFill/>
        </p:spPr>
        <p:txBody>
          <a:bodyPr wrap="square" rtlCol="0">
            <a:spAutoFit/>
          </a:bodyPr>
          <a:lstStyle/>
          <a:p>
            <a:pPr algn="ctr"/>
            <a:r>
              <a:rPr lang="en-US" sz="2400" dirty="0">
                <a:solidFill>
                  <a:srgbClr val="0000FF"/>
                </a:solidFill>
              </a:rPr>
              <a:t>Large Networks</a:t>
            </a:r>
            <a:r>
              <a:rPr lang="en-US" sz="2400" dirty="0">
                <a:solidFill>
                  <a:srgbClr val="000000"/>
                </a:solidFill>
              </a:rPr>
              <a:t> </a:t>
            </a:r>
          </a:p>
          <a:p>
            <a:pPr algn="ctr"/>
            <a:r>
              <a:rPr lang="en-US" sz="2400" dirty="0">
                <a:solidFill>
                  <a:srgbClr val="000000"/>
                </a:solidFill>
              </a:rPr>
              <a:t>(hosts, switches, apps)</a:t>
            </a:r>
          </a:p>
        </p:txBody>
      </p:sp>
      <p:sp>
        <p:nvSpPr>
          <p:cNvPr id="6" name="TextBox 5"/>
          <p:cNvSpPr txBox="1"/>
          <p:nvPr/>
        </p:nvSpPr>
        <p:spPr>
          <a:xfrm>
            <a:off x="6252519" y="3912275"/>
            <a:ext cx="2667000" cy="2031325"/>
          </a:xfrm>
          <a:prstGeom prst="rect">
            <a:avLst/>
          </a:prstGeom>
          <a:noFill/>
        </p:spPr>
        <p:txBody>
          <a:bodyPr wrap="square" rtlCol="0">
            <a:spAutoFit/>
          </a:bodyPr>
          <a:lstStyle/>
          <a:p>
            <a:pPr marL="285750" indent="-285750">
              <a:buFont typeface="Arial" charset="0"/>
              <a:buChar char="•"/>
            </a:pPr>
            <a:r>
              <a:rPr lang="en-US" dirty="0"/>
              <a:t>Enable specific routings for certain applications. </a:t>
            </a:r>
          </a:p>
          <a:p>
            <a:pPr marL="285750" indent="-285750">
              <a:buFont typeface="Arial" charset="0"/>
              <a:buChar char="•"/>
            </a:pPr>
            <a:r>
              <a:rPr lang="en-US" dirty="0"/>
              <a:t>Enhance security for certain hosts or apps. </a:t>
            </a:r>
          </a:p>
          <a:p>
            <a:pPr marL="285750" indent="-285750">
              <a:buFont typeface="Arial" charset="0"/>
              <a:buChar char="•"/>
            </a:pPr>
            <a:r>
              <a:rPr lang="en-US" dirty="0"/>
              <a:t>Measure network statistics for better resource optimization.</a:t>
            </a:r>
          </a:p>
        </p:txBody>
      </p:sp>
      <p:sp>
        <p:nvSpPr>
          <p:cNvPr id="7" name="TextBox 6"/>
          <p:cNvSpPr txBox="1"/>
          <p:nvPr/>
        </p:nvSpPr>
        <p:spPr>
          <a:xfrm>
            <a:off x="533400" y="4380636"/>
            <a:ext cx="2514599" cy="2585323"/>
          </a:xfrm>
          <a:prstGeom prst="rect">
            <a:avLst/>
          </a:prstGeom>
          <a:noFill/>
        </p:spPr>
        <p:txBody>
          <a:bodyPr wrap="square" rtlCol="0">
            <a:spAutoFit/>
          </a:bodyPr>
          <a:lstStyle/>
          <a:p>
            <a:pPr marL="285750" indent="-285750">
              <a:buFont typeface="Arial" charset="0"/>
              <a:buChar char="•"/>
            </a:pPr>
            <a:r>
              <a:rPr lang="en-US" dirty="0"/>
              <a:t>Using commodity switches can be unreliable. </a:t>
            </a:r>
          </a:p>
          <a:p>
            <a:pPr marL="285750" indent="-285750">
              <a:buFont typeface="Arial" charset="0"/>
              <a:buChar char="•"/>
            </a:pPr>
            <a:r>
              <a:rPr lang="en-US" dirty="0"/>
              <a:t>How to manage the network with these switches to have a robust network becomes challenging. </a:t>
            </a:r>
          </a:p>
          <a:p>
            <a:endParaRPr lang="en-US" dirty="0"/>
          </a:p>
        </p:txBody>
      </p:sp>
      <p:sp>
        <p:nvSpPr>
          <p:cNvPr id="8" name="TextBox 7"/>
          <p:cNvSpPr txBox="1"/>
          <p:nvPr/>
        </p:nvSpPr>
        <p:spPr>
          <a:xfrm>
            <a:off x="160176" y="1104543"/>
            <a:ext cx="5707224" cy="1200329"/>
          </a:xfrm>
          <a:prstGeom prst="rect">
            <a:avLst/>
          </a:prstGeom>
          <a:noFill/>
        </p:spPr>
        <p:txBody>
          <a:bodyPr wrap="square" rtlCol="0">
            <a:spAutoFit/>
          </a:bodyPr>
          <a:lstStyle/>
          <a:p>
            <a:r>
              <a:rPr lang="en-US" altLang="zh-CN" dirty="0"/>
              <a:t>The network</a:t>
            </a:r>
            <a:r>
              <a:rPr lang="zh-CN" altLang="en-US" dirty="0"/>
              <a:t> </a:t>
            </a:r>
            <a:r>
              <a:rPr lang="en-US" altLang="zh-CN" dirty="0"/>
              <a:t>that hosts,</a:t>
            </a:r>
            <a:r>
              <a:rPr lang="zh-CN" altLang="en-US" dirty="0"/>
              <a:t> </a:t>
            </a:r>
            <a:r>
              <a:rPr lang="en-US" altLang="zh-CN" dirty="0"/>
              <a:t>switches</a:t>
            </a:r>
            <a:r>
              <a:rPr lang="zh-CN" altLang="en-US" dirty="0"/>
              <a:t> </a:t>
            </a:r>
            <a:r>
              <a:rPr lang="en-US" altLang="zh-CN" dirty="0"/>
              <a:t>and</a:t>
            </a:r>
            <a:r>
              <a:rPr lang="zh-CN" altLang="en-US" dirty="0"/>
              <a:t> </a:t>
            </a:r>
            <a:r>
              <a:rPr lang="en-US" altLang="zh-CN" dirty="0"/>
              <a:t>applications</a:t>
            </a:r>
            <a:r>
              <a:rPr lang="zh-CN" altLang="en-US" dirty="0"/>
              <a:t> </a:t>
            </a:r>
            <a:r>
              <a:rPr lang="en-US" altLang="zh-CN" dirty="0"/>
              <a:t>running</a:t>
            </a:r>
            <a:r>
              <a:rPr lang="zh-CN" altLang="en-US" dirty="0"/>
              <a:t> </a:t>
            </a:r>
            <a:r>
              <a:rPr lang="en-US" altLang="zh-CN" dirty="0"/>
              <a:t>on</a:t>
            </a:r>
            <a:r>
              <a:rPr lang="zh-CN" altLang="en-US" dirty="0"/>
              <a:t> </a:t>
            </a:r>
            <a:r>
              <a:rPr lang="en-US" altLang="zh-CN" dirty="0"/>
              <a:t>is</a:t>
            </a:r>
            <a:r>
              <a:rPr lang="zh-CN" altLang="en-US" dirty="0"/>
              <a:t> </a:t>
            </a:r>
            <a:r>
              <a:rPr lang="en-US" altLang="zh-CN" dirty="0"/>
              <a:t>constantly</a:t>
            </a:r>
            <a:r>
              <a:rPr lang="zh-CN" altLang="en-US" dirty="0"/>
              <a:t> </a:t>
            </a:r>
            <a:r>
              <a:rPr lang="en-US" altLang="zh-CN" dirty="0"/>
              <a:t>growing.</a:t>
            </a:r>
            <a:r>
              <a:rPr lang="zh-CN" altLang="en-US" dirty="0"/>
              <a:t> </a:t>
            </a:r>
            <a:r>
              <a:rPr lang="en-US" altLang="zh-CN" dirty="0"/>
              <a:t>So</a:t>
            </a:r>
            <a:r>
              <a:rPr lang="zh-CN" altLang="en-US" dirty="0"/>
              <a:t> </a:t>
            </a:r>
            <a:r>
              <a:rPr lang="en-US" altLang="zh-CN" dirty="0"/>
              <a:t>how</a:t>
            </a:r>
            <a:r>
              <a:rPr lang="zh-CN" altLang="en-US" dirty="0"/>
              <a:t> </a:t>
            </a:r>
            <a:r>
              <a:rPr lang="en-US" altLang="zh-CN" dirty="0"/>
              <a:t>to scale</a:t>
            </a:r>
            <a:r>
              <a:rPr lang="zh-CN" altLang="en-US" dirty="0"/>
              <a:t> </a:t>
            </a:r>
            <a:r>
              <a:rPr lang="en-US" altLang="zh-CN" dirty="0"/>
              <a:t>the</a:t>
            </a:r>
            <a:r>
              <a:rPr lang="zh-CN" altLang="en-US" dirty="0"/>
              <a:t> </a:t>
            </a:r>
            <a:r>
              <a:rPr lang="en-US" altLang="zh-CN" dirty="0"/>
              <a:t>network</a:t>
            </a:r>
            <a:r>
              <a:rPr lang="zh-CN" altLang="en-US" dirty="0"/>
              <a:t> </a:t>
            </a:r>
            <a:r>
              <a:rPr lang="en-US" altLang="zh-CN" dirty="0"/>
              <a:t>functions</a:t>
            </a:r>
            <a:r>
              <a:rPr lang="zh-CN" altLang="en-US" dirty="0"/>
              <a:t> </a:t>
            </a:r>
            <a:r>
              <a:rPr lang="en-US" altLang="zh-CN" dirty="0"/>
              <a:t>over</a:t>
            </a:r>
            <a:r>
              <a:rPr lang="zh-CN" altLang="en-US" dirty="0"/>
              <a:t> </a:t>
            </a:r>
            <a:r>
              <a:rPr lang="en-US" altLang="zh-CN" dirty="0"/>
              <a:t>the</a:t>
            </a:r>
            <a:r>
              <a:rPr lang="zh-CN" altLang="en-US" dirty="0"/>
              <a:t> </a:t>
            </a:r>
            <a:r>
              <a:rPr lang="en-US" altLang="zh-CN" dirty="0"/>
              <a:t>growing</a:t>
            </a:r>
            <a:r>
              <a:rPr lang="zh-CN" altLang="en-US" dirty="0"/>
              <a:t> </a:t>
            </a:r>
            <a:r>
              <a:rPr lang="en-US" altLang="zh-CN" dirty="0"/>
              <a:t>network</a:t>
            </a:r>
            <a:r>
              <a:rPr lang="zh-CN" altLang="en-US" dirty="0"/>
              <a:t> </a:t>
            </a:r>
            <a:r>
              <a:rPr lang="en-US" altLang="zh-CN" dirty="0"/>
              <a:t>becomes challenging</a:t>
            </a:r>
          </a:p>
          <a:p>
            <a:endParaRPr lang="en-US" dirty="0"/>
          </a:p>
        </p:txBody>
      </p:sp>
    </p:spTree>
    <p:extLst>
      <p:ext uri="{BB962C8B-B14F-4D97-AF65-F5344CB8AC3E}">
        <p14:creationId xmlns:p14="http://schemas.microsoft.com/office/powerpoint/2010/main" val="389398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4572000"/>
            <a:ext cx="1149351"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 name="Picture 63"/>
          <p:cNvPicPr>
            <a:picLocks noChangeAspect="1"/>
          </p:cNvPicPr>
          <p:nvPr/>
        </p:nvPicPr>
        <p:blipFill>
          <a:blip r:embed="rId4" cstate="print"/>
          <a:stretch>
            <a:fillRect/>
          </a:stretch>
        </p:blipFill>
        <p:spPr>
          <a:xfrm>
            <a:off x="1219200" y="5943600"/>
            <a:ext cx="1193800" cy="914400"/>
          </a:xfrm>
          <a:prstGeom prst="rect">
            <a:avLst/>
          </a:prstGeom>
        </p:spPr>
      </p:pic>
      <p:pic>
        <p:nvPicPr>
          <p:cNvPr id="61" name="Picture 60"/>
          <p:cNvPicPr>
            <a:picLocks noChangeAspect="1"/>
          </p:cNvPicPr>
          <p:nvPr/>
        </p:nvPicPr>
        <p:blipFill>
          <a:blip r:embed="rId5" cstate="print"/>
          <a:stretch>
            <a:fillRect/>
          </a:stretch>
        </p:blipFill>
        <p:spPr>
          <a:xfrm>
            <a:off x="3276600" y="6128084"/>
            <a:ext cx="882869" cy="711200"/>
          </a:xfrm>
          <a:prstGeom prst="rect">
            <a:avLst/>
          </a:prstGeom>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133600"/>
            <a:ext cx="1149351"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0"/>
            <a:ext cx="8229600" cy="1143000"/>
          </a:xfrm>
        </p:spPr>
        <p:txBody>
          <a:bodyPr/>
          <a:lstStyle/>
          <a:p>
            <a:r>
              <a:rPr lang="en-US" dirty="0"/>
              <a:t>Large Enterprise Networks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48</a:t>
            </a:fld>
            <a:endParaRPr lang="en-US"/>
          </a:p>
        </p:txBody>
      </p:sp>
      <p:pic>
        <p:nvPicPr>
          <p:cNvPr id="5"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2743200"/>
            <a:ext cx="5334000" cy="270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7" cstate="print"/>
          <a:stretch>
            <a:fillRect/>
          </a:stretch>
        </p:blipFill>
        <p:spPr>
          <a:xfrm>
            <a:off x="5257800" y="1981200"/>
            <a:ext cx="981155" cy="840874"/>
          </a:xfrm>
          <a:prstGeom prst="rect">
            <a:avLst/>
          </a:prstGeom>
        </p:spPr>
      </p:pic>
      <p:pic>
        <p:nvPicPr>
          <p:cNvPr id="7" name="Picture 6" descr="MC900434845.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3800" y="5638800"/>
            <a:ext cx="838200" cy="838200"/>
          </a:xfrm>
          <a:prstGeom prst="rect">
            <a:avLst/>
          </a:prstGeom>
        </p:spPr>
      </p:pic>
      <p:pic>
        <p:nvPicPr>
          <p:cNvPr id="8" name="Picture 7" descr="MC900433907.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00800" y="1981200"/>
            <a:ext cx="838200" cy="838200"/>
          </a:xfrm>
          <a:prstGeom prst="rect">
            <a:avLst/>
          </a:prstGeom>
        </p:spPr>
      </p:pic>
      <p:pic>
        <p:nvPicPr>
          <p:cNvPr id="9" name="Picture 8" descr="MC900360604.WMF"/>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86600" y="2819400"/>
            <a:ext cx="895351" cy="914400"/>
          </a:xfrm>
          <a:prstGeom prst="rect">
            <a:avLst/>
          </a:prstGeom>
        </p:spPr>
      </p:pic>
      <p:pic>
        <p:nvPicPr>
          <p:cNvPr id="10" name="Picture 9" descr="images (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33600" y="5334000"/>
            <a:ext cx="1188720" cy="990600"/>
          </a:xfrm>
          <a:prstGeom prst="rect">
            <a:avLst/>
          </a:prstGeom>
        </p:spPr>
      </p:pic>
      <p:pic>
        <p:nvPicPr>
          <p:cNvPr id="11" name="Picture 10" descr="images (1).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7400" y="2362200"/>
            <a:ext cx="738359" cy="989553"/>
          </a:xfrm>
          <a:prstGeom prst="rect">
            <a:avLst/>
          </a:prstGeom>
        </p:spPr>
      </p:pic>
      <p:pic>
        <p:nvPicPr>
          <p:cNvPr id="12" name="Picture 11"/>
          <p:cNvPicPr>
            <a:picLocks noChangeAspect="1"/>
          </p:cNvPicPr>
          <p:nvPr/>
        </p:nvPicPr>
        <p:blipFill>
          <a:blip r:embed="rId7" cstate="print"/>
          <a:stretch>
            <a:fillRect/>
          </a:stretch>
        </p:blipFill>
        <p:spPr>
          <a:xfrm>
            <a:off x="1143000" y="3124200"/>
            <a:ext cx="981155" cy="840874"/>
          </a:xfrm>
          <a:prstGeom prst="rect">
            <a:avLst/>
          </a:prstGeom>
        </p:spPr>
      </p:pic>
      <p:pic>
        <p:nvPicPr>
          <p:cNvPr id="13" name="Picture 12" descr="images (1).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8200" y="5562600"/>
            <a:ext cx="738359" cy="989553"/>
          </a:xfrm>
          <a:prstGeom prst="rect">
            <a:avLst/>
          </a:prstGeom>
        </p:spPr>
      </p:pic>
      <p:pic>
        <p:nvPicPr>
          <p:cNvPr id="14" name="Picture 13" descr="images (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81800" y="4038600"/>
            <a:ext cx="1188720" cy="990600"/>
          </a:xfrm>
          <a:prstGeom prst="rect">
            <a:avLst/>
          </a:prstGeom>
        </p:spPr>
      </p:pic>
      <p:pic>
        <p:nvPicPr>
          <p:cNvPr id="15"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90800" y="37338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1200" y="33528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57600" y="46482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8" name="Straight Arrow Connector 17"/>
          <p:cNvCxnSpPr/>
          <p:nvPr/>
        </p:nvCxnSpPr>
        <p:spPr>
          <a:xfrm flipV="1">
            <a:off x="6477000" y="2667000"/>
            <a:ext cx="304800" cy="6858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6" idx="2"/>
          </p:cNvCxnSpPr>
          <p:nvPr/>
        </p:nvCxnSpPr>
        <p:spPr>
          <a:xfrm flipH="1" flipV="1">
            <a:off x="5748378" y="2822074"/>
            <a:ext cx="271422" cy="530726"/>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6553200" y="3733800"/>
            <a:ext cx="457200" cy="6858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705600" y="3505200"/>
            <a:ext cx="381000" cy="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2514600" y="3200400"/>
            <a:ext cx="271422" cy="530726"/>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5" idx="1"/>
          </p:cNvCxnSpPr>
          <p:nvPr/>
        </p:nvCxnSpPr>
        <p:spPr>
          <a:xfrm flipH="1" flipV="1">
            <a:off x="1981200" y="3733800"/>
            <a:ext cx="609600" cy="209098"/>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276600" y="4114800"/>
            <a:ext cx="533400" cy="5334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090822" y="5029200"/>
            <a:ext cx="642978" cy="378326"/>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3" idx="0"/>
          </p:cNvCxnSpPr>
          <p:nvPr/>
        </p:nvCxnSpPr>
        <p:spPr>
          <a:xfrm flipH="1" flipV="1">
            <a:off x="4495800" y="5029200"/>
            <a:ext cx="521580" cy="5334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0"/>
          </p:cNvCxnSpPr>
          <p:nvPr/>
        </p:nvCxnSpPr>
        <p:spPr>
          <a:xfrm flipH="1" flipV="1">
            <a:off x="4038600" y="5105400"/>
            <a:ext cx="114300" cy="5334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1"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43400" y="38862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2" name="Straight Arrow Connector 41"/>
          <p:cNvCxnSpPr>
            <a:stCxn id="41" idx="1"/>
          </p:cNvCxnSpPr>
          <p:nvPr/>
        </p:nvCxnSpPr>
        <p:spPr>
          <a:xfrm flipH="1" flipV="1">
            <a:off x="3505200" y="3886200"/>
            <a:ext cx="838200" cy="209098"/>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5257800" y="3657600"/>
            <a:ext cx="609600" cy="3810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17" idx="0"/>
          </p:cNvCxnSpPr>
          <p:nvPr/>
        </p:nvCxnSpPr>
        <p:spPr>
          <a:xfrm flipH="1">
            <a:off x="4146550" y="4267200"/>
            <a:ext cx="730250" cy="3810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5105400" y="4267200"/>
            <a:ext cx="533400" cy="5334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flipV="1">
            <a:off x="4191000" y="3352800"/>
            <a:ext cx="533400" cy="533400"/>
          </a:xfrm>
          <a:prstGeom prst="straightConnector1">
            <a:avLst/>
          </a:prstGeom>
          <a:ln w="25400">
            <a:solidFill>
              <a:schemeClr val="accent1">
                <a:lumMod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 Box 14"/>
          <p:cNvSpPr txBox="1">
            <a:spLocks noChangeArrowheads="1"/>
          </p:cNvSpPr>
          <p:nvPr/>
        </p:nvSpPr>
        <p:spPr bwMode="auto">
          <a:xfrm>
            <a:off x="3810000" y="2819400"/>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53" name="Text Box 14"/>
          <p:cNvSpPr txBox="1">
            <a:spLocks noChangeArrowheads="1"/>
          </p:cNvSpPr>
          <p:nvPr/>
        </p:nvSpPr>
        <p:spPr bwMode="auto">
          <a:xfrm>
            <a:off x="5562600" y="4648200"/>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54" name="TextBox 53"/>
          <p:cNvSpPr txBox="1"/>
          <p:nvPr/>
        </p:nvSpPr>
        <p:spPr>
          <a:xfrm>
            <a:off x="5791200" y="1143000"/>
            <a:ext cx="19050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Hosts </a:t>
            </a:r>
          </a:p>
          <a:p>
            <a:pPr algn="ctr"/>
            <a:r>
              <a:rPr lang="en-US" sz="2400" dirty="0">
                <a:solidFill>
                  <a:srgbClr val="000000"/>
                </a:solidFill>
              </a:rPr>
              <a:t>(10K - 100K)</a:t>
            </a:r>
          </a:p>
        </p:txBody>
      </p:sp>
      <p:sp>
        <p:nvSpPr>
          <p:cNvPr id="55" name="TextBox 54"/>
          <p:cNvSpPr txBox="1"/>
          <p:nvPr/>
        </p:nvSpPr>
        <p:spPr>
          <a:xfrm>
            <a:off x="3581400" y="2667000"/>
            <a:ext cx="16764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Switches</a:t>
            </a:r>
          </a:p>
          <a:p>
            <a:pPr algn="ctr"/>
            <a:r>
              <a:rPr lang="en-US" sz="2400" dirty="0">
                <a:solidFill>
                  <a:srgbClr val="000000"/>
                </a:solidFill>
              </a:rPr>
              <a:t>(1K - 5K)</a:t>
            </a:r>
          </a:p>
        </p:txBody>
      </p:sp>
      <p:sp>
        <p:nvSpPr>
          <p:cNvPr id="56" name="TextBox 55"/>
          <p:cNvSpPr txBox="1"/>
          <p:nvPr/>
        </p:nvSpPr>
        <p:spPr>
          <a:xfrm>
            <a:off x="152400" y="4495800"/>
            <a:ext cx="19812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Applications</a:t>
            </a:r>
          </a:p>
          <a:p>
            <a:pPr algn="ctr"/>
            <a:r>
              <a:rPr lang="en-US" sz="2400" dirty="0">
                <a:solidFill>
                  <a:srgbClr val="000000"/>
                </a:solidFill>
              </a:rPr>
              <a:t>(100 - 1K)</a:t>
            </a:r>
          </a:p>
        </p:txBody>
      </p:sp>
      <p:pic>
        <p:nvPicPr>
          <p:cNvPr id="60" name="Picture 59"/>
          <p:cNvPicPr>
            <a:picLocks noChangeAspect="1"/>
          </p:cNvPicPr>
          <p:nvPr/>
        </p:nvPicPr>
        <p:blipFill>
          <a:blip r:embed="rId14" cstate="print"/>
          <a:stretch>
            <a:fillRect/>
          </a:stretch>
        </p:blipFill>
        <p:spPr>
          <a:xfrm>
            <a:off x="1905000" y="1371600"/>
            <a:ext cx="1123950" cy="949817"/>
          </a:xfrm>
          <a:prstGeom prst="rect">
            <a:avLst/>
          </a:prstGeom>
        </p:spPr>
      </p:pic>
    </p:spTree>
    <p:extLst>
      <p:ext uri="{BB962C8B-B14F-4D97-AF65-F5344CB8AC3E}">
        <p14:creationId xmlns:p14="http://schemas.microsoft.com/office/powerpoint/2010/main" val="19817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animBg="1"/>
      <p:bldP spid="5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Large Data Center Networks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49</a:t>
            </a:fld>
            <a:endParaRPr lang="en-US"/>
          </a:p>
        </p:txBody>
      </p:sp>
      <p:pic>
        <p:nvPicPr>
          <p:cNvPr id="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1" y="1676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1" y="2629806"/>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4495800"/>
            <a:ext cx="533400" cy="685800"/>
          </a:xfrm>
          <a:prstGeom prst="rect">
            <a:avLst/>
          </a:prstGeom>
        </p:spPr>
      </p:pic>
      <p:pic>
        <p:nvPicPr>
          <p:cNvPr id="22" name="Picture 21"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4495800"/>
            <a:ext cx="533400" cy="685800"/>
          </a:xfrm>
          <a:prstGeom prst="rect">
            <a:avLst/>
          </a:prstGeom>
        </p:spPr>
      </p:pic>
      <p:cxnSp>
        <p:nvCxnSpPr>
          <p:cNvPr id="37" name="Straight Arrow Connector 36"/>
          <p:cNvCxnSpPr>
            <a:stCxn id="119" idx="0"/>
            <a:endCxn id="6" idx="2"/>
          </p:cNvCxnSpPr>
          <p:nvPr/>
        </p:nvCxnSpPr>
        <p:spPr>
          <a:xfrm flipV="1">
            <a:off x="3613151" y="2094596"/>
            <a:ext cx="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8" idx="0"/>
            <a:endCxn id="6" idx="2"/>
          </p:cNvCxnSpPr>
          <p:nvPr/>
        </p:nvCxnSpPr>
        <p:spPr>
          <a:xfrm flipV="1">
            <a:off x="1403351" y="2094596"/>
            <a:ext cx="22098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2" idx="0"/>
            <a:endCxn id="8" idx="2"/>
          </p:cNvCxnSpPr>
          <p:nvPr/>
        </p:nvCxnSpPr>
        <p:spPr>
          <a:xfrm flipV="1">
            <a:off x="641351" y="3048000"/>
            <a:ext cx="7620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12" idx="2"/>
            <a:endCxn id="22" idx="0"/>
          </p:cNvCxnSpPr>
          <p:nvPr/>
        </p:nvCxnSpPr>
        <p:spPr>
          <a:xfrm>
            <a:off x="6413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20" idx="0"/>
            <a:endCxn id="12" idx="2"/>
          </p:cNvCxnSpPr>
          <p:nvPr/>
        </p:nvCxnSpPr>
        <p:spPr>
          <a:xfrm flipV="1">
            <a:off x="3429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1"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 name="Picture 111"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4495800"/>
            <a:ext cx="533400" cy="685800"/>
          </a:xfrm>
          <a:prstGeom prst="rect">
            <a:avLst/>
          </a:prstGeom>
        </p:spPr>
      </p:pic>
      <p:pic>
        <p:nvPicPr>
          <p:cNvPr id="113" name="Picture 112"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400" y="4495800"/>
            <a:ext cx="533400" cy="685800"/>
          </a:xfrm>
          <a:prstGeom prst="rect">
            <a:avLst/>
          </a:prstGeom>
        </p:spPr>
      </p:pic>
      <p:cxnSp>
        <p:nvCxnSpPr>
          <p:cNvPr id="114" name="Straight Arrow Connector 113"/>
          <p:cNvCxnSpPr>
            <a:stCxn id="111" idx="2"/>
            <a:endCxn id="113" idx="0"/>
          </p:cNvCxnSpPr>
          <p:nvPr/>
        </p:nvCxnSpPr>
        <p:spPr>
          <a:xfrm>
            <a:off x="17081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12" idx="0"/>
            <a:endCxn id="111" idx="2"/>
          </p:cNvCxnSpPr>
          <p:nvPr/>
        </p:nvCxnSpPr>
        <p:spPr>
          <a:xfrm flipV="1">
            <a:off x="14097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11" idx="0"/>
            <a:endCxn id="8" idx="2"/>
          </p:cNvCxnSpPr>
          <p:nvPr/>
        </p:nvCxnSpPr>
        <p:spPr>
          <a:xfrm flipH="1" flipV="1">
            <a:off x="1403351" y="3048000"/>
            <a:ext cx="3048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1" y="2629806"/>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 name="Picture 120"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4495800"/>
            <a:ext cx="533400" cy="685800"/>
          </a:xfrm>
          <a:prstGeom prst="rect">
            <a:avLst/>
          </a:prstGeom>
        </p:spPr>
      </p:pic>
      <p:pic>
        <p:nvPicPr>
          <p:cNvPr id="122" name="Picture 121"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495800"/>
            <a:ext cx="533400" cy="685800"/>
          </a:xfrm>
          <a:prstGeom prst="rect">
            <a:avLst/>
          </a:prstGeom>
        </p:spPr>
      </p:pic>
      <p:cxnSp>
        <p:nvCxnSpPr>
          <p:cNvPr id="123" name="Straight Arrow Connector 122"/>
          <p:cNvCxnSpPr>
            <a:stCxn id="120" idx="0"/>
            <a:endCxn id="119" idx="2"/>
          </p:cNvCxnSpPr>
          <p:nvPr/>
        </p:nvCxnSpPr>
        <p:spPr>
          <a:xfrm flipV="1">
            <a:off x="2851151" y="3048000"/>
            <a:ext cx="7620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20" idx="2"/>
            <a:endCxn id="122" idx="0"/>
          </p:cNvCxnSpPr>
          <p:nvPr/>
        </p:nvCxnSpPr>
        <p:spPr>
          <a:xfrm>
            <a:off x="28511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stCxn id="121" idx="0"/>
            <a:endCxn id="120" idx="2"/>
          </p:cNvCxnSpPr>
          <p:nvPr/>
        </p:nvCxnSpPr>
        <p:spPr>
          <a:xfrm flipV="1">
            <a:off x="25527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2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7" name="Picture 126"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4495800"/>
            <a:ext cx="533400" cy="685800"/>
          </a:xfrm>
          <a:prstGeom prst="rect">
            <a:avLst/>
          </a:prstGeom>
        </p:spPr>
      </p:pic>
      <p:pic>
        <p:nvPicPr>
          <p:cNvPr id="128" name="Picture 127"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4495800"/>
            <a:ext cx="533400" cy="685800"/>
          </a:xfrm>
          <a:prstGeom prst="rect">
            <a:avLst/>
          </a:prstGeom>
        </p:spPr>
      </p:pic>
      <p:cxnSp>
        <p:nvCxnSpPr>
          <p:cNvPr id="129" name="Straight Arrow Connector 128"/>
          <p:cNvCxnSpPr>
            <a:stCxn id="126" idx="2"/>
            <a:endCxn id="128" idx="0"/>
          </p:cNvCxnSpPr>
          <p:nvPr/>
        </p:nvCxnSpPr>
        <p:spPr>
          <a:xfrm>
            <a:off x="39179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27" idx="0"/>
            <a:endCxn id="126" idx="2"/>
          </p:cNvCxnSpPr>
          <p:nvPr/>
        </p:nvCxnSpPr>
        <p:spPr>
          <a:xfrm flipV="1">
            <a:off x="36195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6" idx="0"/>
            <a:endCxn id="119" idx="2"/>
          </p:cNvCxnSpPr>
          <p:nvPr/>
        </p:nvCxnSpPr>
        <p:spPr>
          <a:xfrm flipH="1" flipV="1">
            <a:off x="3613151" y="3048000"/>
            <a:ext cx="3048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3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1" y="1676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4"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1" y="2629806"/>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135"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4495800"/>
            <a:ext cx="533400" cy="685800"/>
          </a:xfrm>
          <a:prstGeom prst="rect">
            <a:avLst/>
          </a:prstGeom>
        </p:spPr>
      </p:pic>
      <p:pic>
        <p:nvPicPr>
          <p:cNvPr id="137" name="Picture 136"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4495800"/>
            <a:ext cx="533400" cy="685800"/>
          </a:xfrm>
          <a:prstGeom prst="rect">
            <a:avLst/>
          </a:prstGeom>
        </p:spPr>
      </p:pic>
      <p:cxnSp>
        <p:nvCxnSpPr>
          <p:cNvPr id="138" name="Straight Arrow Connector 137"/>
          <p:cNvCxnSpPr>
            <a:stCxn id="149" idx="0"/>
            <a:endCxn id="133" idx="2"/>
          </p:cNvCxnSpPr>
          <p:nvPr/>
        </p:nvCxnSpPr>
        <p:spPr>
          <a:xfrm flipH="1" flipV="1">
            <a:off x="5822951" y="2094596"/>
            <a:ext cx="22098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134" idx="0"/>
            <a:endCxn id="133" idx="2"/>
          </p:cNvCxnSpPr>
          <p:nvPr/>
        </p:nvCxnSpPr>
        <p:spPr>
          <a:xfrm flipV="1">
            <a:off x="5822951" y="2094596"/>
            <a:ext cx="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stCxn id="135" idx="0"/>
            <a:endCxn id="134" idx="2"/>
          </p:cNvCxnSpPr>
          <p:nvPr/>
        </p:nvCxnSpPr>
        <p:spPr>
          <a:xfrm flipV="1">
            <a:off x="5060951" y="3048000"/>
            <a:ext cx="7620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a:stCxn id="135" idx="2"/>
            <a:endCxn id="137" idx="0"/>
          </p:cNvCxnSpPr>
          <p:nvPr/>
        </p:nvCxnSpPr>
        <p:spPr>
          <a:xfrm>
            <a:off x="50609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136" idx="0"/>
            <a:endCxn id="135" idx="2"/>
          </p:cNvCxnSpPr>
          <p:nvPr/>
        </p:nvCxnSpPr>
        <p:spPr>
          <a:xfrm flipV="1">
            <a:off x="47625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4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 name="Picture 143"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95800"/>
            <a:ext cx="533400" cy="685800"/>
          </a:xfrm>
          <a:prstGeom prst="rect">
            <a:avLst/>
          </a:prstGeom>
        </p:spPr>
      </p:pic>
      <p:pic>
        <p:nvPicPr>
          <p:cNvPr id="145" name="Picture 144"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495800"/>
            <a:ext cx="533400" cy="685800"/>
          </a:xfrm>
          <a:prstGeom prst="rect">
            <a:avLst/>
          </a:prstGeom>
        </p:spPr>
      </p:pic>
      <p:cxnSp>
        <p:nvCxnSpPr>
          <p:cNvPr id="146" name="Straight Arrow Connector 145"/>
          <p:cNvCxnSpPr>
            <a:stCxn id="143" idx="2"/>
            <a:endCxn id="145" idx="0"/>
          </p:cNvCxnSpPr>
          <p:nvPr/>
        </p:nvCxnSpPr>
        <p:spPr>
          <a:xfrm>
            <a:off x="61277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4" idx="0"/>
            <a:endCxn id="143" idx="2"/>
          </p:cNvCxnSpPr>
          <p:nvPr/>
        </p:nvCxnSpPr>
        <p:spPr>
          <a:xfrm flipV="1">
            <a:off x="58293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3" idx="0"/>
            <a:endCxn id="134" idx="2"/>
          </p:cNvCxnSpPr>
          <p:nvPr/>
        </p:nvCxnSpPr>
        <p:spPr>
          <a:xfrm flipH="1" flipV="1">
            <a:off x="5822951" y="3048000"/>
            <a:ext cx="3048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4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1" y="2629806"/>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 name="Picture 150"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495800"/>
            <a:ext cx="533400" cy="685800"/>
          </a:xfrm>
          <a:prstGeom prst="rect">
            <a:avLst/>
          </a:prstGeom>
        </p:spPr>
      </p:pic>
      <p:pic>
        <p:nvPicPr>
          <p:cNvPr id="152" name="Picture 151"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9000" y="4495800"/>
            <a:ext cx="533400" cy="685800"/>
          </a:xfrm>
          <a:prstGeom prst="rect">
            <a:avLst/>
          </a:prstGeom>
        </p:spPr>
      </p:pic>
      <p:cxnSp>
        <p:nvCxnSpPr>
          <p:cNvPr id="153" name="Straight Arrow Connector 152"/>
          <p:cNvCxnSpPr>
            <a:stCxn id="150" idx="0"/>
            <a:endCxn id="149" idx="2"/>
          </p:cNvCxnSpPr>
          <p:nvPr/>
        </p:nvCxnSpPr>
        <p:spPr>
          <a:xfrm flipV="1">
            <a:off x="7270751" y="3048000"/>
            <a:ext cx="7620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0" idx="2"/>
            <a:endCxn id="152" idx="0"/>
          </p:cNvCxnSpPr>
          <p:nvPr/>
        </p:nvCxnSpPr>
        <p:spPr>
          <a:xfrm>
            <a:off x="72707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51" idx="0"/>
            <a:endCxn id="150" idx="2"/>
          </p:cNvCxnSpPr>
          <p:nvPr/>
        </p:nvCxnSpPr>
        <p:spPr>
          <a:xfrm flipV="1">
            <a:off x="69723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5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7" name="Picture 156"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0" y="4495800"/>
            <a:ext cx="533400" cy="685800"/>
          </a:xfrm>
          <a:prstGeom prst="rect">
            <a:avLst/>
          </a:prstGeom>
        </p:spPr>
      </p:pic>
      <p:pic>
        <p:nvPicPr>
          <p:cNvPr id="158" name="Picture 157" descr="MC9004348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4495800"/>
            <a:ext cx="533400" cy="685800"/>
          </a:xfrm>
          <a:prstGeom prst="rect">
            <a:avLst/>
          </a:prstGeom>
        </p:spPr>
      </p:pic>
      <p:cxnSp>
        <p:nvCxnSpPr>
          <p:cNvPr id="159" name="Straight Arrow Connector 158"/>
          <p:cNvCxnSpPr>
            <a:stCxn id="156" idx="2"/>
            <a:endCxn id="158" idx="0"/>
          </p:cNvCxnSpPr>
          <p:nvPr/>
        </p:nvCxnSpPr>
        <p:spPr>
          <a:xfrm>
            <a:off x="8337550" y="3999596"/>
            <a:ext cx="2349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57" idx="0"/>
            <a:endCxn id="156" idx="2"/>
          </p:cNvCxnSpPr>
          <p:nvPr/>
        </p:nvCxnSpPr>
        <p:spPr>
          <a:xfrm flipV="1">
            <a:off x="8039100" y="3999596"/>
            <a:ext cx="298451" cy="496205"/>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56" idx="0"/>
            <a:endCxn id="149" idx="2"/>
          </p:cNvCxnSpPr>
          <p:nvPr/>
        </p:nvCxnSpPr>
        <p:spPr>
          <a:xfrm flipH="1" flipV="1">
            <a:off x="8032751" y="3048000"/>
            <a:ext cx="304800" cy="53340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8" idx="0"/>
            <a:endCxn id="133" idx="2"/>
          </p:cNvCxnSpPr>
          <p:nvPr/>
        </p:nvCxnSpPr>
        <p:spPr>
          <a:xfrm flipV="1">
            <a:off x="1403351" y="2094596"/>
            <a:ext cx="44196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a:stCxn id="119" idx="0"/>
            <a:endCxn id="133" idx="2"/>
          </p:cNvCxnSpPr>
          <p:nvPr/>
        </p:nvCxnSpPr>
        <p:spPr>
          <a:xfrm flipV="1">
            <a:off x="3613151" y="2094596"/>
            <a:ext cx="22098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a:stCxn id="134" idx="0"/>
            <a:endCxn id="6" idx="2"/>
          </p:cNvCxnSpPr>
          <p:nvPr/>
        </p:nvCxnSpPr>
        <p:spPr>
          <a:xfrm flipH="1" flipV="1">
            <a:off x="3613151" y="2094596"/>
            <a:ext cx="22098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a:stCxn id="149" idx="0"/>
            <a:endCxn id="6" idx="2"/>
          </p:cNvCxnSpPr>
          <p:nvPr/>
        </p:nvCxnSpPr>
        <p:spPr>
          <a:xfrm flipH="1" flipV="1">
            <a:off x="3613151" y="2094596"/>
            <a:ext cx="4419600" cy="535210"/>
          </a:xfrm>
          <a:prstGeom prst="straightConnector1">
            <a:avLst/>
          </a:prstGeom>
          <a:ln w="25400">
            <a:solidFill>
              <a:schemeClr val="tx2">
                <a:lumMod val="20000"/>
                <a:lumOff val="8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34" name="Text Box 14"/>
          <p:cNvSpPr txBox="1">
            <a:spLocks noChangeArrowheads="1"/>
          </p:cNvSpPr>
          <p:nvPr/>
        </p:nvSpPr>
        <p:spPr bwMode="auto">
          <a:xfrm>
            <a:off x="4419600" y="1600201"/>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235" name="Text Box 14"/>
          <p:cNvSpPr txBox="1">
            <a:spLocks noChangeArrowheads="1"/>
          </p:cNvSpPr>
          <p:nvPr/>
        </p:nvSpPr>
        <p:spPr bwMode="auto">
          <a:xfrm>
            <a:off x="2209800" y="2590801"/>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236" name="Text Box 14"/>
          <p:cNvSpPr txBox="1">
            <a:spLocks noChangeArrowheads="1"/>
          </p:cNvSpPr>
          <p:nvPr/>
        </p:nvSpPr>
        <p:spPr bwMode="auto">
          <a:xfrm>
            <a:off x="4419600" y="2590801"/>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237" name="Text Box 14"/>
          <p:cNvSpPr txBox="1">
            <a:spLocks noChangeArrowheads="1"/>
          </p:cNvSpPr>
          <p:nvPr/>
        </p:nvSpPr>
        <p:spPr bwMode="auto">
          <a:xfrm>
            <a:off x="6629400" y="2590801"/>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118" name="TextBox 117"/>
          <p:cNvSpPr txBox="1"/>
          <p:nvPr/>
        </p:nvSpPr>
        <p:spPr>
          <a:xfrm>
            <a:off x="76200" y="1524000"/>
            <a:ext cx="22860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Switches</a:t>
            </a:r>
          </a:p>
          <a:p>
            <a:pPr algn="ctr"/>
            <a:r>
              <a:rPr lang="en-US" sz="2400" dirty="0">
                <a:solidFill>
                  <a:srgbClr val="000000"/>
                </a:solidFill>
              </a:rPr>
              <a:t>(1K - 10K)</a:t>
            </a:r>
          </a:p>
        </p:txBody>
      </p:sp>
      <p:sp>
        <p:nvSpPr>
          <p:cNvPr id="132" name="TextBox 131"/>
          <p:cNvSpPr txBox="1"/>
          <p:nvPr/>
        </p:nvSpPr>
        <p:spPr>
          <a:xfrm>
            <a:off x="76200" y="3810000"/>
            <a:ext cx="38100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Servers and Virtual Machines</a:t>
            </a:r>
          </a:p>
          <a:p>
            <a:pPr algn="ctr"/>
            <a:r>
              <a:rPr lang="en-US" sz="2400" dirty="0">
                <a:solidFill>
                  <a:srgbClr val="000000"/>
                </a:solidFill>
              </a:rPr>
              <a:t>(100K – 1M)</a:t>
            </a:r>
          </a:p>
        </p:txBody>
      </p:sp>
      <p:sp>
        <p:nvSpPr>
          <p:cNvPr id="162" name="TextBox 161"/>
          <p:cNvSpPr txBox="1"/>
          <p:nvPr/>
        </p:nvSpPr>
        <p:spPr>
          <a:xfrm>
            <a:off x="6885456" y="4833518"/>
            <a:ext cx="228600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solidFill>
                  <a:srgbClr val="0000FF"/>
                </a:solidFill>
              </a:rPr>
              <a:t>Applications</a:t>
            </a:r>
          </a:p>
          <a:p>
            <a:pPr algn="ctr"/>
            <a:r>
              <a:rPr lang="en-US" sz="2400" dirty="0">
                <a:solidFill>
                  <a:srgbClr val="000000"/>
                </a:solidFill>
              </a:rPr>
              <a:t>(100 - 1K)</a:t>
            </a:r>
          </a:p>
        </p:txBody>
      </p:sp>
      <p:pic>
        <p:nvPicPr>
          <p:cNvPr id="5" name="Picture 4" descr="Untitled cop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000" y="4876800"/>
            <a:ext cx="2261465" cy="688802"/>
          </a:xfrm>
          <a:prstGeom prst="rect">
            <a:avLst/>
          </a:prstGeom>
        </p:spPr>
      </p:pic>
      <p:pic>
        <p:nvPicPr>
          <p:cNvPr id="7" name="Picture 6" descr="Untitled cop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6800" y="4953000"/>
            <a:ext cx="1907921" cy="920435"/>
          </a:xfrm>
          <a:prstGeom prst="rect">
            <a:avLst/>
          </a:prstGeom>
        </p:spPr>
      </p:pic>
      <p:pic>
        <p:nvPicPr>
          <p:cNvPr id="10" name="Picture 9"/>
          <p:cNvPicPr>
            <a:picLocks noChangeAspect="1"/>
          </p:cNvPicPr>
          <p:nvPr/>
        </p:nvPicPr>
        <p:blipFill>
          <a:blip r:embed="rId7" cstate="print"/>
          <a:stretch>
            <a:fillRect/>
          </a:stretch>
        </p:blipFill>
        <p:spPr>
          <a:xfrm>
            <a:off x="3048000" y="5791200"/>
            <a:ext cx="1536700" cy="632242"/>
          </a:xfrm>
          <a:prstGeom prst="rect">
            <a:avLst/>
          </a:prstGeom>
        </p:spPr>
      </p:pic>
      <p:pic>
        <p:nvPicPr>
          <p:cNvPr id="13" name="Picture 12"/>
          <p:cNvPicPr>
            <a:picLocks noChangeAspect="1"/>
          </p:cNvPicPr>
          <p:nvPr/>
        </p:nvPicPr>
        <p:blipFill>
          <a:blip r:embed="rId8" cstate="print"/>
          <a:stretch>
            <a:fillRect/>
          </a:stretch>
        </p:blipFill>
        <p:spPr>
          <a:xfrm>
            <a:off x="6993659" y="5830150"/>
            <a:ext cx="990600" cy="990600"/>
          </a:xfrm>
          <a:prstGeom prst="rect">
            <a:avLst/>
          </a:prstGeom>
        </p:spPr>
      </p:pic>
      <p:pic>
        <p:nvPicPr>
          <p:cNvPr id="14" name="Picture 13"/>
          <p:cNvPicPr>
            <a:picLocks noChangeAspect="1"/>
          </p:cNvPicPr>
          <p:nvPr/>
        </p:nvPicPr>
        <p:blipFill>
          <a:blip r:embed="rId9" cstate="print"/>
          <a:stretch>
            <a:fillRect/>
          </a:stretch>
        </p:blipFill>
        <p:spPr>
          <a:xfrm>
            <a:off x="5181600" y="5943600"/>
            <a:ext cx="1206500" cy="684223"/>
          </a:xfrm>
          <a:prstGeom prst="rect">
            <a:avLst/>
          </a:prstGeom>
        </p:spPr>
      </p:pic>
      <p:sp>
        <p:nvSpPr>
          <p:cNvPr id="3" name="TextBox 2"/>
          <p:cNvSpPr txBox="1"/>
          <p:nvPr/>
        </p:nvSpPr>
        <p:spPr>
          <a:xfrm>
            <a:off x="4419600" y="5565602"/>
            <a:ext cx="184731" cy="369332"/>
          </a:xfrm>
          <a:prstGeom prst="rect">
            <a:avLst/>
          </a:prstGeom>
          <a:noFill/>
        </p:spPr>
        <p:txBody>
          <a:bodyPr wrap="none" rtlCol="0">
            <a:spAutoFit/>
          </a:bodyPr>
          <a:lstStyle/>
          <a:p>
            <a:endParaRPr lang="en-US" dirty="0"/>
          </a:p>
        </p:txBody>
      </p:sp>
      <p:sp>
        <p:nvSpPr>
          <p:cNvPr id="9" name="TextBox 8"/>
          <p:cNvSpPr txBox="1"/>
          <p:nvPr/>
        </p:nvSpPr>
        <p:spPr>
          <a:xfrm>
            <a:off x="21601" y="5454599"/>
            <a:ext cx="3426644" cy="1200329"/>
          </a:xfrm>
          <a:prstGeom prst="rect">
            <a:avLst/>
          </a:prstGeom>
          <a:noFill/>
        </p:spPr>
        <p:txBody>
          <a:bodyPr wrap="none" rtlCol="0">
            <a:spAutoFit/>
          </a:bodyPr>
          <a:lstStyle/>
          <a:p>
            <a:pPr marL="285750" indent="-285750">
              <a:buFont typeface="Arial" charset="0"/>
              <a:buChar char="•"/>
            </a:pPr>
            <a:r>
              <a:rPr lang="en-US" dirty="0"/>
              <a:t>Handle VM migration</a:t>
            </a:r>
          </a:p>
          <a:p>
            <a:pPr marL="285750" indent="-285750">
              <a:buFont typeface="Arial" charset="0"/>
              <a:buChar char="•"/>
            </a:pPr>
            <a:r>
              <a:rPr lang="en-US" dirty="0"/>
              <a:t>Load balancing (e.g. CONGA)</a:t>
            </a:r>
          </a:p>
          <a:p>
            <a:pPr marL="285750" indent="-285750">
              <a:buFont typeface="Arial" charset="0"/>
              <a:buChar char="•"/>
            </a:pPr>
            <a:r>
              <a:rPr lang="en-US" dirty="0"/>
              <a:t>Anomaly detection/isolation</a:t>
            </a:r>
          </a:p>
          <a:p>
            <a:pPr marL="285750" indent="-285750">
              <a:buFont typeface="Arial" charset="0"/>
              <a:buChar char="•"/>
            </a:pPr>
            <a:r>
              <a:rPr lang="en-US" dirty="0"/>
              <a:t>Task scheduling for MapReduce</a:t>
            </a:r>
          </a:p>
        </p:txBody>
      </p:sp>
    </p:spTree>
    <p:extLst>
      <p:ext uri="{BB962C8B-B14F-4D97-AF65-F5344CB8AC3E}">
        <p14:creationId xmlns:p14="http://schemas.microsoft.com/office/powerpoint/2010/main" val="85160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additive="base">
                                        <p:cTn id="13" dur="500" fill="hold"/>
                                        <p:tgtEl>
                                          <p:spTgt spid="118"/>
                                        </p:tgtEl>
                                        <p:attrNameLst>
                                          <p:attrName>ppt_x</p:attrName>
                                        </p:attrNameLst>
                                      </p:cBhvr>
                                      <p:tavLst>
                                        <p:tav tm="0">
                                          <p:val>
                                            <p:strVal val="#ppt_x"/>
                                          </p:val>
                                        </p:tav>
                                        <p:tav tm="100000">
                                          <p:val>
                                            <p:strVal val="#ppt_x"/>
                                          </p:val>
                                        </p:tav>
                                      </p:tavLst>
                                    </p:anim>
                                    <p:anim calcmode="lin" valueType="num">
                                      <p:cBhvr additive="base">
                                        <p:cTn id="1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32" grpId="0" animBg="1"/>
      <p:bldP spid="162"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19438-0C98-CC4E-B2A6-DFB0F8C5A663}"/>
              </a:ext>
            </a:extLst>
          </p:cNvPr>
          <p:cNvSpPr>
            <a:spLocks noGrp="1"/>
          </p:cNvSpPr>
          <p:nvPr>
            <p:ph idx="1"/>
          </p:nvPr>
        </p:nvSpPr>
        <p:spPr>
          <a:xfrm>
            <a:off x="628650" y="1752600"/>
            <a:ext cx="7886700" cy="2285063"/>
          </a:xfrm>
        </p:spPr>
        <p:txBody>
          <a:bodyPr>
            <a:noAutofit/>
          </a:bodyPr>
          <a:lstStyle/>
          <a:p>
            <a:r>
              <a:rPr lang="en-US" altLang="en-US" sz="1800" dirty="0">
                <a:solidFill>
                  <a:srgbClr val="C00000"/>
                </a:solidFill>
                <a:latin typeface="Calibri" panose="020F0502020204030204" pitchFamily="34" charset="0"/>
                <a:ea typeface="ＭＳ Ｐゴシック" panose="020B0600070205080204" pitchFamily="34" charset="-128"/>
                <a:cs typeface="ＭＳ Ｐゴシック" panose="020B0600070205080204" pitchFamily="34" charset="-128"/>
              </a:rPr>
              <a:t>flow: </a:t>
            </a:r>
            <a:r>
              <a:rPr lang="en-US" altLang="en-US" sz="1800" dirty="0">
                <a:latin typeface="Calibri" panose="020F0502020204030204" pitchFamily="34" charset="0"/>
                <a:ea typeface="ＭＳ Ｐゴシック" panose="020B0600070205080204" pitchFamily="34" charset="-128"/>
                <a:cs typeface="ＭＳ Ｐゴシック" panose="020B0600070205080204" pitchFamily="34" charset="-128"/>
              </a:rPr>
              <a:t>defined by header fields</a:t>
            </a:r>
          </a:p>
          <a:p>
            <a:r>
              <a:rPr lang="en-US" altLang="en-US" sz="1800" dirty="0">
                <a:solidFill>
                  <a:srgbClr val="C00000"/>
                </a:solidFill>
                <a:latin typeface="Calibri" panose="020F0502020204030204" pitchFamily="34" charset="0"/>
                <a:ea typeface="ＭＳ Ｐゴシック" panose="020B0600070205080204" pitchFamily="34" charset="-128"/>
                <a:cs typeface="ＭＳ Ｐゴシック" panose="020B0600070205080204" pitchFamily="34" charset="-128"/>
              </a:rPr>
              <a:t>generalized forwarding: simple </a:t>
            </a:r>
            <a:r>
              <a:rPr lang="en-US" altLang="en-US" sz="1800" dirty="0">
                <a:latin typeface="Calibri" panose="020F0502020204030204" pitchFamily="34" charset="0"/>
                <a:ea typeface="ＭＳ Ｐゴシック" panose="020B0600070205080204" pitchFamily="34" charset="-128"/>
                <a:cs typeface="ＭＳ Ｐゴシック" panose="020B0600070205080204" pitchFamily="34" charset="-128"/>
              </a:rPr>
              <a:t>packet-handling rules</a:t>
            </a:r>
          </a:p>
          <a:p>
            <a:pPr lvl="1"/>
            <a:r>
              <a:rPr lang="en-US" altLang="en-US" sz="1800" dirty="0">
                <a:solidFill>
                  <a:srgbClr val="0000A8"/>
                </a:solidFill>
                <a:latin typeface="Calibri" panose="020F0502020204030204" pitchFamily="34" charset="0"/>
                <a:ea typeface="ＭＳ Ｐゴシック" panose="020B0600070205080204" pitchFamily="34" charset="-128"/>
              </a:rPr>
              <a:t>match:</a:t>
            </a:r>
            <a:r>
              <a:rPr lang="en-US" altLang="en-US" sz="1800" dirty="0">
                <a:solidFill>
                  <a:srgbClr val="000090"/>
                </a:solidFill>
                <a:latin typeface="Calibri" panose="020F0502020204030204" pitchFamily="34" charset="0"/>
                <a:ea typeface="ＭＳ Ｐゴシック" panose="020B0600070205080204" pitchFamily="34" charset="-128"/>
              </a:rPr>
              <a:t> </a:t>
            </a:r>
            <a:r>
              <a:rPr lang="en-US" altLang="en-US" sz="1800" dirty="0">
                <a:latin typeface="Calibri" panose="020F0502020204030204" pitchFamily="34" charset="0"/>
                <a:ea typeface="ＭＳ Ｐゴシック" panose="020B0600070205080204" pitchFamily="34" charset="-128"/>
              </a:rPr>
              <a:t>pattern</a:t>
            </a:r>
            <a:r>
              <a:rPr lang="en-US" altLang="en-US" sz="1800" dirty="0">
                <a:solidFill>
                  <a:srgbClr val="000090"/>
                </a:solidFill>
                <a:latin typeface="Calibri" panose="020F0502020204030204" pitchFamily="34" charset="0"/>
                <a:ea typeface="ＭＳ Ｐゴシック" panose="020B0600070205080204" pitchFamily="34" charset="-128"/>
              </a:rPr>
              <a:t> </a:t>
            </a:r>
            <a:r>
              <a:rPr lang="en-US" altLang="en-US" sz="1800" dirty="0">
                <a:latin typeface="Calibri" panose="020F0502020204030204" pitchFamily="34" charset="0"/>
                <a:ea typeface="ＭＳ Ｐゴシック" panose="020B0600070205080204" pitchFamily="34" charset="-128"/>
              </a:rPr>
              <a:t>values in packet header fields</a:t>
            </a:r>
          </a:p>
          <a:p>
            <a:pPr lvl="1"/>
            <a:r>
              <a:rPr lang="en-US" altLang="en-US" sz="1800" dirty="0">
                <a:solidFill>
                  <a:srgbClr val="0000A8"/>
                </a:solidFill>
                <a:latin typeface="Calibri" panose="020F0502020204030204" pitchFamily="34" charset="0"/>
                <a:ea typeface="ＭＳ Ｐゴシック" panose="020B0600070205080204" pitchFamily="34" charset="-128"/>
              </a:rPr>
              <a:t>actions: </a:t>
            </a:r>
            <a:r>
              <a:rPr lang="en-US" altLang="en-US" sz="1800" dirty="0">
                <a:latin typeface="Calibri" panose="020F0502020204030204" pitchFamily="34" charset="0"/>
                <a:ea typeface="ＭＳ Ｐゴシック" panose="020B0600070205080204" pitchFamily="34" charset="-128"/>
              </a:rPr>
              <a:t>for matched packet: drop, forward, modify, matched packet or send matched packet to controller </a:t>
            </a:r>
          </a:p>
          <a:p>
            <a:pPr lvl="1"/>
            <a:r>
              <a:rPr lang="en-US" altLang="en-US" sz="1800" dirty="0">
                <a:solidFill>
                  <a:srgbClr val="0000A8"/>
                </a:solidFill>
                <a:latin typeface="Calibri" panose="020F0502020204030204" pitchFamily="34" charset="0"/>
                <a:ea typeface="ＭＳ Ｐゴシック" panose="020B0600070205080204" pitchFamily="34" charset="-128"/>
              </a:rPr>
              <a:t>priority: </a:t>
            </a:r>
            <a:r>
              <a:rPr lang="en-US" altLang="en-US" sz="1800" dirty="0">
                <a:latin typeface="Calibri" panose="020F0502020204030204" pitchFamily="34" charset="0"/>
                <a:ea typeface="ＭＳ Ｐゴシック" panose="020B0600070205080204" pitchFamily="34" charset="-128"/>
              </a:rPr>
              <a:t>disambiguate overlapping patterns</a:t>
            </a:r>
          </a:p>
          <a:p>
            <a:pPr lvl="1"/>
            <a:r>
              <a:rPr lang="en-US" altLang="en-US" sz="1800" dirty="0">
                <a:solidFill>
                  <a:srgbClr val="0000A8"/>
                </a:solidFill>
                <a:latin typeface="Calibri" panose="020F0502020204030204" pitchFamily="34" charset="0"/>
                <a:ea typeface="ＭＳ Ｐゴシック" panose="020B0600070205080204" pitchFamily="34" charset="-128"/>
              </a:rPr>
              <a:t>counters: </a:t>
            </a:r>
            <a:r>
              <a:rPr lang="en-US" altLang="en-US" sz="1800" dirty="0">
                <a:latin typeface="Calibri" panose="020F0502020204030204" pitchFamily="34" charset="0"/>
                <a:ea typeface="ＭＳ Ｐゴシック" panose="020B0600070205080204" pitchFamily="34" charset="-128"/>
              </a:rPr>
              <a:t>#bytes and #packets</a:t>
            </a:r>
          </a:p>
        </p:txBody>
      </p:sp>
      <p:cxnSp>
        <p:nvCxnSpPr>
          <p:cNvPr id="45" name="Straight Connector 44">
            <a:extLst>
              <a:ext uri="{FF2B5EF4-FFF2-40B4-BE49-F238E27FC236}">
                <a16:creationId xmlns:a16="http://schemas.microsoft.com/office/drawing/2014/main" id="{362506F8-ECEC-2E42-805B-42E4D94FA9CB}"/>
              </a:ext>
            </a:extLst>
          </p:cNvPr>
          <p:cNvCxnSpPr/>
          <p:nvPr/>
        </p:nvCxnSpPr>
        <p:spPr>
          <a:xfrm>
            <a:off x="636104" y="5508763"/>
            <a:ext cx="389613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FCF0EDD-3789-414C-ACC3-3BF841E39C99}"/>
              </a:ext>
            </a:extLst>
          </p:cNvPr>
          <p:cNvGrpSpPr/>
          <p:nvPr/>
        </p:nvGrpSpPr>
        <p:grpSpPr>
          <a:xfrm>
            <a:off x="1588013" y="5085109"/>
            <a:ext cx="1701840" cy="771524"/>
            <a:chOff x="7493876" y="2774731"/>
            <a:chExt cx="1481958" cy="894622"/>
          </a:xfrm>
          <a:effectLst>
            <a:outerShdw blurRad="50800" dist="38100" dir="18900000" algn="bl" rotWithShape="0">
              <a:prstClr val="black">
                <a:alpha val="40000"/>
              </a:prstClr>
            </a:outerShdw>
          </a:effectLst>
        </p:grpSpPr>
        <p:sp>
          <p:nvSpPr>
            <p:cNvPr id="6" name="Freeform 5">
              <a:extLst>
                <a:ext uri="{FF2B5EF4-FFF2-40B4-BE49-F238E27FC236}">
                  <a16:creationId xmlns:a16="http://schemas.microsoft.com/office/drawing/2014/main" id="{CF1E2C8F-E181-3B43-A519-0FC1DEA4B6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                   </a:t>
              </a:r>
            </a:p>
          </p:txBody>
        </p:sp>
        <p:sp>
          <p:nvSpPr>
            <p:cNvPr id="7" name="Oval 6">
              <a:extLst>
                <a:ext uri="{FF2B5EF4-FFF2-40B4-BE49-F238E27FC236}">
                  <a16:creationId xmlns:a16="http://schemas.microsoft.com/office/drawing/2014/main" id="{8CE0A78E-9FDA-334F-9AD4-8A4ED942B1C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              </a:t>
              </a:r>
            </a:p>
          </p:txBody>
        </p:sp>
        <p:grpSp>
          <p:nvGrpSpPr>
            <p:cNvPr id="8" name="Group 7">
              <a:extLst>
                <a:ext uri="{FF2B5EF4-FFF2-40B4-BE49-F238E27FC236}">
                  <a16:creationId xmlns:a16="http://schemas.microsoft.com/office/drawing/2014/main" id="{0C1D1C42-5DC5-DE41-880F-2DB6C20303EA}"/>
                </a:ext>
              </a:extLst>
            </p:cNvPr>
            <p:cNvGrpSpPr/>
            <p:nvPr/>
          </p:nvGrpSpPr>
          <p:grpSpPr>
            <a:xfrm>
              <a:off x="7713663" y="2848339"/>
              <a:ext cx="1042107" cy="425543"/>
              <a:chOff x="7786941" y="2884917"/>
              <a:chExt cx="897649" cy="353919"/>
            </a:xfrm>
          </p:grpSpPr>
          <p:sp>
            <p:nvSpPr>
              <p:cNvPr id="9" name="Freeform 8">
                <a:extLst>
                  <a:ext uri="{FF2B5EF4-FFF2-40B4-BE49-F238E27FC236}">
                    <a16:creationId xmlns:a16="http://schemas.microsoft.com/office/drawing/2014/main" id="{AEEDB7BE-ECB9-AE43-B7F9-9420522500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 name="Freeform 9">
                <a:extLst>
                  <a:ext uri="{FF2B5EF4-FFF2-40B4-BE49-F238E27FC236}">
                    <a16:creationId xmlns:a16="http://schemas.microsoft.com/office/drawing/2014/main" id="{8484C86C-9AA8-0C48-9C1B-936E42E298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Freeform 11">
                <a:extLst>
                  <a:ext uri="{FF2B5EF4-FFF2-40B4-BE49-F238E27FC236}">
                    <a16:creationId xmlns:a16="http://schemas.microsoft.com/office/drawing/2014/main" id="{79FD6387-1AB1-7743-A3A7-ED8933D501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Freeform 12">
                <a:extLst>
                  <a:ext uri="{FF2B5EF4-FFF2-40B4-BE49-F238E27FC236}">
                    <a16:creationId xmlns:a16="http://schemas.microsoft.com/office/drawing/2014/main" id="{5CDE1FFF-560A-D046-879A-1BAD0681C8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grpSp>
        <p:nvGrpSpPr>
          <p:cNvPr id="43" name="Group 42">
            <a:extLst>
              <a:ext uri="{FF2B5EF4-FFF2-40B4-BE49-F238E27FC236}">
                <a16:creationId xmlns:a16="http://schemas.microsoft.com/office/drawing/2014/main" id="{7BA19BCA-1317-9E49-B6D6-B6CF8B58E795}"/>
              </a:ext>
            </a:extLst>
          </p:cNvPr>
          <p:cNvGrpSpPr/>
          <p:nvPr/>
        </p:nvGrpSpPr>
        <p:grpSpPr>
          <a:xfrm>
            <a:off x="1901897" y="4246494"/>
            <a:ext cx="1499135" cy="993786"/>
            <a:chOff x="8327282" y="4055165"/>
            <a:chExt cx="2091509" cy="1325048"/>
          </a:xfrm>
        </p:grpSpPr>
        <p:grpSp>
          <p:nvGrpSpPr>
            <p:cNvPr id="20" name="Group 554">
              <a:extLst>
                <a:ext uri="{FF2B5EF4-FFF2-40B4-BE49-F238E27FC236}">
                  <a16:creationId xmlns:a16="http://schemas.microsoft.com/office/drawing/2014/main" id="{F0AAF6D0-8EA6-E749-9758-CE8F2B209D9B}"/>
                </a:ext>
              </a:extLst>
            </p:cNvPr>
            <p:cNvGrpSpPr>
              <a:grpSpLocks/>
            </p:cNvGrpSpPr>
            <p:nvPr/>
          </p:nvGrpSpPr>
          <p:grpSpPr bwMode="auto">
            <a:xfrm>
              <a:off x="8327282" y="4121430"/>
              <a:ext cx="2091509" cy="1258783"/>
              <a:chOff x="2932675" y="3919324"/>
              <a:chExt cx="429970" cy="319189"/>
            </a:xfrm>
          </p:grpSpPr>
          <p:sp>
            <p:nvSpPr>
              <p:cNvPr id="21" name="Rectangle 20">
                <a:extLst>
                  <a:ext uri="{FF2B5EF4-FFF2-40B4-BE49-F238E27FC236}">
                    <a16:creationId xmlns:a16="http://schemas.microsoft.com/office/drawing/2014/main" id="{803BF111-23DE-1945-8735-48B7B51FDA35}"/>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algn="ctr" defTabSz="685800" eaLnBrk="0" fontAlgn="base" hangingPunct="0">
                  <a:spcBef>
                    <a:spcPct val="0"/>
                  </a:spcBef>
                  <a:spcAft>
                    <a:spcPct val="0"/>
                  </a:spcAft>
                  <a:defRPr/>
                </a:pPr>
                <a:endParaRPr lang="en-US" sz="1350" kern="0">
                  <a:solidFill>
                    <a:srgbClr val="FFFFFF"/>
                  </a:solidFill>
                  <a:latin typeface="Gill Sans MT"/>
                </a:endParaRPr>
              </a:p>
            </p:txBody>
          </p:sp>
          <p:cxnSp>
            <p:nvCxnSpPr>
              <p:cNvPr id="22" name="Straight Connector 21">
                <a:extLst>
                  <a:ext uri="{FF2B5EF4-FFF2-40B4-BE49-F238E27FC236}">
                    <a16:creationId xmlns:a16="http://schemas.microsoft.com/office/drawing/2014/main" id="{3B28D0C4-B5C9-5844-BF1E-1197CD1800CC}"/>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23" name="Straight Connector 22">
                <a:extLst>
                  <a:ext uri="{FF2B5EF4-FFF2-40B4-BE49-F238E27FC236}">
                    <a16:creationId xmlns:a16="http://schemas.microsoft.com/office/drawing/2014/main" id="{293CE468-AA72-B340-AB98-BDBA2EE69A0B}"/>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24" name="Straight Connector 23">
                <a:extLst>
                  <a:ext uri="{FF2B5EF4-FFF2-40B4-BE49-F238E27FC236}">
                    <a16:creationId xmlns:a16="http://schemas.microsoft.com/office/drawing/2014/main" id="{1AFD2436-CAFF-8042-BF47-7E024FE6789B}"/>
                  </a:ext>
                </a:extLst>
              </p:cNvPr>
              <p:cNvCxnSpPr>
                <a:cxnSpLocks/>
                <a:stCxn id="2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 name="TextBox 2">
              <a:extLst>
                <a:ext uri="{FF2B5EF4-FFF2-40B4-BE49-F238E27FC236}">
                  <a16:creationId xmlns:a16="http://schemas.microsoft.com/office/drawing/2014/main" id="{795B25A3-83EE-0C42-A451-21C2EA7C24E0}"/>
                </a:ext>
              </a:extLst>
            </p:cNvPr>
            <p:cNvSpPr txBox="1"/>
            <p:nvPr/>
          </p:nvSpPr>
          <p:spPr>
            <a:xfrm>
              <a:off x="8759686" y="4055165"/>
              <a:ext cx="1387118"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Flow table</a:t>
              </a:r>
            </a:p>
          </p:txBody>
        </p:sp>
        <p:sp>
          <p:nvSpPr>
            <p:cNvPr id="41" name="TextBox 40">
              <a:extLst>
                <a:ext uri="{FF2B5EF4-FFF2-40B4-BE49-F238E27FC236}">
                  <a16:creationId xmlns:a16="http://schemas.microsoft.com/office/drawing/2014/main" id="{0F3A5449-AA06-DE4B-8FA1-C9212AFA1460}"/>
                </a:ext>
              </a:extLst>
            </p:cNvPr>
            <p:cNvSpPr txBox="1"/>
            <p:nvPr/>
          </p:nvSpPr>
          <p:spPr>
            <a:xfrm>
              <a:off x="8461513" y="4379844"/>
              <a:ext cx="938402"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match</a:t>
              </a:r>
            </a:p>
          </p:txBody>
        </p:sp>
        <p:sp>
          <p:nvSpPr>
            <p:cNvPr id="42" name="TextBox 41">
              <a:extLst>
                <a:ext uri="{FF2B5EF4-FFF2-40B4-BE49-F238E27FC236}">
                  <a16:creationId xmlns:a16="http://schemas.microsoft.com/office/drawing/2014/main" id="{1BF5AE11-1691-C64E-A175-EA1E60B74E4A}"/>
                </a:ext>
              </a:extLst>
            </p:cNvPr>
            <p:cNvSpPr txBox="1"/>
            <p:nvPr/>
          </p:nvSpPr>
          <p:spPr>
            <a:xfrm>
              <a:off x="9409044" y="4386470"/>
              <a:ext cx="933035" cy="430887"/>
            </a:xfrm>
            <a:prstGeom prst="rect">
              <a:avLst/>
            </a:prstGeom>
            <a:noFill/>
          </p:spPr>
          <p:txBody>
            <a:bodyPr wrap="none" rtlCol="0">
              <a:spAutoFit/>
            </a:bodyPr>
            <a:lstStyle/>
            <a:p>
              <a:pPr defTabSz="685800">
                <a:defRPr/>
              </a:pPr>
              <a:r>
                <a:rPr lang="en-US" sz="1500" dirty="0">
                  <a:solidFill>
                    <a:prstClr val="black"/>
                  </a:solidFill>
                  <a:latin typeface="Calibri" panose="020F0502020204030204"/>
                </a:rPr>
                <a:t>action</a:t>
              </a:r>
            </a:p>
          </p:txBody>
        </p:sp>
      </p:grpSp>
      <p:cxnSp>
        <p:nvCxnSpPr>
          <p:cNvPr id="46" name="Straight Connector 45">
            <a:extLst>
              <a:ext uri="{FF2B5EF4-FFF2-40B4-BE49-F238E27FC236}">
                <a16:creationId xmlns:a16="http://schemas.microsoft.com/office/drawing/2014/main" id="{584E34B4-C7CA-6740-A020-13986B97F632}"/>
              </a:ext>
            </a:extLst>
          </p:cNvPr>
          <p:cNvCxnSpPr>
            <a:cxnSpLocks/>
            <a:stCxn id="6" idx="0"/>
          </p:cNvCxnSpPr>
          <p:nvPr/>
        </p:nvCxnSpPr>
        <p:spPr>
          <a:xfrm flipV="1">
            <a:off x="3289679" y="5210589"/>
            <a:ext cx="1799156" cy="14277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75B8A9-3D40-6341-867B-507C81B4BA39}"/>
              </a:ext>
            </a:extLst>
          </p:cNvPr>
          <p:cNvCxnSpPr>
            <a:cxnSpLocks/>
          </p:cNvCxnSpPr>
          <p:nvPr/>
        </p:nvCxnSpPr>
        <p:spPr>
          <a:xfrm>
            <a:off x="3299792" y="5628033"/>
            <a:ext cx="566530" cy="24485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0AE0A89-AC33-BF4C-92BE-57E02010D08E}"/>
              </a:ext>
            </a:extLst>
          </p:cNvPr>
          <p:cNvSpPr txBox="1"/>
          <p:nvPr/>
        </p:nvSpPr>
        <p:spPr>
          <a:xfrm>
            <a:off x="1371600" y="5260285"/>
            <a:ext cx="272832" cy="300082"/>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1</a:t>
            </a:r>
          </a:p>
        </p:txBody>
      </p:sp>
      <p:sp>
        <p:nvSpPr>
          <p:cNvPr id="31" name="TextBox 30">
            <a:extLst>
              <a:ext uri="{FF2B5EF4-FFF2-40B4-BE49-F238E27FC236}">
                <a16:creationId xmlns:a16="http://schemas.microsoft.com/office/drawing/2014/main" id="{4E53A182-ED02-724B-B717-34A471A9D7DC}"/>
              </a:ext>
            </a:extLst>
          </p:cNvPr>
          <p:cNvSpPr txBox="1"/>
          <p:nvPr/>
        </p:nvSpPr>
        <p:spPr>
          <a:xfrm>
            <a:off x="3255065" y="5633002"/>
            <a:ext cx="272832" cy="300082"/>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2</a:t>
            </a:r>
          </a:p>
        </p:txBody>
      </p:sp>
      <p:sp>
        <p:nvSpPr>
          <p:cNvPr id="32" name="TextBox 31">
            <a:extLst>
              <a:ext uri="{FF2B5EF4-FFF2-40B4-BE49-F238E27FC236}">
                <a16:creationId xmlns:a16="http://schemas.microsoft.com/office/drawing/2014/main" id="{55EDB1F3-36CA-944D-979C-CE1587B157B4}"/>
              </a:ext>
            </a:extLst>
          </p:cNvPr>
          <p:cNvSpPr txBox="1"/>
          <p:nvPr/>
        </p:nvSpPr>
        <p:spPr>
          <a:xfrm>
            <a:off x="3588026" y="5469007"/>
            <a:ext cx="272832" cy="300082"/>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3</a:t>
            </a:r>
          </a:p>
        </p:txBody>
      </p:sp>
      <p:sp>
        <p:nvSpPr>
          <p:cNvPr id="33" name="TextBox 32">
            <a:extLst>
              <a:ext uri="{FF2B5EF4-FFF2-40B4-BE49-F238E27FC236}">
                <a16:creationId xmlns:a16="http://schemas.microsoft.com/office/drawing/2014/main" id="{C4464804-CC10-384C-AEB4-90FDA3AE9F07}"/>
              </a:ext>
            </a:extLst>
          </p:cNvPr>
          <p:cNvSpPr txBox="1"/>
          <p:nvPr/>
        </p:nvSpPr>
        <p:spPr>
          <a:xfrm>
            <a:off x="3424031" y="5195681"/>
            <a:ext cx="272832" cy="300082"/>
          </a:xfrm>
          <a:prstGeom prst="rect">
            <a:avLst/>
          </a:prstGeom>
          <a:solidFill>
            <a:schemeClr val="bg1"/>
          </a:solidFill>
        </p:spPr>
        <p:txBody>
          <a:bodyPr wrap="none" rtlCol="0">
            <a:spAutoFit/>
          </a:bodyPr>
          <a:lstStyle/>
          <a:p>
            <a:pPr defTabSz="685800">
              <a:defRPr/>
            </a:pPr>
            <a:r>
              <a:rPr lang="en-US" sz="1350" dirty="0">
                <a:solidFill>
                  <a:prstClr val="black"/>
                </a:solidFill>
                <a:latin typeface="Calibri" panose="020F0502020204030204"/>
              </a:rPr>
              <a:t>4</a:t>
            </a:r>
          </a:p>
        </p:txBody>
      </p:sp>
      <p:grpSp>
        <p:nvGrpSpPr>
          <p:cNvPr id="25" name="Group 24">
            <a:extLst>
              <a:ext uri="{FF2B5EF4-FFF2-40B4-BE49-F238E27FC236}">
                <a16:creationId xmlns:a16="http://schemas.microsoft.com/office/drawing/2014/main" id="{B3064E8A-1F8D-3347-A456-A767F49DA813}"/>
              </a:ext>
            </a:extLst>
          </p:cNvPr>
          <p:cNvGrpSpPr/>
          <p:nvPr/>
        </p:nvGrpSpPr>
        <p:grpSpPr>
          <a:xfrm>
            <a:off x="3400486" y="4116734"/>
            <a:ext cx="5115068" cy="1201437"/>
            <a:chOff x="4518991" y="4315999"/>
            <a:chExt cx="6820091" cy="1601916"/>
          </a:xfrm>
        </p:grpSpPr>
        <p:sp>
          <p:nvSpPr>
            <p:cNvPr id="29" name="TextBox 32">
              <a:extLst>
                <a:ext uri="{FF2B5EF4-FFF2-40B4-BE49-F238E27FC236}">
                  <a16:creationId xmlns:a16="http://schemas.microsoft.com/office/drawing/2014/main" id="{B82879F5-A8E9-4742-AC89-B09339E85093}"/>
                </a:ext>
              </a:extLst>
            </p:cNvPr>
            <p:cNvSpPr txBox="1">
              <a:spLocks noChangeArrowheads="1"/>
            </p:cNvSpPr>
            <p:nvPr/>
          </p:nvSpPr>
          <p:spPr bwMode="auto">
            <a:xfrm>
              <a:off x="7424876" y="5517806"/>
              <a:ext cx="1374735"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defRPr/>
              </a:pPr>
              <a:r>
                <a:rPr lang="en-US" altLang="en-US" sz="1350" dirty="0">
                  <a:solidFill>
                    <a:prstClr val="black"/>
                  </a:solidFill>
                </a:rPr>
                <a:t>* : wildcard</a:t>
              </a:r>
            </a:p>
          </p:txBody>
        </p:sp>
        <p:sp>
          <p:nvSpPr>
            <p:cNvPr id="16" name="Freeform 15">
              <a:extLst>
                <a:ext uri="{FF2B5EF4-FFF2-40B4-BE49-F238E27FC236}">
                  <a16:creationId xmlns:a16="http://schemas.microsoft.com/office/drawing/2014/main" id="{C156E13C-C349-EC4C-B479-040B1712E32E}"/>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9" name="Straight Connector 18">
              <a:extLst>
                <a:ext uri="{FF2B5EF4-FFF2-40B4-BE49-F238E27FC236}">
                  <a16:creationId xmlns:a16="http://schemas.microsoft.com/office/drawing/2014/main" id="{FE279AE1-4F6D-FA4B-8F69-D1B6D664A081}"/>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22">
              <a:extLst>
                <a:ext uri="{FF2B5EF4-FFF2-40B4-BE49-F238E27FC236}">
                  <a16:creationId xmlns:a16="http://schemas.microsoft.com/office/drawing/2014/main" id="{1EA29FD6-93E2-D248-8287-1EF1A763B1AB}"/>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342900" eaLnBrk="0" fontAlgn="base" hangingPunct="0">
                <a:spcBef>
                  <a:spcPct val="0"/>
                </a:spcBef>
                <a:spcAft>
                  <a:spcPct val="0"/>
                </a:spcAft>
                <a:defRPr/>
              </a:pPr>
              <a:endParaRPr lang="en-US" altLang="en-US" sz="1350" kern="0">
                <a:solidFill>
                  <a:srgbClr val="000000"/>
                </a:solidFill>
                <a:latin typeface="Calibri" panose="020F0502020204030204" pitchFamily="34" charset="0"/>
              </a:endParaRPr>
            </a:p>
          </p:txBody>
        </p:sp>
        <p:sp>
          <p:nvSpPr>
            <p:cNvPr id="40" name="Rectangle 24">
              <a:extLst>
                <a:ext uri="{FF2B5EF4-FFF2-40B4-BE49-F238E27FC236}">
                  <a16:creationId xmlns:a16="http://schemas.microsoft.com/office/drawing/2014/main" id="{84DD72A2-6599-5A4C-9EC1-40B227E8352F}"/>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342900" eaLnBrk="0" fontAlgn="base" hangingPunct="0">
                <a:spcBef>
                  <a:spcPct val="0"/>
                </a:spcBef>
                <a:spcAft>
                  <a:spcPct val="0"/>
                </a:spcAft>
                <a:defRPr/>
              </a:pPr>
              <a:endParaRPr lang="en-US" altLang="en-US" sz="1350">
                <a:solidFill>
                  <a:srgbClr val="000000"/>
                </a:solidFill>
                <a:latin typeface="Calibri" panose="020F0502020204030204" pitchFamily="34" charset="0"/>
              </a:endParaRPr>
            </a:p>
          </p:txBody>
        </p:sp>
        <p:sp>
          <p:nvSpPr>
            <p:cNvPr id="28" name="Rectangle 27">
              <a:extLst>
                <a:ext uri="{FF2B5EF4-FFF2-40B4-BE49-F238E27FC236}">
                  <a16:creationId xmlns:a16="http://schemas.microsoft.com/office/drawing/2014/main" id="{CD5AE70A-DF8A-054F-8D4E-AC00C36D05F1}"/>
                </a:ext>
              </a:extLst>
            </p:cNvPr>
            <p:cNvSpPr>
              <a:spLocks noChangeArrowheads="1"/>
            </p:cNvSpPr>
            <p:nvPr/>
          </p:nvSpPr>
          <p:spPr bwMode="auto">
            <a:xfrm>
              <a:off x="5322404" y="5059180"/>
              <a:ext cx="5981700" cy="492443"/>
            </a:xfrm>
            <a:prstGeom prst="rect">
              <a:avLst/>
            </a:prstGeom>
            <a:noFill/>
            <a:ln w="25400">
              <a:noFill/>
              <a:miter lim="800000"/>
              <a:headEnd/>
              <a:tailEnd/>
            </a:ln>
            <a:effectLst/>
          </p:spPr>
          <p:txBody>
            <a:bodyPr wrap="square">
              <a:spAutoFit/>
            </a:bodyPr>
            <a:lstStyle/>
            <a:p>
              <a:pPr marL="342900" indent="-342900" defTabSz="685800">
                <a:defRPr/>
              </a:pPr>
              <a:r>
                <a:rPr lang="en-US" dirty="0" err="1">
                  <a:solidFill>
                    <a:srgbClr val="000000"/>
                  </a:solidFill>
                  <a:latin typeface="Calibri" charset="0"/>
                  <a:ea typeface="ヒラギノ角ゴ Pro W3" charset="0"/>
                  <a:cs typeface="ヒラギノ角ゴ Pro W3" charset="0"/>
                  <a:sym typeface="Wingdings" charset="0"/>
                </a:rPr>
                <a:t>src</a:t>
              </a:r>
              <a:r>
                <a:rPr lang="en-US" dirty="0">
                  <a:solidFill>
                    <a:srgbClr val="000000"/>
                  </a:solidFill>
                  <a:latin typeface="Calibri" charset="0"/>
                  <a:ea typeface="ヒラギノ角ゴ Pro W3" charset="0"/>
                  <a:cs typeface="ヒラギノ角ゴ Pro W3" charset="0"/>
                  <a:sym typeface="Wingdings" charset="0"/>
                </a:rPr>
                <a:t>=10.1.2.3, </a:t>
              </a:r>
              <a:r>
                <a:rPr lang="en-US" dirty="0" err="1">
                  <a:solidFill>
                    <a:srgbClr val="000000"/>
                  </a:solidFill>
                  <a:latin typeface="Calibri" charset="0"/>
                  <a:ea typeface="ヒラギノ角ゴ Pro W3" charset="0"/>
                  <a:cs typeface="ヒラギノ角ゴ Pro W3" charset="0"/>
                  <a:sym typeface="Wingdings" charset="0"/>
                </a:rPr>
                <a:t>dest</a:t>
              </a:r>
              <a:r>
                <a:rPr lang="en-US" dirty="0">
                  <a:solidFill>
                    <a:srgbClr val="000000"/>
                  </a:solidFill>
                  <a:latin typeface="Calibri" charset="0"/>
                  <a:ea typeface="ヒラギノ角ゴ Pro W3" charset="0"/>
                  <a:cs typeface="ヒラギノ角ゴ Pro W3" charset="0"/>
                  <a:sym typeface="Wingdings" charset="0"/>
                </a:rPr>
                <a:t>=*.*.*.*     send to controller</a:t>
              </a:r>
              <a:endParaRPr lang="en-US" dirty="0">
                <a:solidFill>
                  <a:srgbClr val="000000"/>
                </a:solidFill>
                <a:latin typeface="Calibri" charset="0"/>
                <a:ea typeface="ヒラギノ角ゴ Pro W3" charset="0"/>
                <a:cs typeface="ヒラギノ角ゴ Pro W3" charset="0"/>
              </a:endParaRPr>
            </a:p>
          </p:txBody>
        </p:sp>
        <p:sp>
          <p:nvSpPr>
            <p:cNvPr id="35" name="Rectangle 34">
              <a:extLst>
                <a:ext uri="{FF2B5EF4-FFF2-40B4-BE49-F238E27FC236}">
                  <a16:creationId xmlns:a16="http://schemas.microsoft.com/office/drawing/2014/main" id="{F6354FF9-2E1C-0D4C-B7EA-2B8179A518FA}"/>
                </a:ext>
              </a:extLst>
            </p:cNvPr>
            <p:cNvSpPr>
              <a:spLocks noChangeArrowheads="1"/>
            </p:cNvSpPr>
            <p:nvPr/>
          </p:nvSpPr>
          <p:spPr bwMode="auto">
            <a:xfrm>
              <a:off x="5339894" y="4686926"/>
              <a:ext cx="5981700" cy="492443"/>
            </a:xfrm>
            <a:prstGeom prst="rect">
              <a:avLst/>
            </a:prstGeom>
            <a:noFill/>
            <a:ln w="25400">
              <a:noFill/>
              <a:miter lim="800000"/>
              <a:headEnd/>
              <a:tailEnd/>
            </a:ln>
            <a:effectLst/>
          </p:spPr>
          <p:txBody>
            <a:bodyPr wrap="square">
              <a:spAutoFit/>
            </a:bodyPr>
            <a:lstStyle/>
            <a:p>
              <a:pPr defTabSz="685800">
                <a:defRPr/>
              </a:pPr>
              <a:r>
                <a:rPr lang="en-US" dirty="0" err="1">
                  <a:solidFill>
                    <a:srgbClr val="000000"/>
                  </a:solidFill>
                  <a:latin typeface="Calibri" charset="0"/>
                  <a:ea typeface="ヒラギノ角ゴ Pro W3" charset="0"/>
                  <a:cs typeface="ヒラギノ角ゴ Pro W3" charset="0"/>
                </a:rPr>
                <a:t>src</a:t>
              </a:r>
              <a:r>
                <a:rPr lang="en-US" dirty="0">
                  <a:solidFill>
                    <a:srgbClr val="000000"/>
                  </a:solidFill>
                  <a:latin typeface="Calibri" charset="0"/>
                  <a:ea typeface="ヒラギノ角ゴ Pro W3" charset="0"/>
                  <a:cs typeface="ヒラギノ角ゴ Pro W3" charset="0"/>
                </a:rPr>
                <a:t>=1.2.*.*, </a:t>
              </a:r>
              <a:r>
                <a:rPr lang="en-US" dirty="0" err="1">
                  <a:solidFill>
                    <a:srgbClr val="000000"/>
                  </a:solidFill>
                  <a:latin typeface="Calibri" charset="0"/>
                  <a:ea typeface="ヒラギノ角ゴ Pro W3" charset="0"/>
                  <a:cs typeface="ヒラギノ角ゴ Pro W3" charset="0"/>
                </a:rPr>
                <a:t>dest</a:t>
              </a:r>
              <a:r>
                <a:rPr lang="en-US" dirty="0">
                  <a:solidFill>
                    <a:srgbClr val="000000"/>
                  </a:solidFill>
                  <a:latin typeface="Calibri" charset="0"/>
                  <a:ea typeface="ヒラギノ角ゴ Pro W3" charset="0"/>
                  <a:cs typeface="ヒラギノ角ゴ Pro W3" charset="0"/>
                </a:rPr>
                <a:t>=*.*.*.* </a:t>
              </a:r>
              <a:r>
                <a:rPr lang="en-US" dirty="0">
                  <a:solidFill>
                    <a:srgbClr val="000000"/>
                  </a:solidFill>
                  <a:latin typeface="Calibri" charset="0"/>
                  <a:ea typeface="ヒラギノ角ゴ Pro W3" charset="0"/>
                  <a:cs typeface="ヒラギノ角ゴ Pro W3" charset="0"/>
                  <a:sym typeface="Wingdings" charset="0"/>
                </a:rPr>
                <a:t>      drop                        </a:t>
              </a:r>
            </a:p>
          </p:txBody>
        </p:sp>
        <p:sp>
          <p:nvSpPr>
            <p:cNvPr id="36" name="Rectangle 35">
              <a:extLst>
                <a:ext uri="{FF2B5EF4-FFF2-40B4-BE49-F238E27FC236}">
                  <a16:creationId xmlns:a16="http://schemas.microsoft.com/office/drawing/2014/main" id="{0CDCE6C5-716F-694B-9C85-A61362F1BC8D}"/>
                </a:ext>
              </a:extLst>
            </p:cNvPr>
            <p:cNvSpPr>
              <a:spLocks noChangeArrowheads="1"/>
            </p:cNvSpPr>
            <p:nvPr/>
          </p:nvSpPr>
          <p:spPr bwMode="auto">
            <a:xfrm>
              <a:off x="5357382" y="4344648"/>
              <a:ext cx="5981700" cy="492443"/>
            </a:xfrm>
            <a:prstGeom prst="rect">
              <a:avLst/>
            </a:prstGeom>
            <a:noFill/>
            <a:ln w="25400">
              <a:noFill/>
              <a:miter lim="800000"/>
              <a:headEnd/>
              <a:tailEnd/>
            </a:ln>
            <a:effectLst/>
          </p:spPr>
          <p:txBody>
            <a:bodyPr wrap="square">
              <a:spAutoFit/>
            </a:bodyPr>
            <a:lstStyle/>
            <a:p>
              <a:pPr defTabSz="685800">
                <a:defRPr/>
              </a:pPr>
              <a:r>
                <a:rPr lang="en-US" dirty="0" err="1">
                  <a:solidFill>
                    <a:srgbClr val="000000"/>
                  </a:solidFill>
                  <a:latin typeface="Calibri" charset="0"/>
                  <a:ea typeface="ヒラギノ角ゴ Pro W3" charset="0"/>
                  <a:cs typeface="ヒラギノ角ゴ Pro W3" charset="0"/>
                  <a:sym typeface="Wingdings" charset="0"/>
                </a:rPr>
                <a:t>src</a:t>
              </a:r>
              <a:r>
                <a:rPr lang="en-US" dirty="0">
                  <a:solidFill>
                    <a:srgbClr val="000000"/>
                  </a:solidFill>
                  <a:latin typeface="Calibri" charset="0"/>
                  <a:ea typeface="ヒラギノ角ゴ Pro W3" charset="0"/>
                  <a:cs typeface="ヒラギノ角ゴ Pro W3" charset="0"/>
                  <a:sym typeface="Wingdings" charset="0"/>
                </a:rPr>
                <a:t> = *.*.*.*, </a:t>
              </a:r>
              <a:r>
                <a:rPr lang="en-US" dirty="0" err="1">
                  <a:solidFill>
                    <a:srgbClr val="000000"/>
                  </a:solidFill>
                  <a:latin typeface="Calibri" charset="0"/>
                  <a:ea typeface="ヒラギノ角ゴ Pro W3" charset="0"/>
                  <a:cs typeface="ヒラギノ角ゴ Pro W3" charset="0"/>
                  <a:sym typeface="Wingdings" charset="0"/>
                </a:rPr>
                <a:t>dest</a:t>
              </a:r>
              <a:r>
                <a:rPr lang="en-US" dirty="0">
                  <a:solidFill>
                    <a:srgbClr val="000000"/>
                  </a:solidFill>
                  <a:latin typeface="Calibri" charset="0"/>
                  <a:ea typeface="ヒラギノ角ゴ Pro W3" charset="0"/>
                  <a:cs typeface="ヒラギノ角ゴ Pro W3" charset="0"/>
                  <a:sym typeface="Wingdings" charset="0"/>
                </a:rPr>
                <a:t>=3.4.*.*     forward(2)</a:t>
              </a:r>
            </a:p>
          </p:txBody>
        </p:sp>
      </p:grpSp>
      <p:sp>
        <p:nvSpPr>
          <p:cNvPr id="39" name="Title 2">
            <a:extLst>
              <a:ext uri="{FF2B5EF4-FFF2-40B4-BE49-F238E27FC236}">
                <a16:creationId xmlns:a16="http://schemas.microsoft.com/office/drawing/2014/main" id="{298945D1-38C0-AB46-AD5B-F3852F9BA79A}"/>
              </a:ext>
            </a:extLst>
          </p:cNvPr>
          <p:cNvSpPr>
            <a:spLocks noGrp="1"/>
          </p:cNvSpPr>
          <p:nvPr>
            <p:ph type="title"/>
          </p:nvPr>
        </p:nvSpPr>
        <p:spPr>
          <a:xfrm>
            <a:off x="628650" y="707963"/>
            <a:ext cx="7886700" cy="670967"/>
          </a:xfrm>
        </p:spPr>
        <p:txBody>
          <a:bodyPr>
            <a:normAutofit/>
          </a:bodyPr>
          <a:lstStyle/>
          <a:p>
            <a:r>
              <a:rPr lang="en-US" sz="3600" dirty="0"/>
              <a:t>Flow table abstraction</a:t>
            </a:r>
          </a:p>
        </p:txBody>
      </p:sp>
      <p:sp>
        <p:nvSpPr>
          <p:cNvPr id="37" name="Slide Number Placeholder 3">
            <a:extLst>
              <a:ext uri="{FF2B5EF4-FFF2-40B4-BE49-F238E27FC236}">
                <a16:creationId xmlns:a16="http://schemas.microsoft.com/office/drawing/2014/main" id="{8ABAAF9F-271E-4141-8DD7-1504EF4B2CE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5</a:t>
            </a:fld>
            <a:endParaRPr lang="en-US" dirty="0"/>
          </a:p>
        </p:txBody>
      </p:sp>
    </p:spTree>
    <p:extLst>
      <p:ext uri="{BB962C8B-B14F-4D97-AF65-F5344CB8AC3E}">
        <p14:creationId xmlns:p14="http://schemas.microsoft.com/office/powerpoint/2010/main" val="28670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8229600" y="2057400"/>
            <a:ext cx="990600" cy="990600"/>
          </a:xfrm>
          <a:prstGeom prst="rect">
            <a:avLst/>
          </a:prstGeom>
        </p:spPr>
      </p:pic>
      <p:sp>
        <p:nvSpPr>
          <p:cNvPr id="42" name="Rounded Rectangle 41"/>
          <p:cNvSpPr/>
          <p:nvPr/>
        </p:nvSpPr>
        <p:spPr>
          <a:xfrm>
            <a:off x="2514600" y="3886200"/>
            <a:ext cx="3048000" cy="2971800"/>
          </a:xfrm>
          <a:prstGeom prst="round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76200"/>
            <a:ext cx="8229600" cy="1143000"/>
          </a:xfrm>
        </p:spPr>
        <p:txBody>
          <a:bodyPr/>
          <a:lstStyle/>
          <a:p>
            <a:r>
              <a:rPr lang="en-US" dirty="0"/>
              <a:t>Flexible Policies Deployed as Rules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50</a:t>
            </a:fld>
            <a:endParaRPr lang="en-US"/>
          </a:p>
        </p:txBody>
      </p:sp>
      <p:sp>
        <p:nvSpPr>
          <p:cNvPr id="7" name="TextBox 6"/>
          <p:cNvSpPr txBox="1"/>
          <p:nvPr/>
        </p:nvSpPr>
        <p:spPr>
          <a:xfrm>
            <a:off x="5867400" y="1524001"/>
            <a:ext cx="3276600" cy="523220"/>
          </a:xfrm>
          <a:prstGeom prst="rect">
            <a:avLst/>
          </a:prstGeom>
          <a:noFill/>
        </p:spPr>
        <p:txBody>
          <a:bodyPr wrap="square" rtlCol="0">
            <a:spAutoFit/>
          </a:bodyPr>
          <a:lstStyle/>
          <a:p>
            <a:r>
              <a:rPr lang="en-US" sz="2800" dirty="0">
                <a:solidFill>
                  <a:srgbClr val="0000FF"/>
                </a:solidFill>
                <a:cs typeface="Apple Casual"/>
              </a:rPr>
              <a:t>Customized Routing</a:t>
            </a:r>
          </a:p>
        </p:txBody>
      </p:sp>
      <p:cxnSp>
        <p:nvCxnSpPr>
          <p:cNvPr id="13" name="Straight Connector 12"/>
          <p:cNvCxnSpPr/>
          <p:nvPr/>
        </p:nvCxnSpPr>
        <p:spPr>
          <a:xfrm flipV="1">
            <a:off x="4762501" y="2362201"/>
            <a:ext cx="876300" cy="179907"/>
          </a:xfrm>
          <a:prstGeom prst="line">
            <a:avLst/>
          </a:prstGeom>
          <a:ln w="38100">
            <a:solidFill>
              <a:srgbClr val="0000FF"/>
            </a:solidFill>
            <a:tailEnd type="arrow"/>
          </a:ln>
          <a:effectLst>
            <a:outerShdw blurRad="40000" dist="20000" dir="546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19" name="Picture 2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1" y="4800600"/>
            <a:ext cx="1163619"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 name="Straight Connector 20"/>
          <p:cNvCxnSpPr/>
          <p:nvPr/>
        </p:nvCxnSpPr>
        <p:spPr>
          <a:xfrm>
            <a:off x="8483600" y="5341938"/>
            <a:ext cx="431800" cy="2206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858001" y="5202238"/>
            <a:ext cx="650875" cy="238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483600" y="5105401"/>
            <a:ext cx="431800" cy="119063"/>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bwMode="auto">
          <a:xfrm>
            <a:off x="6858000" y="4897437"/>
            <a:ext cx="152400" cy="152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92D050"/>
              </a:solidFill>
            </a:endParaRPr>
          </a:p>
        </p:txBody>
      </p:sp>
      <p:cxnSp>
        <p:nvCxnSpPr>
          <p:cNvPr id="25" name="Straight Connector 24"/>
          <p:cNvCxnSpPr/>
          <p:nvPr/>
        </p:nvCxnSpPr>
        <p:spPr>
          <a:xfrm>
            <a:off x="4724400" y="3048000"/>
            <a:ext cx="990600" cy="990600"/>
          </a:xfrm>
          <a:prstGeom prst="line">
            <a:avLst/>
          </a:prstGeom>
          <a:ln w="38100">
            <a:solidFill>
              <a:srgbClr val="0000FF"/>
            </a:solidFill>
            <a:tailEnd type="arrow"/>
          </a:ln>
          <a:effectLst>
            <a:outerShdw blurRad="40000" dist="20000" dir="546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791200" y="3962401"/>
            <a:ext cx="2590800" cy="523220"/>
          </a:xfrm>
          <a:prstGeom prst="rect">
            <a:avLst/>
          </a:prstGeom>
          <a:noFill/>
        </p:spPr>
        <p:txBody>
          <a:bodyPr wrap="square" rtlCol="0">
            <a:spAutoFit/>
          </a:bodyPr>
          <a:lstStyle/>
          <a:p>
            <a:r>
              <a:rPr lang="en-US" sz="2800" dirty="0">
                <a:solidFill>
                  <a:srgbClr val="0000FF"/>
                </a:solidFill>
                <a:cs typeface="Apple Casual"/>
              </a:rPr>
              <a:t>Access Control</a:t>
            </a: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1476" y="5675312"/>
            <a:ext cx="1304925" cy="1144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TextBox 29"/>
          <p:cNvSpPr txBox="1">
            <a:spLocks noChangeArrowheads="1"/>
          </p:cNvSpPr>
          <p:nvPr/>
        </p:nvSpPr>
        <p:spPr bwMode="auto">
          <a:xfrm>
            <a:off x="4343400" y="5867401"/>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t>Alice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7664" y="4819650"/>
            <a:ext cx="1304925"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3" name="Straight Connector 32"/>
          <p:cNvCxnSpPr/>
          <p:nvPr/>
        </p:nvCxnSpPr>
        <p:spPr>
          <a:xfrm rot="16200000" flipH="1">
            <a:off x="3138490" y="5969000"/>
            <a:ext cx="612775" cy="606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2514600" y="5789613"/>
            <a:ext cx="21113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4724400" y="6553201"/>
            <a:ext cx="552451" cy="101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887665" y="6610349"/>
            <a:ext cx="846137"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a:spLocks noChangeArrowheads="1"/>
          </p:cNvSpPr>
          <p:nvPr/>
        </p:nvSpPr>
        <p:spPr bwMode="auto">
          <a:xfrm>
            <a:off x="3074988" y="5002213"/>
            <a:ext cx="8112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t>Alice</a:t>
            </a:r>
          </a:p>
        </p:txBody>
      </p:sp>
      <p:cxnSp>
        <p:nvCxnSpPr>
          <p:cNvPr id="39" name="Straight Connector 38"/>
          <p:cNvCxnSpPr/>
          <p:nvPr/>
        </p:nvCxnSpPr>
        <p:spPr>
          <a:xfrm flipV="1">
            <a:off x="3686175" y="5405438"/>
            <a:ext cx="857251" cy="350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657600" y="3124200"/>
            <a:ext cx="228600" cy="762000"/>
          </a:xfrm>
          <a:prstGeom prst="line">
            <a:avLst/>
          </a:prstGeom>
          <a:ln w="38100">
            <a:solidFill>
              <a:srgbClr val="0000FF"/>
            </a:solidFill>
            <a:tailEnd type="arrow"/>
          </a:ln>
          <a:effectLst>
            <a:outerShdw blurRad="40000" dist="20000" dir="546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743200" y="3886201"/>
            <a:ext cx="2362200" cy="954107"/>
          </a:xfrm>
          <a:prstGeom prst="rect">
            <a:avLst/>
          </a:prstGeom>
          <a:noFill/>
        </p:spPr>
        <p:txBody>
          <a:bodyPr wrap="square" rtlCol="0">
            <a:spAutoFit/>
          </a:bodyPr>
          <a:lstStyle/>
          <a:p>
            <a:r>
              <a:rPr lang="en-US" sz="2800" dirty="0">
                <a:solidFill>
                  <a:srgbClr val="0000FF"/>
                </a:solidFill>
                <a:cs typeface="Apple Casual"/>
              </a:rPr>
              <a:t>Measurement</a:t>
            </a:r>
          </a:p>
          <a:p>
            <a:r>
              <a:rPr lang="en-US" sz="2800" dirty="0">
                <a:solidFill>
                  <a:srgbClr val="0000FF"/>
                </a:solidFill>
                <a:cs typeface="Apple Casual"/>
              </a:rPr>
              <a:t>Diagnosis</a:t>
            </a:r>
          </a:p>
        </p:txBody>
      </p:sp>
      <p:cxnSp>
        <p:nvCxnSpPr>
          <p:cNvPr id="48" name="Straight Connector 47"/>
          <p:cNvCxnSpPr/>
          <p:nvPr/>
        </p:nvCxnSpPr>
        <p:spPr>
          <a:xfrm flipH="1">
            <a:off x="2362200" y="2895600"/>
            <a:ext cx="1295400" cy="609600"/>
          </a:xfrm>
          <a:prstGeom prst="line">
            <a:avLst/>
          </a:prstGeom>
          <a:ln w="38100">
            <a:solidFill>
              <a:srgbClr val="0000FF"/>
            </a:solidFill>
            <a:tailEnd type="arrow"/>
          </a:ln>
          <a:effectLst>
            <a:outerShdw blurRad="40000" dist="20000" dir="546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371600" y="3276601"/>
            <a:ext cx="1066800" cy="523220"/>
          </a:xfrm>
          <a:prstGeom prst="rect">
            <a:avLst/>
          </a:prstGeom>
          <a:noFill/>
        </p:spPr>
        <p:txBody>
          <a:bodyPr wrap="square" rtlCol="0">
            <a:spAutoFit/>
          </a:bodyPr>
          <a:lstStyle/>
          <a:p>
            <a:r>
              <a:rPr lang="en-US" sz="2800" dirty="0">
                <a:solidFill>
                  <a:srgbClr val="0000FF"/>
                </a:solidFill>
                <a:latin typeface="Apple Casual"/>
                <a:cs typeface="Apple Casual"/>
              </a:rPr>
              <a:t>… …</a:t>
            </a:r>
          </a:p>
        </p:txBody>
      </p:sp>
      <p:sp>
        <p:nvSpPr>
          <p:cNvPr id="61" name="Vertical Scroll 60"/>
          <p:cNvSpPr/>
          <p:nvPr/>
        </p:nvSpPr>
        <p:spPr>
          <a:xfrm>
            <a:off x="-304800" y="1143000"/>
            <a:ext cx="3352800" cy="4343400"/>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sz="2800" dirty="0">
                <a:solidFill>
                  <a:srgbClr val="0000FF"/>
                </a:solidFill>
                <a:cs typeface="Apple Casual"/>
              </a:rPr>
              <a:t>Considerations:</a:t>
            </a:r>
          </a:p>
          <a:p>
            <a:pPr lvl="0"/>
            <a:r>
              <a:rPr lang="en-US" sz="2800" dirty="0">
                <a:solidFill>
                  <a:prstClr val="black"/>
                </a:solidFill>
                <a:cs typeface="Apple Casual"/>
              </a:rPr>
              <a:t>- Performance</a:t>
            </a:r>
          </a:p>
          <a:p>
            <a:pPr lvl="0"/>
            <a:r>
              <a:rPr lang="en-US" sz="2800" dirty="0">
                <a:solidFill>
                  <a:prstClr val="black"/>
                </a:solidFill>
                <a:cs typeface="Apple Casual"/>
              </a:rPr>
              <a:t>- Security</a:t>
            </a:r>
          </a:p>
          <a:p>
            <a:r>
              <a:rPr lang="en-US" sz="2800" dirty="0">
                <a:solidFill>
                  <a:prstClr val="black"/>
                </a:solidFill>
                <a:cs typeface="Apple Casual"/>
              </a:rPr>
              <a:t>- Mobility</a:t>
            </a:r>
          </a:p>
          <a:p>
            <a:pPr lvl="0"/>
            <a:r>
              <a:rPr lang="en-US" sz="2800" dirty="0">
                <a:solidFill>
                  <a:prstClr val="black"/>
                </a:solidFill>
                <a:cs typeface="Apple Casual"/>
              </a:rPr>
              <a:t>- Energy-saving</a:t>
            </a:r>
          </a:p>
          <a:p>
            <a:pPr lvl="0"/>
            <a:r>
              <a:rPr lang="en-US" sz="2800" dirty="0">
                <a:solidFill>
                  <a:prstClr val="black"/>
                </a:solidFill>
                <a:cs typeface="Apple Casual"/>
              </a:rPr>
              <a:t>- Cost reduction</a:t>
            </a:r>
          </a:p>
          <a:p>
            <a:pPr lvl="0"/>
            <a:r>
              <a:rPr lang="en-US" sz="2800" dirty="0">
                <a:solidFill>
                  <a:prstClr val="black"/>
                </a:solidFill>
                <a:cs typeface="Apple Casual"/>
              </a:rPr>
              <a:t>- Debugging</a:t>
            </a:r>
          </a:p>
          <a:p>
            <a:pPr lvl="0"/>
            <a:r>
              <a:rPr lang="en-US" sz="2800" dirty="0">
                <a:solidFill>
                  <a:prstClr val="black"/>
                </a:solidFill>
                <a:cs typeface="Apple Casual"/>
              </a:rPr>
              <a:t>- Maintenance</a:t>
            </a:r>
          </a:p>
          <a:p>
            <a:pPr lvl="0"/>
            <a:r>
              <a:rPr lang="en-US" sz="2800" dirty="0">
                <a:solidFill>
                  <a:prstClr val="black"/>
                </a:solidFill>
                <a:cs typeface="Apple Casual"/>
              </a:rPr>
              <a:t>… …</a:t>
            </a:r>
          </a:p>
        </p:txBody>
      </p:sp>
      <p:cxnSp>
        <p:nvCxnSpPr>
          <p:cNvPr id="70" name="Straight Arrow Connector 69"/>
          <p:cNvCxnSpPr/>
          <p:nvPr/>
        </p:nvCxnSpPr>
        <p:spPr>
          <a:xfrm flipV="1">
            <a:off x="6781800" y="2590801"/>
            <a:ext cx="1421584" cy="147873"/>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71" name="Freeform 70"/>
          <p:cNvSpPr/>
          <p:nvPr/>
        </p:nvSpPr>
        <p:spPr>
          <a:xfrm>
            <a:off x="6705601" y="2895601"/>
            <a:ext cx="1559249" cy="348092"/>
          </a:xfrm>
          <a:custGeom>
            <a:avLst/>
            <a:gdLst>
              <a:gd name="connsiteX0" fmla="*/ 0 w 2450353"/>
              <a:gd name="connsiteY0" fmla="*/ 49804 h 381000"/>
              <a:gd name="connsiteX1" fmla="*/ 254000 w 2450353"/>
              <a:gd name="connsiteY1" fmla="*/ 363569 h 381000"/>
              <a:gd name="connsiteX2" fmla="*/ 418353 w 2450353"/>
              <a:gd name="connsiteY2" fmla="*/ 154392 h 381000"/>
              <a:gd name="connsiteX3" fmla="*/ 627529 w 2450353"/>
              <a:gd name="connsiteY3" fmla="*/ 303804 h 381000"/>
              <a:gd name="connsiteX4" fmla="*/ 926353 w 2450353"/>
              <a:gd name="connsiteY4" fmla="*/ 49804 h 381000"/>
              <a:gd name="connsiteX5" fmla="*/ 1045882 w 2450353"/>
              <a:gd name="connsiteY5" fmla="*/ 333686 h 381000"/>
              <a:gd name="connsiteX6" fmla="*/ 1434353 w 2450353"/>
              <a:gd name="connsiteY6" fmla="*/ 4980 h 381000"/>
              <a:gd name="connsiteX7" fmla="*/ 1598706 w 2450353"/>
              <a:gd name="connsiteY7" fmla="*/ 303804 h 381000"/>
              <a:gd name="connsiteX8" fmla="*/ 1837765 w 2450353"/>
              <a:gd name="connsiteY8" fmla="*/ 49804 h 381000"/>
              <a:gd name="connsiteX9" fmla="*/ 2076823 w 2450353"/>
              <a:gd name="connsiteY9" fmla="*/ 169333 h 381000"/>
              <a:gd name="connsiteX10" fmla="*/ 2450353 w 2450353"/>
              <a:gd name="connsiteY10" fmla="*/ 4980 h 381000"/>
              <a:gd name="connsiteX11" fmla="*/ 2450353 w 2450353"/>
              <a:gd name="connsiteY11" fmla="*/ 498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0353" h="381000">
                <a:moveTo>
                  <a:pt x="0" y="49804"/>
                </a:moveTo>
                <a:cubicBezTo>
                  <a:pt x="92137" y="197971"/>
                  <a:pt x="184275" y="346138"/>
                  <a:pt x="254000" y="363569"/>
                </a:cubicBezTo>
                <a:cubicBezTo>
                  <a:pt x="323725" y="381000"/>
                  <a:pt x="356098" y="164353"/>
                  <a:pt x="418353" y="154392"/>
                </a:cubicBezTo>
                <a:cubicBezTo>
                  <a:pt x="480608" y="144431"/>
                  <a:pt x="542862" y="321235"/>
                  <a:pt x="627529" y="303804"/>
                </a:cubicBezTo>
                <a:cubicBezTo>
                  <a:pt x="712196" y="286373"/>
                  <a:pt x="856628" y="44824"/>
                  <a:pt x="926353" y="49804"/>
                </a:cubicBezTo>
                <a:cubicBezTo>
                  <a:pt x="996078" y="54784"/>
                  <a:pt x="961215" y="341157"/>
                  <a:pt x="1045882" y="333686"/>
                </a:cubicBezTo>
                <a:cubicBezTo>
                  <a:pt x="1130549" y="326215"/>
                  <a:pt x="1342216" y="9960"/>
                  <a:pt x="1434353" y="4980"/>
                </a:cubicBezTo>
                <a:cubicBezTo>
                  <a:pt x="1526490" y="0"/>
                  <a:pt x="1531471" y="296333"/>
                  <a:pt x="1598706" y="303804"/>
                </a:cubicBezTo>
                <a:cubicBezTo>
                  <a:pt x="1665941" y="311275"/>
                  <a:pt x="1758079" y="72216"/>
                  <a:pt x="1837765" y="49804"/>
                </a:cubicBezTo>
                <a:cubicBezTo>
                  <a:pt x="1917451" y="27392"/>
                  <a:pt x="1974725" y="176804"/>
                  <a:pt x="2076823" y="169333"/>
                </a:cubicBezTo>
                <a:cubicBezTo>
                  <a:pt x="2178921" y="161862"/>
                  <a:pt x="2450353" y="4980"/>
                  <a:pt x="2450353" y="4980"/>
                </a:cubicBezTo>
                <a:lnTo>
                  <a:pt x="2450353" y="4980"/>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 name="Rounded Rectangle 2"/>
          <p:cNvSpPr/>
          <p:nvPr/>
        </p:nvSpPr>
        <p:spPr>
          <a:xfrm>
            <a:off x="5791200" y="1447800"/>
            <a:ext cx="3276600" cy="1981200"/>
          </a:xfrm>
          <a:prstGeom prst="round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Rounded Rectangle 39"/>
          <p:cNvSpPr/>
          <p:nvPr/>
        </p:nvSpPr>
        <p:spPr>
          <a:xfrm>
            <a:off x="5791200" y="3886200"/>
            <a:ext cx="3276600" cy="1981200"/>
          </a:xfrm>
          <a:prstGeom prst="round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4"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7601" y="5068206"/>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6501" y="64008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1" y="55626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10" descr="j02920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5200" y="1981199"/>
            <a:ext cx="1219200" cy="1073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8" cstate="print"/>
          <a:stretch>
            <a:fillRect/>
          </a:stretch>
        </p:blipFill>
        <p:spPr>
          <a:xfrm>
            <a:off x="5943600" y="2514600"/>
            <a:ext cx="931718" cy="647700"/>
          </a:xfrm>
          <a:prstGeom prst="rect">
            <a:avLst/>
          </a:prstGeom>
        </p:spPr>
      </p:pic>
    </p:spTree>
    <p:extLst>
      <p:ext uri="{BB962C8B-B14F-4D97-AF65-F5344CB8AC3E}">
        <p14:creationId xmlns:p14="http://schemas.microsoft.com/office/powerpoint/2010/main" val="27237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0" presetClass="path" presetSubtype="0" repeatCount="5000" accel="50000" decel="50000" fill="hold" grpId="0" nodeType="withEffect">
                                  <p:stCondLst>
                                    <p:cond delay="0"/>
                                  </p:stCondLst>
                                  <p:childTnLst>
                                    <p:animMotion origin="layout" path="M 5.83333E-6 -8.14815E-6 C 0.03577 -0.00464 0.07153 -0.00903 0.0882 0.00648 C 0.10487 0.02198 0.10226 0.05786 0.09966 0.09374 " pathEditMode="relative" ptsTypes="aaA">
                                      <p:cBhvr>
                                        <p:cTn id="36" dur="2000" fill="hold"/>
                                        <p:tgtEl>
                                          <p:spTgt spid="24"/>
                                        </p:tgtEl>
                                        <p:attrNameLst>
                                          <p:attrName>ppt_x</p:attrName>
                                          <p:attrName>ppt_y</p:attrName>
                                        </p:attrNameLst>
                                      </p:cBhvr>
                                    </p:animMotion>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 grpId="0"/>
      <p:bldP spid="24" grpId="0" animBg="1"/>
      <p:bldP spid="24" grpId="1" animBg="1"/>
      <p:bldP spid="28" grpId="0"/>
      <p:bldP spid="30" grpId="0"/>
      <p:bldP spid="38" grpId="0"/>
      <p:bldP spid="45" grpId="0"/>
      <p:bldP spid="60" grpId="0"/>
      <p:bldP spid="61" grpId="0" animBg="1"/>
      <p:bldP spid="71" grpId="0" animBg="1"/>
      <p:bldP spid="3"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905000" y="4876800"/>
            <a:ext cx="6629400" cy="1569660"/>
          </a:xfrm>
          <a:prstGeom prst="rect">
            <a:avLst/>
          </a:prstGeom>
          <a:noFill/>
        </p:spPr>
        <p:txBody>
          <a:bodyPr wrap="square" rtlCol="0">
            <a:spAutoFit/>
          </a:bodyPr>
          <a:lstStyle/>
          <a:p>
            <a:r>
              <a:rPr lang="en-US" sz="2400" dirty="0">
                <a:solidFill>
                  <a:srgbClr val="0000FF"/>
                </a:solidFill>
              </a:rPr>
              <a:t>                        Storing lots of state</a:t>
            </a:r>
          </a:p>
          <a:p>
            <a:pPr marL="342900" indent="-342900">
              <a:buFont typeface="Arial"/>
              <a:buChar char="•"/>
            </a:pPr>
            <a:r>
              <a:rPr lang="en-US" sz="2400" dirty="0"/>
              <a:t>Forwarding rules for many hosts/switches </a:t>
            </a:r>
          </a:p>
          <a:p>
            <a:pPr marL="342900" indent="-342900">
              <a:buFont typeface="Arial"/>
              <a:buChar char="•"/>
            </a:pPr>
            <a:r>
              <a:rPr lang="en-US" sz="2400" dirty="0"/>
              <a:t>Access control and </a:t>
            </a:r>
            <a:r>
              <a:rPr lang="en-US" sz="2400" dirty="0" err="1"/>
              <a:t>QoS</a:t>
            </a:r>
            <a:r>
              <a:rPr lang="en-US" sz="2400" dirty="0"/>
              <a:t> for many apps/users</a:t>
            </a:r>
          </a:p>
          <a:p>
            <a:pPr marL="342900" indent="-342900">
              <a:buFont typeface="Arial"/>
              <a:buChar char="•"/>
            </a:pPr>
            <a:r>
              <a:rPr lang="en-US" sz="2400" dirty="0"/>
              <a:t>Monitoring counters for specific flows</a:t>
            </a:r>
          </a:p>
        </p:txBody>
      </p:sp>
      <p:sp>
        <p:nvSpPr>
          <p:cNvPr id="2" name="Title 1"/>
          <p:cNvSpPr>
            <a:spLocks noGrp="1"/>
          </p:cNvSpPr>
          <p:nvPr>
            <p:ph type="title"/>
          </p:nvPr>
        </p:nvSpPr>
        <p:spPr/>
        <p:txBody>
          <a:bodyPr/>
          <a:lstStyle/>
          <a:p>
            <a:r>
              <a:rPr lang="en-US" dirty="0"/>
              <a:t>Switch Constraints</a:t>
            </a:r>
          </a:p>
        </p:txBody>
      </p:sp>
      <p:sp>
        <p:nvSpPr>
          <p:cNvPr id="4" name="Slide Number Placeholder 3"/>
          <p:cNvSpPr>
            <a:spLocks noGrp="1"/>
          </p:cNvSpPr>
          <p:nvPr>
            <p:ph type="sldNum" sz="quarter" idx="12"/>
          </p:nvPr>
        </p:nvSpPr>
        <p:spPr/>
        <p:txBody>
          <a:bodyPr/>
          <a:lstStyle/>
          <a:p>
            <a:fld id="{7876E0CC-6134-4D81-B876-3E8DBC324A9F}" type="slidenum">
              <a:rPr lang="en-US" smtClean="0"/>
              <a:pPr/>
              <a:t>51</a:t>
            </a:fld>
            <a:endParaRPr lang="en-US"/>
          </a:p>
        </p:txBody>
      </p:sp>
      <p:sp>
        <p:nvSpPr>
          <p:cNvPr id="5" name="Rounded Rectangle 4"/>
          <p:cNvSpPr/>
          <p:nvPr/>
        </p:nvSpPr>
        <p:spPr>
          <a:xfrm>
            <a:off x="2590800" y="2286000"/>
            <a:ext cx="4038600" cy="2209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2800" dirty="0"/>
              <a:t>Switch</a:t>
            </a:r>
          </a:p>
        </p:txBody>
      </p:sp>
      <p:sp>
        <p:nvSpPr>
          <p:cNvPr id="6" name="Rounded Rectangle 5"/>
          <p:cNvSpPr/>
          <p:nvPr/>
        </p:nvSpPr>
        <p:spPr>
          <a:xfrm>
            <a:off x="3048000" y="3048000"/>
            <a:ext cx="3200400" cy="1295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FF"/>
                </a:solidFill>
              </a:rPr>
              <a:t>Small, on-chip memory</a:t>
            </a:r>
          </a:p>
          <a:p>
            <a:pPr algn="ctr"/>
            <a:r>
              <a:rPr lang="en-US" sz="2400" dirty="0"/>
              <a:t>(expensive, </a:t>
            </a:r>
          </a:p>
          <a:p>
            <a:pPr algn="ctr"/>
            <a:r>
              <a:rPr lang="en-US" sz="2400" dirty="0"/>
              <a:t>power-hungry) </a:t>
            </a:r>
          </a:p>
        </p:txBody>
      </p:sp>
      <p:sp>
        <p:nvSpPr>
          <p:cNvPr id="7" name="Right Arrow 6"/>
          <p:cNvSpPr/>
          <p:nvPr/>
        </p:nvSpPr>
        <p:spPr>
          <a:xfrm>
            <a:off x="6629400" y="28194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ight Arrow 7"/>
          <p:cNvSpPr/>
          <p:nvPr/>
        </p:nvSpPr>
        <p:spPr>
          <a:xfrm>
            <a:off x="6629400" y="31242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ight Arrow 8"/>
          <p:cNvSpPr/>
          <p:nvPr/>
        </p:nvSpPr>
        <p:spPr>
          <a:xfrm>
            <a:off x="6629400" y="34290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ight Arrow 9"/>
          <p:cNvSpPr/>
          <p:nvPr/>
        </p:nvSpPr>
        <p:spPr>
          <a:xfrm>
            <a:off x="6629400" y="37338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10"/>
          <p:cNvSpPr/>
          <p:nvPr/>
        </p:nvSpPr>
        <p:spPr>
          <a:xfrm>
            <a:off x="1676400" y="28956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ight Arrow 11"/>
          <p:cNvSpPr/>
          <p:nvPr/>
        </p:nvSpPr>
        <p:spPr>
          <a:xfrm>
            <a:off x="1676400" y="32004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ight Arrow 12"/>
          <p:cNvSpPr/>
          <p:nvPr/>
        </p:nvSpPr>
        <p:spPr>
          <a:xfrm>
            <a:off x="1676400" y="35052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ight Arrow 13"/>
          <p:cNvSpPr/>
          <p:nvPr/>
        </p:nvSpPr>
        <p:spPr>
          <a:xfrm>
            <a:off x="1676400" y="3810000"/>
            <a:ext cx="914400"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TextBox 14"/>
          <p:cNvSpPr txBox="1"/>
          <p:nvPr/>
        </p:nvSpPr>
        <p:spPr>
          <a:xfrm>
            <a:off x="76200" y="1759803"/>
            <a:ext cx="3352800" cy="830997"/>
          </a:xfrm>
          <a:prstGeom prst="rect">
            <a:avLst/>
          </a:prstGeom>
          <a:noFill/>
        </p:spPr>
        <p:txBody>
          <a:bodyPr wrap="square" rtlCol="0">
            <a:spAutoFit/>
          </a:bodyPr>
          <a:lstStyle/>
          <a:p>
            <a:r>
              <a:rPr lang="en-US" sz="2400" dirty="0">
                <a:solidFill>
                  <a:srgbClr val="0000FF"/>
                </a:solidFill>
              </a:rPr>
              <a:t>Increasing link speed</a:t>
            </a:r>
          </a:p>
          <a:p>
            <a:r>
              <a:rPr lang="en-US" sz="2400" dirty="0"/>
              <a:t>(10Gbps and more)</a:t>
            </a:r>
          </a:p>
        </p:txBody>
      </p:sp>
      <p:cxnSp>
        <p:nvCxnSpPr>
          <p:cNvPr id="17" name="Straight Arrow Connector 16"/>
          <p:cNvCxnSpPr/>
          <p:nvPr/>
        </p:nvCxnSpPr>
        <p:spPr>
          <a:xfrm>
            <a:off x="2590800" y="2209800"/>
            <a:ext cx="914400" cy="7620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8" idx="3"/>
          </p:cNvCxnSpPr>
          <p:nvPr/>
        </p:nvCxnSpPr>
        <p:spPr>
          <a:xfrm>
            <a:off x="2209800" y="4987499"/>
            <a:ext cx="1371600" cy="11790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0" y="4572000"/>
            <a:ext cx="2209800" cy="830997"/>
          </a:xfrm>
          <a:prstGeom prst="rect">
            <a:avLst/>
          </a:prstGeom>
          <a:noFill/>
        </p:spPr>
        <p:txBody>
          <a:bodyPr wrap="square" rtlCol="0">
            <a:spAutoFit/>
          </a:bodyPr>
          <a:lstStyle/>
          <a:p>
            <a:r>
              <a:rPr lang="en-US" sz="2400" dirty="0">
                <a:solidFill>
                  <a:srgbClr val="0000FF"/>
                </a:solidFill>
              </a:rPr>
              <a:t>Scaling network</a:t>
            </a:r>
          </a:p>
          <a:p>
            <a:r>
              <a:rPr lang="en-US" sz="2400" dirty="0">
                <a:solidFill>
                  <a:srgbClr val="0000FF"/>
                </a:solidFill>
              </a:rPr>
              <a:t>Flexible policies</a:t>
            </a:r>
            <a:endParaRPr lang="en-US" sz="2400" dirty="0"/>
          </a:p>
        </p:txBody>
      </p:sp>
      <p:cxnSp>
        <p:nvCxnSpPr>
          <p:cNvPr id="35" name="Straight Arrow Connector 34"/>
          <p:cNvCxnSpPr/>
          <p:nvPr/>
        </p:nvCxnSpPr>
        <p:spPr>
          <a:xfrm>
            <a:off x="4724400" y="4419600"/>
            <a:ext cx="0" cy="533400"/>
          </a:xfrm>
          <a:prstGeom prst="straightConnector1">
            <a:avLst/>
          </a:prstGeom>
          <a:ln w="3810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9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343400"/>
            <a:ext cx="5327316" cy="2328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6200" y="0"/>
            <a:ext cx="8991600" cy="1143000"/>
          </a:xfrm>
        </p:spPr>
        <p:txBody>
          <a:bodyPr/>
          <a:lstStyle/>
          <a:p>
            <a:r>
              <a:rPr lang="en-US" dirty="0"/>
              <a:t>Edge Network Management</a:t>
            </a:r>
          </a:p>
        </p:txBody>
      </p:sp>
      <p:sp>
        <p:nvSpPr>
          <p:cNvPr id="4" name="Slide Number Placeholder 3"/>
          <p:cNvSpPr>
            <a:spLocks noGrp="1"/>
          </p:cNvSpPr>
          <p:nvPr>
            <p:ph type="sldNum" sz="quarter" idx="12"/>
          </p:nvPr>
        </p:nvSpPr>
        <p:spPr>
          <a:xfrm>
            <a:off x="6096000" y="6356351"/>
            <a:ext cx="2133600" cy="365125"/>
          </a:xfrm>
        </p:spPr>
        <p:txBody>
          <a:bodyPr/>
          <a:lstStyle/>
          <a:p>
            <a:fld id="{7876E0CC-6134-4D81-B876-3E8DBC324A9F}" type="slidenum">
              <a:rPr lang="en-US" smtClean="0"/>
              <a:pPr/>
              <a:t>52</a:t>
            </a:fld>
            <a:endParaRPr lang="en-US"/>
          </a:p>
        </p:txBody>
      </p:sp>
      <p:cxnSp>
        <p:nvCxnSpPr>
          <p:cNvPr id="6" name="Straight Arrow Connector 5"/>
          <p:cNvCxnSpPr>
            <a:endCxn id="10" idx="1"/>
          </p:cNvCxnSpPr>
          <p:nvPr/>
        </p:nvCxnSpPr>
        <p:spPr>
          <a:xfrm>
            <a:off x="914400" y="2057400"/>
            <a:ext cx="1447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24000" y="1143000"/>
            <a:ext cx="1594583" cy="954107"/>
          </a:xfrm>
          <a:prstGeom prst="rect">
            <a:avLst/>
          </a:prstGeom>
          <a:noFill/>
        </p:spPr>
        <p:txBody>
          <a:bodyPr wrap="square" rtlCol="0">
            <a:spAutoFit/>
          </a:bodyPr>
          <a:lstStyle/>
          <a:p>
            <a:r>
              <a:rPr lang="en-US" sz="2800" dirty="0"/>
              <a:t>Specify policies</a:t>
            </a:r>
          </a:p>
        </p:txBody>
      </p:sp>
      <p:sp>
        <p:nvSpPr>
          <p:cNvPr id="10" name="Rounded Rectangle 9"/>
          <p:cNvSpPr/>
          <p:nvPr/>
        </p:nvSpPr>
        <p:spPr>
          <a:xfrm>
            <a:off x="2362200" y="2057400"/>
            <a:ext cx="44196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Management System</a:t>
            </a:r>
          </a:p>
        </p:txBody>
      </p:sp>
      <p:pic>
        <p:nvPicPr>
          <p:cNvPr id="25"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48006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48768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57150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images (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4600" y="4114800"/>
            <a:ext cx="738359" cy="989553"/>
          </a:xfrm>
          <a:prstGeom prst="rect">
            <a:avLst/>
          </a:prstGeom>
        </p:spPr>
      </p:pic>
      <p:pic>
        <p:nvPicPr>
          <p:cNvPr id="30" name="Picture 29"/>
          <p:cNvPicPr>
            <a:picLocks noChangeAspect="1"/>
          </p:cNvPicPr>
          <p:nvPr/>
        </p:nvPicPr>
        <p:blipFill>
          <a:blip r:embed="rId6" cstate="print"/>
          <a:stretch>
            <a:fillRect/>
          </a:stretch>
        </p:blipFill>
        <p:spPr>
          <a:xfrm>
            <a:off x="1905000" y="4114800"/>
            <a:ext cx="1336804" cy="1145674"/>
          </a:xfrm>
          <a:prstGeom prst="rect">
            <a:avLst/>
          </a:prstGeom>
        </p:spPr>
      </p:pic>
      <p:pic>
        <p:nvPicPr>
          <p:cNvPr id="31" name="Picture 30" descr="MC90043484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5410200"/>
            <a:ext cx="1143000" cy="1143000"/>
          </a:xfrm>
          <a:prstGeom prst="rect">
            <a:avLst/>
          </a:prstGeom>
        </p:spPr>
      </p:pic>
      <p:pic>
        <p:nvPicPr>
          <p:cNvPr id="32" name="Picture 31" descr="images (5).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8800" y="5638800"/>
            <a:ext cx="1188720" cy="990600"/>
          </a:xfrm>
          <a:prstGeom prst="rect">
            <a:avLst/>
          </a:prstGeom>
        </p:spPr>
      </p:pic>
      <p:pic>
        <p:nvPicPr>
          <p:cNvPr id="58" name="Picture 10" descr="j02920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1066800"/>
            <a:ext cx="1357225"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8" name="Straight Arrow Connector 27"/>
          <p:cNvCxnSpPr/>
          <p:nvPr/>
        </p:nvCxnSpPr>
        <p:spPr>
          <a:xfrm>
            <a:off x="3810000" y="2819400"/>
            <a:ext cx="0" cy="167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209800" y="2971800"/>
            <a:ext cx="1905000" cy="954107"/>
          </a:xfrm>
          <a:prstGeom prst="rect">
            <a:avLst/>
          </a:prstGeom>
          <a:noFill/>
        </p:spPr>
        <p:txBody>
          <a:bodyPr wrap="square" rtlCol="0">
            <a:spAutoFit/>
          </a:bodyPr>
          <a:lstStyle/>
          <a:p>
            <a:r>
              <a:rPr lang="en-US" sz="2800" dirty="0"/>
              <a:t>Configure devices</a:t>
            </a:r>
          </a:p>
        </p:txBody>
      </p:sp>
      <p:cxnSp>
        <p:nvCxnSpPr>
          <p:cNvPr id="18" name="Straight Arrow Connector 17"/>
          <p:cNvCxnSpPr/>
          <p:nvPr/>
        </p:nvCxnSpPr>
        <p:spPr>
          <a:xfrm flipV="1">
            <a:off x="5257800" y="2819400"/>
            <a:ext cx="0" cy="160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57800" y="2971800"/>
            <a:ext cx="2590800" cy="954107"/>
          </a:xfrm>
          <a:prstGeom prst="rect">
            <a:avLst/>
          </a:prstGeom>
          <a:noFill/>
        </p:spPr>
        <p:txBody>
          <a:bodyPr wrap="square" rtlCol="0">
            <a:spAutoFit/>
          </a:bodyPr>
          <a:lstStyle/>
          <a:p>
            <a:r>
              <a:rPr lang="en-US" sz="2800" dirty="0"/>
              <a:t>Collect measurements</a:t>
            </a:r>
          </a:p>
        </p:txBody>
      </p:sp>
      <p:sp>
        <p:nvSpPr>
          <p:cNvPr id="13" name="TextBox 12"/>
          <p:cNvSpPr txBox="1"/>
          <p:nvPr/>
        </p:nvSpPr>
        <p:spPr>
          <a:xfrm>
            <a:off x="2913371" y="4780231"/>
            <a:ext cx="38100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solidFill>
                  <a:srgbClr val="0000FF"/>
                </a:solidFill>
              </a:rPr>
              <a:t>DIFANE [SIGCOMM’10]</a:t>
            </a:r>
          </a:p>
          <a:p>
            <a:r>
              <a:rPr lang="en-US" sz="2000" dirty="0">
                <a:solidFill>
                  <a:schemeClr val="tx1"/>
                </a:solidFill>
              </a:rPr>
              <a:t>Scaling flexible policy deployment</a:t>
            </a:r>
          </a:p>
          <a:p>
            <a:r>
              <a:rPr lang="en-US" sz="2000" dirty="0">
                <a:solidFill>
                  <a:srgbClr val="0000FF"/>
                </a:solidFill>
              </a:rPr>
              <a:t>CAB [HotSDN’14]</a:t>
            </a:r>
          </a:p>
          <a:p>
            <a:r>
              <a:rPr lang="en-US" sz="2000" dirty="0">
                <a:solidFill>
                  <a:schemeClr val="tx1"/>
                </a:solidFill>
              </a:rPr>
              <a:t>Enabling efficient rule caching</a:t>
            </a:r>
          </a:p>
        </p:txBody>
      </p:sp>
    </p:spTree>
    <p:extLst>
      <p:ext uri="{BB962C8B-B14F-4D97-AF65-F5344CB8AC3E}">
        <p14:creationId xmlns:p14="http://schemas.microsoft.com/office/powerpoint/2010/main" val="28853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ctrTitle"/>
          </p:nvPr>
        </p:nvSpPr>
        <p:spPr>
          <a:xfrm>
            <a:off x="533400" y="330200"/>
            <a:ext cx="8153400" cy="2032000"/>
          </a:xfrm>
        </p:spPr>
        <p:txBody>
          <a:bodyPr>
            <a:normAutofit/>
          </a:bodyPr>
          <a:lstStyle/>
          <a:p>
            <a:pPr eaLnBrk="1" hangingPunct="1"/>
            <a:br>
              <a:rPr lang="en-US" sz="3200" b="1" dirty="0">
                <a:latin typeface="Calibri" charset="0"/>
                <a:ea typeface="ヒラギノ角ゴ Pro W3" charset="0"/>
                <a:cs typeface="ヒラギノ角ゴ Pro W3" charset="0"/>
              </a:rPr>
            </a:br>
            <a:r>
              <a:rPr lang="en-US" sz="3200" b="1" dirty="0">
                <a:latin typeface="Calibri" charset="0"/>
                <a:ea typeface="ヒラギノ角ゴ Pro W3" charset="0"/>
                <a:cs typeface="ヒラギノ角ゴ Pro W3" charset="0"/>
              </a:rPr>
              <a:t>Scalable flow-based networking with DIFANE</a:t>
            </a:r>
            <a:br>
              <a:rPr lang="en-US" sz="3200" b="1" dirty="0">
                <a:latin typeface="Calibri" charset="0"/>
                <a:ea typeface="ヒラギノ角ゴ Pro W3" charset="0"/>
                <a:cs typeface="ヒラギノ角ゴ Pro W3" charset="0"/>
              </a:rPr>
            </a:br>
            <a:r>
              <a:rPr lang="en-US" sz="3200" b="1" dirty="0">
                <a:latin typeface="Calibri" charset="0"/>
                <a:ea typeface="ヒラギノ角ゴ Pro W3" charset="0"/>
                <a:cs typeface="ヒラギノ角ゴ Pro W3" charset="0"/>
              </a:rPr>
              <a:t>[Sigcomm’10]</a:t>
            </a:r>
            <a:br>
              <a:rPr lang="en-US" sz="3200" b="1" dirty="0">
                <a:latin typeface="Calibri" charset="0"/>
                <a:ea typeface="ヒラギノ角ゴ Pro W3" charset="0"/>
                <a:cs typeface="ヒラギノ角ゴ Pro W3" charset="0"/>
              </a:rPr>
            </a:br>
            <a:r>
              <a:rPr lang="en-US" sz="2200" dirty="0" err="1">
                <a:latin typeface="Calibri" charset="0"/>
                <a:ea typeface="ヒラギノ角ゴ Pro W3" charset="0"/>
                <a:cs typeface="ヒラギノ角ゴ Pro W3" charset="0"/>
              </a:rPr>
              <a:t>Minlan</a:t>
            </a:r>
            <a:r>
              <a:rPr lang="en-US" sz="2200" dirty="0">
                <a:latin typeface="Calibri" charset="0"/>
                <a:ea typeface="ヒラギノ角ゴ Pro W3" charset="0"/>
                <a:cs typeface="ヒラギノ角ゴ Pro W3" charset="0"/>
              </a:rPr>
              <a:t> Yu, Jennifer Rexford, Michael J. Freedman, </a:t>
            </a:r>
            <a:r>
              <a:rPr lang="en-US" sz="2200" dirty="0" err="1">
                <a:latin typeface="Calibri" charset="0"/>
                <a:ea typeface="ヒラギノ角ゴ Pro W3" charset="0"/>
                <a:cs typeface="ヒラギノ角ゴ Pro W3" charset="0"/>
              </a:rPr>
              <a:t>Jia</a:t>
            </a:r>
            <a:r>
              <a:rPr lang="en-US" sz="2200" dirty="0">
                <a:latin typeface="Calibri" charset="0"/>
                <a:ea typeface="ヒラギノ角ゴ Pro W3" charset="0"/>
                <a:cs typeface="ヒラギノ角ゴ Pro W3" charset="0"/>
              </a:rPr>
              <a:t> Wang</a:t>
            </a:r>
          </a:p>
        </p:txBody>
      </p:sp>
      <p:sp>
        <p:nvSpPr>
          <p:cNvPr id="5427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2800CA19-E594-414F-A2D9-27EC4BD48020}" type="slidenum">
              <a:rPr lang="en-US" sz="1200">
                <a:solidFill>
                  <a:srgbClr val="898989"/>
                </a:solidFill>
              </a:rPr>
              <a:pPr eaLnBrk="1" hangingPunct="1"/>
              <a:t>53</a:t>
            </a:fld>
            <a:endParaRPr lang="en-US" sz="1200">
              <a:solidFill>
                <a:srgbClr val="898989"/>
              </a:solidFill>
            </a:endParaRPr>
          </a:p>
        </p:txBody>
      </p:sp>
      <p:grpSp>
        <p:nvGrpSpPr>
          <p:cNvPr id="2" name="Group 5"/>
          <p:cNvGrpSpPr>
            <a:grpSpLocks/>
          </p:cNvGrpSpPr>
          <p:nvPr/>
        </p:nvGrpSpPr>
        <p:grpSpPr bwMode="auto">
          <a:xfrm>
            <a:off x="2209800" y="2895601"/>
            <a:ext cx="4724400" cy="3243263"/>
            <a:chOff x="2209800" y="2895600"/>
            <a:chExt cx="4724400" cy="3243263"/>
          </a:xfrm>
        </p:grpSpPr>
        <p:pic>
          <p:nvPicPr>
            <p:cNvPr id="54277"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895600"/>
              <a:ext cx="4724400" cy="324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2590800" y="3429000"/>
              <a:ext cx="1371600" cy="2308324"/>
            </a:xfrm>
            <a:prstGeom prst="rect">
              <a:avLst/>
            </a:prstGeom>
            <a:noFill/>
          </p:spPr>
          <p:txBody>
            <a:bodyPr>
              <a:spAutoFit/>
            </a:bodyPr>
            <a:lstStyle/>
            <a:p>
              <a:pPr>
                <a:defRP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D</a:t>
              </a:r>
              <a:r>
                <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o </a:t>
              </a: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I</a:t>
              </a:r>
              <a:r>
                <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t </a:t>
              </a:r>
            </a:p>
            <a:p>
              <a:pPr>
                <a:defRP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F</a:t>
              </a:r>
              <a:r>
                <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ast </a:t>
              </a:r>
              <a:r>
                <a:rPr lang="en-US" sz="3600" b="1" dirty="0" err="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AN</a:t>
              </a:r>
              <a:r>
                <a:rPr lang="en-US"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d</a:t>
              </a:r>
              <a:r>
                <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 </a:t>
              </a:r>
            </a:p>
            <a:p>
              <a:pPr>
                <a:defRP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E</a:t>
              </a:r>
              <a:r>
                <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asy</a:t>
              </a:r>
            </a:p>
          </p:txBody>
        </p:sp>
      </p:grpSp>
    </p:spTree>
    <p:extLst>
      <p:ext uri="{BB962C8B-B14F-4D97-AF65-F5344CB8AC3E}">
        <p14:creationId xmlns:p14="http://schemas.microsoft.com/office/powerpoint/2010/main" val="3866814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3846A97-14D9-D546-A38E-1A36314AD44E}" type="slidenum">
              <a:rPr lang="en-US" smtClean="0"/>
              <a:pPr>
                <a:defRPr/>
              </a:pPr>
              <a:t>54</a:t>
            </a:fld>
            <a:endParaRPr lang="en-US"/>
          </a:p>
        </p:txBody>
      </p:sp>
      <p:sp>
        <p:nvSpPr>
          <p:cNvPr id="5" name="Cloud 4"/>
          <p:cNvSpPr/>
          <p:nvPr/>
        </p:nvSpPr>
        <p:spPr>
          <a:xfrm>
            <a:off x="2286000" y="3136899"/>
            <a:ext cx="6372226" cy="25019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itle 12"/>
          <p:cNvSpPr>
            <a:spLocks noGrp="1"/>
          </p:cNvSpPr>
          <p:nvPr>
            <p:ph type="title"/>
          </p:nvPr>
        </p:nvSpPr>
        <p:spPr>
          <a:xfrm>
            <a:off x="457200" y="0"/>
            <a:ext cx="8229600" cy="1143000"/>
          </a:xfrm>
        </p:spPr>
        <p:txBody>
          <a:bodyPr/>
          <a:lstStyle/>
          <a:p>
            <a:r>
              <a:rPr lang="en-US" dirty="0"/>
              <a:t>Traditional Network</a:t>
            </a:r>
          </a:p>
        </p:txBody>
      </p:sp>
      <p:pic>
        <p:nvPicPr>
          <p:cNvPr id="1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1" y="39624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3505200"/>
            <a:ext cx="572987" cy="621751"/>
          </a:xfrm>
          <a:prstGeom prst="rect">
            <a:avLst/>
          </a:prstGeom>
        </p:spPr>
      </p:pic>
      <p:pic>
        <p:nvPicPr>
          <p:cNvPr id="21"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1" y="32004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2743200"/>
            <a:ext cx="572987" cy="621751"/>
          </a:xfrm>
          <a:prstGeom prst="rect">
            <a:avLst/>
          </a:prstGeom>
        </p:spPr>
      </p:pic>
      <p:pic>
        <p:nvPicPr>
          <p:cNvPr id="2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1" y="47244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267200"/>
            <a:ext cx="572987" cy="621751"/>
          </a:xfrm>
          <a:prstGeom prst="rect">
            <a:avLst/>
          </a:prstGeom>
        </p:spPr>
      </p:pic>
      <p:pic>
        <p:nvPicPr>
          <p:cNvPr id="2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1" y="3733800"/>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0" y="3276600"/>
            <a:ext cx="572987" cy="621751"/>
          </a:xfrm>
          <a:prstGeom prst="rect">
            <a:avLst/>
          </a:prstGeom>
        </p:spPr>
      </p:pic>
      <p:cxnSp>
        <p:nvCxnSpPr>
          <p:cNvPr id="9" name="Straight Connector 8"/>
          <p:cNvCxnSpPr>
            <a:stCxn id="19" idx="3"/>
          </p:cNvCxnSpPr>
          <p:nvPr/>
        </p:nvCxnSpPr>
        <p:spPr>
          <a:xfrm flipV="1">
            <a:off x="3187701" y="3505199"/>
            <a:ext cx="1003299" cy="666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19" idx="3"/>
            <a:endCxn id="23" idx="1"/>
          </p:cNvCxnSpPr>
          <p:nvPr/>
        </p:nvCxnSpPr>
        <p:spPr>
          <a:xfrm>
            <a:off x="3187701" y="4171498"/>
            <a:ext cx="17653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876800" y="3657599"/>
            <a:ext cx="3048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1" idx="3"/>
          </p:cNvCxnSpPr>
          <p:nvPr/>
        </p:nvCxnSpPr>
        <p:spPr>
          <a:xfrm>
            <a:off x="5092701" y="3409498"/>
            <a:ext cx="2374899" cy="4005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3" idx="3"/>
          </p:cNvCxnSpPr>
          <p:nvPr/>
        </p:nvCxnSpPr>
        <p:spPr>
          <a:xfrm flipV="1">
            <a:off x="5930901" y="4114799"/>
            <a:ext cx="1612899" cy="818699"/>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28600" y="4045803"/>
            <a:ext cx="2286000" cy="830997"/>
          </a:xfrm>
          <a:prstGeom prst="rect">
            <a:avLst/>
          </a:prstGeom>
          <a:noFill/>
        </p:spPr>
        <p:txBody>
          <a:bodyPr wrap="square" rtlCol="0">
            <a:spAutoFit/>
          </a:bodyPr>
          <a:lstStyle/>
          <a:p>
            <a:r>
              <a:rPr lang="en-US" sz="2400" dirty="0">
                <a:solidFill>
                  <a:srgbClr val="0000FF"/>
                </a:solidFill>
              </a:rPr>
              <a:t>Data plane:</a:t>
            </a:r>
          </a:p>
          <a:p>
            <a:r>
              <a:rPr lang="en-US" sz="2400" dirty="0"/>
              <a:t>Limited policies</a:t>
            </a:r>
          </a:p>
        </p:txBody>
      </p:sp>
      <p:sp>
        <p:nvSpPr>
          <p:cNvPr id="34" name="TextBox 33"/>
          <p:cNvSpPr txBox="1"/>
          <p:nvPr/>
        </p:nvSpPr>
        <p:spPr>
          <a:xfrm>
            <a:off x="228600" y="2902803"/>
            <a:ext cx="2286000" cy="830997"/>
          </a:xfrm>
          <a:prstGeom prst="rect">
            <a:avLst/>
          </a:prstGeom>
          <a:noFill/>
        </p:spPr>
        <p:txBody>
          <a:bodyPr wrap="square" rtlCol="0">
            <a:spAutoFit/>
          </a:bodyPr>
          <a:lstStyle/>
          <a:p>
            <a:r>
              <a:rPr lang="en-US" sz="2400" dirty="0">
                <a:solidFill>
                  <a:schemeClr val="accent2"/>
                </a:solidFill>
              </a:rPr>
              <a:t>Control plane:</a:t>
            </a:r>
          </a:p>
          <a:p>
            <a:r>
              <a:rPr lang="en-US" sz="2400" dirty="0"/>
              <a:t>Hard to manage</a:t>
            </a:r>
          </a:p>
        </p:txBody>
      </p:sp>
      <p:cxnSp>
        <p:nvCxnSpPr>
          <p:cNvPr id="35" name="Straight Connector 34"/>
          <p:cNvCxnSpPr>
            <a:endCxn id="22" idx="1"/>
          </p:cNvCxnSpPr>
          <p:nvPr/>
        </p:nvCxnSpPr>
        <p:spPr>
          <a:xfrm flipV="1">
            <a:off x="2971800" y="3054076"/>
            <a:ext cx="1447800" cy="603524"/>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53000" y="3041924"/>
            <a:ext cx="2895600" cy="387076"/>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24" idx="1"/>
          </p:cNvCxnSpPr>
          <p:nvPr/>
        </p:nvCxnSpPr>
        <p:spPr>
          <a:xfrm>
            <a:off x="2971800" y="3880124"/>
            <a:ext cx="2286000" cy="697952"/>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26" idx="1"/>
          </p:cNvCxnSpPr>
          <p:nvPr/>
        </p:nvCxnSpPr>
        <p:spPr>
          <a:xfrm flipV="1">
            <a:off x="5791200" y="3587476"/>
            <a:ext cx="1981200" cy="902248"/>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953000" y="3194324"/>
            <a:ext cx="609600" cy="1225276"/>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8600" y="1600200"/>
            <a:ext cx="3581400" cy="830997"/>
          </a:xfrm>
          <a:prstGeom prst="rect">
            <a:avLst/>
          </a:prstGeom>
          <a:noFill/>
        </p:spPr>
        <p:txBody>
          <a:bodyPr wrap="square" rtlCol="0">
            <a:spAutoFit/>
          </a:bodyPr>
          <a:lstStyle/>
          <a:p>
            <a:r>
              <a:rPr lang="en-US" sz="2400" dirty="0">
                <a:solidFill>
                  <a:srgbClr val="BB7141"/>
                </a:solidFill>
              </a:rPr>
              <a:t>Management plane:</a:t>
            </a:r>
          </a:p>
          <a:p>
            <a:r>
              <a:rPr lang="en-US" sz="2400" dirty="0"/>
              <a:t>offline, sometimes manual</a:t>
            </a:r>
          </a:p>
        </p:txBody>
      </p:sp>
      <p:pic>
        <p:nvPicPr>
          <p:cNvPr id="30" name="Picture 10" descr="j02920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371600"/>
            <a:ext cx="1357225"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ounded Rectangle 1"/>
          <p:cNvSpPr/>
          <p:nvPr/>
        </p:nvSpPr>
        <p:spPr>
          <a:xfrm>
            <a:off x="609600" y="5715000"/>
            <a:ext cx="82296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t>New trends: Flow-based switches &amp; logically centralized control to achieve fine-grained control through a single point centrally </a:t>
            </a:r>
          </a:p>
        </p:txBody>
      </p:sp>
    </p:spTree>
    <p:extLst>
      <p:ext uri="{BB962C8B-B14F-4D97-AF65-F5344CB8AC3E}">
        <p14:creationId xmlns:p14="http://schemas.microsoft.com/office/powerpoint/2010/main" val="261783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0"/>
            <a:ext cx="8229600" cy="1143000"/>
          </a:xfrm>
        </p:spPr>
        <p:txBody>
          <a:bodyPr/>
          <a:lstStyle/>
          <a:p>
            <a:r>
              <a:rPr lang="en-US" dirty="0">
                <a:latin typeface="Calibri" charset="0"/>
                <a:ea typeface="ヒラギノ角ゴ Pro W3" charset="0"/>
                <a:cs typeface="ヒラギノ角ゴ Pro W3" charset="0"/>
              </a:rPr>
              <a:t>Data plane: Flow-based Switches</a:t>
            </a:r>
          </a:p>
        </p:txBody>
      </p:sp>
      <p:sp>
        <p:nvSpPr>
          <p:cNvPr id="58371" name="Content Placeholder 2"/>
          <p:cNvSpPr>
            <a:spLocks noGrp="1"/>
          </p:cNvSpPr>
          <p:nvPr>
            <p:ph idx="1"/>
          </p:nvPr>
        </p:nvSpPr>
        <p:spPr>
          <a:xfrm>
            <a:off x="0" y="1524000"/>
            <a:ext cx="8915400" cy="2925763"/>
          </a:xfrm>
        </p:spPr>
        <p:txBody>
          <a:bodyPr/>
          <a:lstStyle/>
          <a:p>
            <a:r>
              <a:rPr lang="en-US" dirty="0">
                <a:latin typeface="Calibri" charset="0"/>
                <a:ea typeface="ヒラギノ角ゴ Pro W3" charset="0"/>
                <a:cs typeface="ヒラギノ角ゴ Pro W3" charset="0"/>
              </a:rPr>
              <a:t>Perform simple actions based on rules</a:t>
            </a:r>
          </a:p>
          <a:p>
            <a:pPr lvl="1"/>
            <a:r>
              <a:rPr lang="en-US" dirty="0">
                <a:latin typeface="Calibri" charset="0"/>
                <a:ea typeface="ヒラギノ角ゴ Pro W3" charset="0"/>
              </a:rPr>
              <a:t>Rules: Match on attributes</a:t>
            </a:r>
            <a:r>
              <a:rPr lang="zh-CN" altLang="en-US" dirty="0">
                <a:latin typeface="Calibri" charset="0"/>
                <a:ea typeface="ヒラギノ角ゴ Pro W3" charset="0"/>
              </a:rPr>
              <a:t> </a:t>
            </a:r>
            <a:r>
              <a:rPr lang="en-US" dirty="0">
                <a:latin typeface="Calibri" charset="0"/>
                <a:ea typeface="ヒラギノ角ゴ Pro W3" charset="0"/>
              </a:rPr>
              <a:t>in the packet header</a:t>
            </a:r>
          </a:p>
          <a:p>
            <a:pPr lvl="1"/>
            <a:r>
              <a:rPr lang="en-US" dirty="0">
                <a:latin typeface="Calibri" charset="0"/>
                <a:ea typeface="ヒラギノ角ゴ Pro W3" charset="0"/>
              </a:rPr>
              <a:t>Actions: Drop, forward, count </a:t>
            </a:r>
          </a:p>
          <a:p>
            <a:pPr lvl="1"/>
            <a:r>
              <a:rPr lang="en-US" dirty="0">
                <a:latin typeface="Calibri" charset="0"/>
                <a:ea typeface="ヒラギノ角ゴ Pro W3" charset="0"/>
              </a:rPr>
              <a:t>Store rules in high speed memory (TCAM)</a:t>
            </a:r>
            <a:endParaRPr lang="en-US" dirty="0">
              <a:latin typeface="Calibri" charset="0"/>
              <a:ea typeface="ヒラギノ角ゴ Pro W3" charset="0"/>
              <a:cs typeface="ヒラギノ角ゴ Pro W3" charset="0"/>
            </a:endParaRPr>
          </a:p>
          <a:p>
            <a:pPr lvl="1"/>
            <a:endParaRPr lang="en-US" dirty="0">
              <a:latin typeface="Calibri" charset="0"/>
              <a:ea typeface="ヒラギノ角ゴ Pro W3" charset="0"/>
            </a:endParaRPr>
          </a:p>
          <a:p>
            <a:endParaRPr lang="en-US" dirty="0">
              <a:latin typeface="Calibri" charset="0"/>
              <a:ea typeface="ヒラギノ角ゴ Pro W3" charset="0"/>
              <a:cs typeface="ヒラギノ角ゴ Pro W3" charset="0"/>
            </a:endParaRPr>
          </a:p>
        </p:txBody>
      </p:sp>
      <p:sp>
        <p:nvSpPr>
          <p:cNvPr id="58372" name="Slide Number Placeholder 3"/>
          <p:cNvSpPr>
            <a:spLocks noGrp="1"/>
          </p:cNvSpPr>
          <p:nvPr>
            <p:ph type="sldNum" sz="quarter" idx="12"/>
          </p:nvPr>
        </p:nvSpPr>
        <p:spPr bwMode="auto">
          <a:xfrm>
            <a:off x="6705600" y="6248401"/>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79A4C8E3-9D3C-614D-A17F-16F7C36D9083}" type="slidenum">
              <a:rPr lang="en-US" sz="1200">
                <a:solidFill>
                  <a:srgbClr val="898989"/>
                </a:solidFill>
              </a:rPr>
              <a:pPr eaLnBrk="1" hangingPunct="1"/>
              <a:t>55</a:t>
            </a:fld>
            <a:endParaRPr lang="en-US" sz="1200">
              <a:solidFill>
                <a:srgbClr val="898989"/>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896187521"/>
              </p:ext>
            </p:extLst>
          </p:nvPr>
        </p:nvGraphicFramePr>
        <p:xfrm>
          <a:off x="2144712" y="4735513"/>
          <a:ext cx="2336800" cy="741362"/>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681">
                <a:tc>
                  <a:txBody>
                    <a:bodyPr/>
                    <a:lstStyle/>
                    <a:p>
                      <a:endParaRPr lang="en-US" sz="1800" dirty="0"/>
                    </a:p>
                  </a:txBody>
                  <a:tcPr marT="45700" marB="45700"/>
                </a:tc>
                <a:tc>
                  <a:txBody>
                    <a:bodyPr/>
                    <a:lstStyle/>
                    <a:p>
                      <a:endParaRPr lang="en-US" sz="1800" dirty="0"/>
                    </a:p>
                  </a:txBody>
                  <a:tcPr marT="45700" marB="45700"/>
                </a:tc>
                <a:tc>
                  <a:txBody>
                    <a:bodyPr/>
                    <a:lstStyle/>
                    <a:p>
                      <a:endParaRPr lang="en-US" sz="1800"/>
                    </a:p>
                  </a:txBody>
                  <a:tcPr marT="45700" marB="45700"/>
                </a:tc>
                <a:tc>
                  <a:txBody>
                    <a:bodyPr/>
                    <a:lstStyle/>
                    <a:p>
                      <a:endParaRPr lang="en-US" sz="1800" dirty="0"/>
                    </a:p>
                  </a:txBody>
                  <a:tcPr marT="45700" marB="45700"/>
                </a:tc>
                <a:extLst>
                  <a:ext uri="{0D108BD9-81ED-4DB2-BD59-A6C34878D82A}">
                    <a16:rowId xmlns:a16="http://schemas.microsoft.com/office/drawing/2014/main" val="10000"/>
                  </a:ext>
                </a:extLst>
              </a:tr>
              <a:tr h="370681">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60829666"/>
              </p:ext>
            </p:extLst>
          </p:nvPr>
        </p:nvGraphicFramePr>
        <p:xfrm>
          <a:off x="2133600" y="5478463"/>
          <a:ext cx="2336800" cy="741362"/>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681">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extLst>
                  <a:ext uri="{0D108BD9-81ED-4DB2-BD59-A6C34878D82A}">
                    <a16:rowId xmlns:a16="http://schemas.microsoft.com/office/drawing/2014/main" val="10000"/>
                  </a:ext>
                </a:extLst>
              </a:tr>
              <a:tr h="370681">
                <a:tc>
                  <a:txBody>
                    <a:bodyPr/>
                    <a:lstStyle/>
                    <a:p>
                      <a:endParaRPr lang="en-US" sz="1800"/>
                    </a:p>
                  </a:txBody>
                  <a:tcPr marT="45700" marB="45700"/>
                </a:tc>
                <a:tc>
                  <a:txBody>
                    <a:bodyPr/>
                    <a:lstStyle/>
                    <a:p>
                      <a:endParaRPr lang="en-US" sz="1800"/>
                    </a:p>
                  </a:txBody>
                  <a:tcPr marT="45700" marB="45700"/>
                </a:tc>
                <a:tc>
                  <a:txBody>
                    <a:bodyPr/>
                    <a:lstStyle/>
                    <a:p>
                      <a:endParaRPr lang="en-US" sz="1800" dirty="0"/>
                    </a:p>
                  </a:txBody>
                  <a:tcPr marT="45700" marB="45700"/>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214371958"/>
              </p:ext>
            </p:extLst>
          </p:nvPr>
        </p:nvGraphicFramePr>
        <p:xfrm>
          <a:off x="990600" y="4737101"/>
          <a:ext cx="1168400" cy="1482724"/>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tblGrid>
              <a:tr h="370681">
                <a:tc>
                  <a:txBody>
                    <a:bodyPr/>
                    <a:lstStyle/>
                    <a:p>
                      <a:endParaRPr lang="en-US" sz="1800" dirty="0"/>
                    </a:p>
                  </a:txBody>
                  <a:tcPr marT="45700" marB="45700"/>
                </a:tc>
                <a:tc>
                  <a:txBody>
                    <a:bodyPr/>
                    <a:lstStyle/>
                    <a:p>
                      <a:endParaRPr lang="en-US" sz="1800" dirty="0">
                        <a:solidFill>
                          <a:srgbClr val="000090"/>
                        </a:solidFill>
                      </a:endParaRPr>
                    </a:p>
                  </a:txBody>
                  <a:tcPr marT="45700" marB="45700">
                    <a:solidFill>
                      <a:schemeClr val="tx2">
                        <a:lumMod val="40000"/>
                        <a:lumOff val="60000"/>
                      </a:schemeClr>
                    </a:solidFill>
                  </a:tcPr>
                </a:tc>
                <a:extLst>
                  <a:ext uri="{0D108BD9-81ED-4DB2-BD59-A6C34878D82A}">
                    <a16:rowId xmlns:a16="http://schemas.microsoft.com/office/drawing/2014/main" val="10000"/>
                  </a:ext>
                </a:extLst>
              </a:tr>
              <a:tr h="370681">
                <a:tc>
                  <a:txBody>
                    <a:bodyPr/>
                    <a:lstStyle/>
                    <a:p>
                      <a:endParaRPr lang="en-US" sz="1800" dirty="0"/>
                    </a:p>
                  </a:txBody>
                  <a:tcPr marT="45700" marB="45700">
                    <a:solidFill>
                      <a:srgbClr val="FF0000"/>
                    </a:solidFill>
                  </a:tcPr>
                </a:tc>
                <a:tc>
                  <a:txBody>
                    <a:bodyPr/>
                    <a:lstStyle/>
                    <a:p>
                      <a:endParaRPr lang="en-US" sz="1800" dirty="0">
                        <a:solidFill>
                          <a:srgbClr val="000090"/>
                        </a:solidFill>
                      </a:endParaRPr>
                    </a:p>
                  </a:txBody>
                  <a:tcPr marT="45700" marB="45700">
                    <a:solidFill>
                      <a:srgbClr val="FF0000"/>
                    </a:solidFill>
                  </a:tcPr>
                </a:tc>
                <a:extLst>
                  <a:ext uri="{0D108BD9-81ED-4DB2-BD59-A6C34878D82A}">
                    <a16:rowId xmlns:a16="http://schemas.microsoft.com/office/drawing/2014/main" val="10001"/>
                  </a:ext>
                </a:extLst>
              </a:tr>
              <a:tr h="370681">
                <a:tc>
                  <a:txBody>
                    <a:bodyPr/>
                    <a:lstStyle/>
                    <a:p>
                      <a:endParaRPr lang="en-US" sz="1800"/>
                    </a:p>
                  </a:txBody>
                  <a:tcPr marT="45700" marB="45700"/>
                </a:tc>
                <a:tc>
                  <a:txBody>
                    <a:bodyPr/>
                    <a:lstStyle/>
                    <a:p>
                      <a:endParaRPr lang="en-US" sz="1800" dirty="0">
                        <a:solidFill>
                          <a:srgbClr val="000090"/>
                        </a:solidFill>
                      </a:endParaRPr>
                    </a:p>
                  </a:txBody>
                  <a:tcPr marT="45700" marB="45700">
                    <a:solidFill>
                      <a:schemeClr val="tx2">
                        <a:lumMod val="40000"/>
                        <a:lumOff val="60000"/>
                      </a:schemeClr>
                    </a:solidFill>
                  </a:tcPr>
                </a:tc>
                <a:extLst>
                  <a:ext uri="{0D108BD9-81ED-4DB2-BD59-A6C34878D82A}">
                    <a16:rowId xmlns:a16="http://schemas.microsoft.com/office/drawing/2014/main" val="10002"/>
                  </a:ext>
                </a:extLst>
              </a:tr>
              <a:tr h="370681">
                <a:tc>
                  <a:txBody>
                    <a:bodyPr/>
                    <a:lstStyle/>
                    <a:p>
                      <a:endParaRPr lang="en-US" sz="1800"/>
                    </a:p>
                  </a:txBody>
                  <a:tcPr marT="45700" marB="45700"/>
                </a:tc>
                <a:tc>
                  <a:txBody>
                    <a:bodyPr/>
                    <a:lstStyle/>
                    <a:p>
                      <a:endParaRPr lang="en-US" sz="1800" dirty="0">
                        <a:solidFill>
                          <a:srgbClr val="000090"/>
                        </a:solidFill>
                      </a:endParaRPr>
                    </a:p>
                  </a:txBody>
                  <a:tcPr marT="45700" marB="45700">
                    <a:solidFill>
                      <a:schemeClr val="tx2">
                        <a:lumMod val="40000"/>
                        <a:lumOff val="60000"/>
                      </a:schemeClr>
                    </a:solidFill>
                  </a:tcPr>
                </a:tc>
                <a:extLst>
                  <a:ext uri="{0D108BD9-81ED-4DB2-BD59-A6C34878D82A}">
                    <a16:rowId xmlns:a16="http://schemas.microsoft.com/office/drawing/2014/main" val="10003"/>
                  </a:ext>
                </a:extLst>
              </a:tr>
            </a:tbl>
          </a:graphicData>
        </a:graphic>
      </p:graphicFrame>
      <p:sp>
        <p:nvSpPr>
          <p:cNvPr id="12" name="Line Callout 2 (No Border) 11"/>
          <p:cNvSpPr/>
          <p:nvPr/>
        </p:nvSpPr>
        <p:spPr>
          <a:xfrm rot="10800000" flipV="1">
            <a:off x="4467225" y="6019800"/>
            <a:ext cx="942975" cy="717550"/>
          </a:xfrm>
          <a:prstGeom prst="callout2">
            <a:avLst>
              <a:gd name="adj1" fmla="val 47268"/>
              <a:gd name="adj2" fmla="val 74001"/>
              <a:gd name="adj3" fmla="val 35289"/>
              <a:gd name="adj4" fmla="val 82610"/>
              <a:gd name="adj5" fmla="val -784"/>
              <a:gd name="adj6" fmla="val 116240"/>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0000"/>
                </a:solidFill>
              </a:rPr>
              <a:t>drop</a:t>
            </a:r>
          </a:p>
        </p:txBody>
      </p:sp>
      <p:sp>
        <p:nvSpPr>
          <p:cNvPr id="13" name="Line Callout 2 (No Border) 12"/>
          <p:cNvSpPr/>
          <p:nvPr/>
        </p:nvSpPr>
        <p:spPr>
          <a:xfrm rot="10800000" flipV="1">
            <a:off x="4038600" y="4114800"/>
            <a:ext cx="1522412" cy="717550"/>
          </a:xfrm>
          <a:prstGeom prst="callout2">
            <a:avLst>
              <a:gd name="adj1" fmla="val 69625"/>
              <a:gd name="adj2" fmla="val 89596"/>
              <a:gd name="adj3" fmla="val 70687"/>
              <a:gd name="adj4" fmla="val 88281"/>
              <a:gd name="adj5" fmla="val 114726"/>
              <a:gd name="adj6" fmla="val 94203"/>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tx1"/>
                </a:solidFill>
                <a:ea typeface="ヒラギノ角ゴ Pro W3" charset="-128"/>
                <a:cs typeface="ヒラギノ角ゴ Pro W3" charset="-128"/>
              </a:rPr>
              <a:t>forward via link 1</a:t>
            </a:r>
          </a:p>
        </p:txBody>
      </p:sp>
      <p:sp>
        <p:nvSpPr>
          <p:cNvPr id="58426" name="TextBox 14"/>
          <p:cNvSpPr txBox="1">
            <a:spLocks noChangeArrowheads="1"/>
          </p:cNvSpPr>
          <p:nvPr/>
        </p:nvSpPr>
        <p:spPr bwMode="auto">
          <a:xfrm>
            <a:off x="292101" y="3884613"/>
            <a:ext cx="21701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solidFill>
                  <a:srgbClr val="0000FF"/>
                </a:solidFill>
              </a:rPr>
              <a:t>Flow space</a:t>
            </a:r>
          </a:p>
        </p:txBody>
      </p:sp>
      <p:cxnSp>
        <p:nvCxnSpPr>
          <p:cNvPr id="16" name="Straight Arrow Connector 15"/>
          <p:cNvCxnSpPr/>
          <p:nvPr/>
        </p:nvCxnSpPr>
        <p:spPr>
          <a:xfrm>
            <a:off x="990601" y="4589464"/>
            <a:ext cx="18415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428" name="TextBox 14"/>
          <p:cNvSpPr txBox="1">
            <a:spLocks noChangeArrowheads="1"/>
          </p:cNvSpPr>
          <p:nvPr/>
        </p:nvSpPr>
        <p:spPr bwMode="auto">
          <a:xfrm>
            <a:off x="990600" y="4191000"/>
            <a:ext cx="21701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err="1"/>
              <a:t>src</a:t>
            </a:r>
            <a:r>
              <a:rPr lang="en-US" sz="2000" dirty="0"/>
              <a:t>. (X)</a:t>
            </a:r>
          </a:p>
        </p:txBody>
      </p:sp>
      <p:sp>
        <p:nvSpPr>
          <p:cNvPr id="58429" name="TextBox 14"/>
          <p:cNvSpPr txBox="1">
            <a:spLocks noChangeArrowheads="1"/>
          </p:cNvSpPr>
          <p:nvPr/>
        </p:nvSpPr>
        <p:spPr bwMode="auto">
          <a:xfrm>
            <a:off x="228600" y="4743450"/>
            <a:ext cx="7620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err="1"/>
              <a:t>dst</a:t>
            </a:r>
            <a:r>
              <a:rPr lang="en-US" sz="2000" dirty="0"/>
              <a:t>.</a:t>
            </a:r>
          </a:p>
          <a:p>
            <a:pPr eaLnBrk="1" hangingPunct="1"/>
            <a:r>
              <a:rPr lang="en-US" sz="2000" dirty="0"/>
              <a:t>(Y)</a:t>
            </a:r>
          </a:p>
        </p:txBody>
      </p:sp>
      <p:cxnSp>
        <p:nvCxnSpPr>
          <p:cNvPr id="20" name="Straight Arrow Connector 19"/>
          <p:cNvCxnSpPr/>
          <p:nvPr/>
        </p:nvCxnSpPr>
        <p:spPr>
          <a:xfrm rot="5400000">
            <a:off x="152401" y="5365751"/>
            <a:ext cx="1246188"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ine Callout 2 (No Border) 16"/>
          <p:cNvSpPr/>
          <p:nvPr/>
        </p:nvSpPr>
        <p:spPr>
          <a:xfrm rot="10800000" flipV="1">
            <a:off x="1905000" y="6140450"/>
            <a:ext cx="1522412" cy="717550"/>
          </a:xfrm>
          <a:prstGeom prst="callout2">
            <a:avLst>
              <a:gd name="adj1" fmla="val 24911"/>
              <a:gd name="adj2" fmla="val 86962"/>
              <a:gd name="adj3" fmla="val 29700"/>
              <a:gd name="adj4" fmla="val 85647"/>
              <a:gd name="adj5" fmla="val -13825"/>
              <a:gd name="adj6" fmla="val 109130"/>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17375E"/>
                </a:solidFill>
                <a:ea typeface="ヒラギノ角ゴ Pro W3" charset="-128"/>
                <a:cs typeface="ヒラギノ角ゴ Pro W3" charset="-128"/>
              </a:rPr>
              <a:t>Count packets</a:t>
            </a:r>
          </a:p>
        </p:txBody>
      </p:sp>
      <p:sp>
        <p:nvSpPr>
          <p:cNvPr id="25" name="Rectangle 24"/>
          <p:cNvSpPr/>
          <p:nvPr/>
        </p:nvSpPr>
        <p:spPr>
          <a:xfrm>
            <a:off x="5715000" y="4648200"/>
            <a:ext cx="28956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a:solidFill>
                  <a:srgbClr val="000000"/>
                </a:solidFill>
                <a:latin typeface="Calibri" charset="0"/>
                <a:ea typeface="ヒラギノ角ゴ Pro W3" charset="0"/>
                <a:cs typeface="ヒラギノ角ゴ Pro W3" charset="0"/>
              </a:rPr>
              <a:t>1. X:* Y:1 </a:t>
            </a:r>
            <a:r>
              <a:rPr lang="en-US" sz="2400" dirty="0">
                <a:solidFill>
                  <a:srgbClr val="000000"/>
                </a:solidFill>
                <a:latin typeface="Calibri" charset="0"/>
                <a:ea typeface="ヒラギノ角ゴ Pro W3" charset="0"/>
                <a:cs typeface="ヒラギノ角ゴ Pro W3" charset="0"/>
                <a:sym typeface="Wingdings"/>
              </a:rPr>
              <a:t></a:t>
            </a:r>
            <a:r>
              <a:rPr lang="en-US" sz="2400" dirty="0">
                <a:solidFill>
                  <a:srgbClr val="000000"/>
                </a:solidFill>
                <a:latin typeface="Calibri" charset="0"/>
                <a:ea typeface="ヒラギノ角ゴ Pro W3" charset="0"/>
                <a:cs typeface="ヒラギノ角ゴ Pro W3" charset="0"/>
                <a:sym typeface="Wingdings" charset="0"/>
              </a:rPr>
              <a:t> drop</a:t>
            </a:r>
          </a:p>
          <a:p>
            <a:r>
              <a:rPr lang="en-US" sz="2400" dirty="0">
                <a:solidFill>
                  <a:srgbClr val="000000"/>
                </a:solidFill>
                <a:latin typeface="Calibri" charset="0"/>
                <a:ea typeface="ヒラギノ角ゴ Pro W3" charset="0"/>
                <a:cs typeface="ヒラギノ角ゴ Pro W3" charset="0"/>
                <a:sym typeface="Wingdings" charset="0"/>
              </a:rPr>
              <a:t>2. X:5 Y:3 </a:t>
            </a:r>
            <a:r>
              <a:rPr lang="en-US" sz="2400" dirty="0">
                <a:solidFill>
                  <a:srgbClr val="000000"/>
                </a:solidFill>
                <a:latin typeface="Calibri" charset="0"/>
                <a:ea typeface="ヒラギノ角ゴ Pro W3" charset="0"/>
                <a:cs typeface="ヒラギノ角ゴ Pro W3" charset="0"/>
                <a:sym typeface="Wingdings"/>
              </a:rPr>
              <a:t></a:t>
            </a:r>
            <a:r>
              <a:rPr lang="en-US" sz="2400" dirty="0">
                <a:solidFill>
                  <a:srgbClr val="000000"/>
                </a:solidFill>
                <a:latin typeface="Calibri" charset="0"/>
                <a:ea typeface="ヒラギノ角ゴ Pro W3" charset="0"/>
                <a:cs typeface="ヒラギノ角ゴ Pro W3" charset="0"/>
                <a:sym typeface="Wingdings" charset="0"/>
              </a:rPr>
              <a:t> drop</a:t>
            </a:r>
          </a:p>
          <a:p>
            <a:r>
              <a:rPr lang="en-US" sz="2400" dirty="0">
                <a:solidFill>
                  <a:srgbClr val="000000"/>
                </a:solidFill>
                <a:latin typeface="Calibri" charset="0"/>
                <a:ea typeface="ヒラギノ角ゴ Pro W3" charset="0"/>
                <a:cs typeface="ヒラギノ角ゴ Pro W3" charset="0"/>
                <a:sym typeface="Wingdings" charset="0"/>
              </a:rPr>
              <a:t>3. X:1 Y:* </a:t>
            </a:r>
            <a:r>
              <a:rPr lang="en-US" sz="2400" dirty="0">
                <a:solidFill>
                  <a:srgbClr val="000000"/>
                </a:solidFill>
                <a:latin typeface="Calibri" charset="0"/>
                <a:ea typeface="ヒラギノ角ゴ Pro W3" charset="0"/>
                <a:cs typeface="ヒラギノ角ゴ Pro W3" charset="0"/>
                <a:sym typeface="Wingdings"/>
              </a:rPr>
              <a:t></a:t>
            </a:r>
            <a:r>
              <a:rPr lang="en-US" sz="2400" dirty="0">
                <a:solidFill>
                  <a:srgbClr val="000000"/>
                </a:solidFill>
                <a:latin typeface="Calibri" charset="0"/>
                <a:ea typeface="ヒラギノ角ゴ Pro W3" charset="0"/>
                <a:cs typeface="ヒラギノ角ゴ Pro W3" charset="0"/>
                <a:sym typeface="Wingdings" charset="0"/>
              </a:rPr>
              <a:t> count</a:t>
            </a:r>
          </a:p>
          <a:p>
            <a:r>
              <a:rPr lang="en-US" sz="2400" dirty="0">
                <a:solidFill>
                  <a:srgbClr val="000000"/>
                </a:solidFill>
                <a:latin typeface="Calibri" charset="0"/>
                <a:ea typeface="ヒラギノ角ゴ Pro W3" charset="0"/>
                <a:cs typeface="ヒラギノ角ゴ Pro W3" charset="0"/>
                <a:sym typeface="Wingdings" charset="0"/>
              </a:rPr>
              <a:t>4. X:* Y:* </a:t>
            </a:r>
            <a:r>
              <a:rPr lang="en-US" sz="2400" dirty="0">
                <a:solidFill>
                  <a:srgbClr val="000000"/>
                </a:solidFill>
                <a:latin typeface="Calibri" charset="0"/>
                <a:ea typeface="ヒラギノ角ゴ Pro W3" charset="0"/>
                <a:cs typeface="ヒラギノ角ゴ Pro W3" charset="0"/>
                <a:sym typeface="Wingdings"/>
              </a:rPr>
              <a:t> forward</a:t>
            </a:r>
            <a:endParaRPr lang="en-US" sz="2400" dirty="0">
              <a:solidFill>
                <a:srgbClr val="000000"/>
              </a:solidFill>
              <a:latin typeface="Calibri" charset="0"/>
              <a:ea typeface="ヒラギノ角ゴ Pro W3" charset="0"/>
              <a:cs typeface="ヒラギノ角ゴ Pro W3" charset="0"/>
            </a:endParaRPr>
          </a:p>
        </p:txBody>
      </p:sp>
      <p:sp>
        <p:nvSpPr>
          <p:cNvPr id="26" name="TextBox 14"/>
          <p:cNvSpPr txBox="1">
            <a:spLocks noChangeArrowheads="1"/>
          </p:cNvSpPr>
          <p:nvPr/>
        </p:nvSpPr>
        <p:spPr bwMode="auto">
          <a:xfrm>
            <a:off x="5638800" y="3886200"/>
            <a:ext cx="3505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solidFill>
                  <a:srgbClr val="0000FF"/>
                </a:solidFill>
              </a:rPr>
              <a:t>TCAM </a:t>
            </a:r>
            <a:r>
              <a:rPr lang="en-US" sz="2000" dirty="0"/>
              <a:t>(Ternary Content </a:t>
            </a:r>
          </a:p>
          <a:p>
            <a:pPr eaLnBrk="1" hangingPunct="1"/>
            <a:r>
              <a:rPr lang="en-US" sz="2000" dirty="0"/>
              <a:t>Addressable Memory)</a:t>
            </a:r>
          </a:p>
        </p:txBody>
      </p:sp>
      <p:pic>
        <p:nvPicPr>
          <p:cNvPr id="5" name="Picture 4" descr="Screen shot 2011-02-04 at 12.32.27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914400"/>
            <a:ext cx="2406650" cy="685800"/>
          </a:xfrm>
          <a:prstGeom prst="rect">
            <a:avLst/>
          </a:prstGeom>
        </p:spPr>
      </p:pic>
      <p:cxnSp>
        <p:nvCxnSpPr>
          <p:cNvPr id="3" name="Straight Connector 2"/>
          <p:cNvCxnSpPr/>
          <p:nvPr/>
        </p:nvCxnSpPr>
        <p:spPr>
          <a:xfrm>
            <a:off x="4419600" y="5334000"/>
            <a:ext cx="381000" cy="9144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899136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7" dur="500"/>
                                        <p:tgtEl>
                                          <p:spTgt spid="58371">
                                            <p:txEl>
                                              <p:pRg st="2" end="2"/>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24" dur="500"/>
                                        <p:tgtEl>
                                          <p:spTgt spid="5837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5" grpId="0" animBg="1"/>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3846A97-14D9-D546-A38E-1A36314AD44E}" type="slidenum">
              <a:rPr lang="en-US" smtClean="0"/>
              <a:pPr>
                <a:defRPr/>
              </a:pPr>
              <a:t>56</a:t>
            </a:fld>
            <a:endParaRPr lang="en-US"/>
          </a:p>
        </p:txBody>
      </p:sp>
      <p:sp>
        <p:nvSpPr>
          <p:cNvPr id="5" name="Cloud 4"/>
          <p:cNvSpPr/>
          <p:nvPr/>
        </p:nvSpPr>
        <p:spPr>
          <a:xfrm>
            <a:off x="1676400" y="3733800"/>
            <a:ext cx="6372226" cy="25146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itle 12"/>
          <p:cNvSpPr>
            <a:spLocks noGrp="1"/>
          </p:cNvSpPr>
          <p:nvPr>
            <p:ph type="title"/>
          </p:nvPr>
        </p:nvSpPr>
        <p:spPr>
          <a:xfrm>
            <a:off x="457200" y="0"/>
            <a:ext cx="8229600" cy="1143000"/>
          </a:xfrm>
        </p:spPr>
        <p:txBody>
          <a:bodyPr/>
          <a:lstStyle/>
          <a:p>
            <a:r>
              <a:rPr lang="en-US" dirty="0"/>
              <a:t>Control Plane: Logically Centralized</a:t>
            </a:r>
          </a:p>
        </p:txBody>
      </p:sp>
      <p:pic>
        <p:nvPicPr>
          <p:cNvPr id="21"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1" y="37973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53213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1" y="43307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flipV="1">
            <a:off x="2578101" y="4102100"/>
            <a:ext cx="1003299" cy="666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23" idx="1"/>
          </p:cNvCxnSpPr>
          <p:nvPr/>
        </p:nvCxnSpPr>
        <p:spPr>
          <a:xfrm>
            <a:off x="2578101" y="4768399"/>
            <a:ext cx="17653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267200" y="4254500"/>
            <a:ext cx="3048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9525000" y="3657600"/>
            <a:ext cx="2374899" cy="4005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3" idx="3"/>
          </p:cNvCxnSpPr>
          <p:nvPr/>
        </p:nvCxnSpPr>
        <p:spPr>
          <a:xfrm flipV="1">
            <a:off x="5321301" y="4711700"/>
            <a:ext cx="1612899" cy="818699"/>
          </a:xfrm>
          <a:prstGeom prst="line">
            <a:avLst/>
          </a:prstGeom>
        </p:spPr>
        <p:style>
          <a:lnRef idx="2">
            <a:schemeClr val="accent1"/>
          </a:lnRef>
          <a:fillRef idx="0">
            <a:schemeClr val="accent1"/>
          </a:fillRef>
          <a:effectRef idx="1">
            <a:schemeClr val="accent1"/>
          </a:effectRef>
          <a:fontRef idx="minor">
            <a:schemeClr val="tx1"/>
          </a:fontRef>
        </p:style>
      </p:cxnSp>
      <p:pic>
        <p:nvPicPr>
          <p:cNvPr id="28"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6355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4178301"/>
            <a:ext cx="694899" cy="670515"/>
          </a:xfrm>
          <a:prstGeom prst="rect">
            <a:avLst/>
          </a:prstGeom>
        </p:spPr>
      </p:pic>
      <p:pic>
        <p:nvPicPr>
          <p:cNvPr id="30" name="Picture 29"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0" y="3340101"/>
            <a:ext cx="694899" cy="670515"/>
          </a:xfrm>
          <a:prstGeom prst="rect">
            <a:avLst/>
          </a:prstGeom>
        </p:spPr>
      </p:pic>
      <p:pic>
        <p:nvPicPr>
          <p:cNvPr id="31" name="Picture 30"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9000" y="3797301"/>
            <a:ext cx="694899" cy="670515"/>
          </a:xfrm>
          <a:prstGeom prst="rect">
            <a:avLst/>
          </a:prstGeom>
        </p:spPr>
      </p:pic>
      <p:pic>
        <p:nvPicPr>
          <p:cNvPr id="33" name="Picture 32" descr="Untitled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4864101"/>
            <a:ext cx="694899" cy="670515"/>
          </a:xfrm>
          <a:prstGeom prst="rect">
            <a:avLst/>
          </a:prstGeom>
        </p:spPr>
      </p:pic>
      <p:pic>
        <p:nvPicPr>
          <p:cNvPr id="36" name="Picture 35" descr="images.jpg"/>
          <p:cNvPicPr>
            <a:picLocks noChangeAspect="1"/>
          </p:cNvPicPr>
          <p:nvPr/>
        </p:nvPicPr>
        <p:blipFill>
          <a:blip r:embed="rId5" cstate="print"/>
          <a:stretch>
            <a:fillRect/>
          </a:stretch>
        </p:blipFill>
        <p:spPr>
          <a:xfrm>
            <a:off x="990600" y="1295400"/>
            <a:ext cx="1610975" cy="1760834"/>
          </a:xfrm>
          <a:prstGeom prst="rect">
            <a:avLst/>
          </a:prstGeom>
        </p:spPr>
      </p:pic>
      <p:sp>
        <p:nvSpPr>
          <p:cNvPr id="38" name="TextBox 37"/>
          <p:cNvSpPr txBox="1"/>
          <p:nvPr/>
        </p:nvSpPr>
        <p:spPr>
          <a:xfrm>
            <a:off x="2857500" y="1217520"/>
            <a:ext cx="5520539" cy="954107"/>
          </a:xfrm>
          <a:prstGeom prst="rect">
            <a:avLst/>
          </a:prstGeom>
          <a:solidFill>
            <a:srgbClr val="FFC000"/>
          </a:soli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defRPr/>
            </a:pPr>
            <a:r>
              <a:rPr lang="en-US" sz="2800" dirty="0">
                <a:latin typeface="+mj-lt"/>
              </a:rPr>
              <a:t>In</a:t>
            </a:r>
            <a:r>
              <a:rPr lang="zh-CN" altLang="en-US" sz="2800" dirty="0">
                <a:latin typeface="+mj-lt"/>
              </a:rPr>
              <a:t> </a:t>
            </a:r>
            <a:r>
              <a:rPr lang="en-US" altLang="zh-CN" sz="2800" dirty="0">
                <a:latin typeface="+mj-lt"/>
              </a:rPr>
              <a:t>the</a:t>
            </a:r>
            <a:r>
              <a:rPr lang="zh-CN" altLang="en-US" sz="2800" dirty="0">
                <a:latin typeface="+mj-lt"/>
              </a:rPr>
              <a:t> </a:t>
            </a:r>
            <a:r>
              <a:rPr lang="en-US" altLang="zh-CN" sz="2800" dirty="0">
                <a:latin typeface="+mj-lt"/>
              </a:rPr>
              <a:t>controller: high</a:t>
            </a:r>
            <a:r>
              <a:rPr lang="zh-CN" altLang="en-US" sz="2800" dirty="0">
                <a:latin typeface="+mj-lt"/>
              </a:rPr>
              <a:t> </a:t>
            </a:r>
            <a:r>
              <a:rPr lang="en-US" altLang="zh-CN" sz="2800" dirty="0">
                <a:latin typeface="+mj-lt"/>
              </a:rPr>
              <a:t>level</a:t>
            </a:r>
            <a:r>
              <a:rPr lang="zh-CN" altLang="en-US" sz="2800" dirty="0">
                <a:latin typeface="+mj-lt"/>
              </a:rPr>
              <a:t> </a:t>
            </a:r>
            <a:r>
              <a:rPr lang="en-US" altLang="zh-CN" sz="2800" dirty="0">
                <a:latin typeface="+mj-lt"/>
              </a:rPr>
              <a:t>policies</a:t>
            </a:r>
          </a:p>
          <a:p>
            <a:r>
              <a:rPr lang="en-US" sz="2800" dirty="0">
                <a:latin typeface="+mj-lt"/>
              </a:rPr>
              <a:t>In</a:t>
            </a:r>
            <a:r>
              <a:rPr lang="zh-CN" altLang="en-US" sz="2800" dirty="0">
                <a:latin typeface="+mj-lt"/>
              </a:rPr>
              <a:t> </a:t>
            </a:r>
            <a:r>
              <a:rPr lang="en-US" altLang="zh-CN" sz="2800" dirty="0">
                <a:latin typeface="+mj-lt"/>
              </a:rPr>
              <a:t>the</a:t>
            </a:r>
            <a:r>
              <a:rPr lang="zh-CN" altLang="en-US" sz="2800" dirty="0">
                <a:latin typeface="+mj-lt"/>
              </a:rPr>
              <a:t> </a:t>
            </a:r>
            <a:r>
              <a:rPr lang="en-US" altLang="zh-CN" sz="2800" dirty="0">
                <a:latin typeface="+mj-lt"/>
              </a:rPr>
              <a:t>switch: fine</a:t>
            </a:r>
            <a:r>
              <a:rPr lang="zh-CN" altLang="en-US" sz="2800" dirty="0">
                <a:latin typeface="+mj-lt"/>
              </a:rPr>
              <a:t> </a:t>
            </a:r>
            <a:r>
              <a:rPr lang="en-US" altLang="zh-CN" sz="2800" dirty="0">
                <a:latin typeface="+mj-lt"/>
              </a:rPr>
              <a:t>grain</a:t>
            </a:r>
            <a:r>
              <a:rPr lang="zh-CN" altLang="en-US" sz="2800" dirty="0">
                <a:latin typeface="+mj-lt"/>
              </a:rPr>
              <a:t> </a:t>
            </a:r>
            <a:r>
              <a:rPr lang="en-US" altLang="zh-CN" sz="2800" dirty="0">
                <a:latin typeface="+mj-lt"/>
              </a:rPr>
              <a:t>rules</a:t>
            </a:r>
            <a:endParaRPr lang="en-US" sz="2800" dirty="0">
              <a:latin typeface="+mj-lt"/>
            </a:endParaRPr>
          </a:p>
        </p:txBody>
      </p:sp>
      <p:sp>
        <p:nvSpPr>
          <p:cNvPr id="2" name="Freeform 1"/>
          <p:cNvSpPr/>
          <p:nvPr/>
        </p:nvSpPr>
        <p:spPr>
          <a:xfrm>
            <a:off x="1626329" y="2466474"/>
            <a:ext cx="448322" cy="1784864"/>
          </a:xfrm>
          <a:custGeom>
            <a:avLst/>
            <a:gdLst>
              <a:gd name="connsiteX0" fmla="*/ 76808 w 448322"/>
              <a:gd name="connsiteY0" fmla="*/ 0 h 1784864"/>
              <a:gd name="connsiteX1" fmla="*/ 23334 w 448322"/>
              <a:gd name="connsiteY1" fmla="*/ 748631 h 1784864"/>
              <a:gd name="connsiteX2" fmla="*/ 411018 w 448322"/>
              <a:gd name="connsiteY2" fmla="*/ 1697789 h 1784864"/>
              <a:gd name="connsiteX3" fmla="*/ 411018 w 448322"/>
              <a:gd name="connsiteY3" fmla="*/ 1684421 h 1784864"/>
            </a:gdLst>
            <a:ahLst/>
            <a:cxnLst>
              <a:cxn ang="0">
                <a:pos x="connsiteX0" y="connsiteY0"/>
              </a:cxn>
              <a:cxn ang="0">
                <a:pos x="connsiteX1" y="connsiteY1"/>
              </a:cxn>
              <a:cxn ang="0">
                <a:pos x="connsiteX2" y="connsiteY2"/>
              </a:cxn>
              <a:cxn ang="0">
                <a:pos x="connsiteX3" y="connsiteY3"/>
              </a:cxn>
            </a:cxnLst>
            <a:rect l="l" t="t" r="r" b="b"/>
            <a:pathLst>
              <a:path w="448322" h="1784864">
                <a:moveTo>
                  <a:pt x="76808" y="0"/>
                </a:moveTo>
                <a:cubicBezTo>
                  <a:pt x="22220" y="232833"/>
                  <a:pt x="-32368" y="465666"/>
                  <a:pt x="23334" y="748631"/>
                </a:cubicBezTo>
                <a:cubicBezTo>
                  <a:pt x="79036" y="1031596"/>
                  <a:pt x="346404" y="1541824"/>
                  <a:pt x="411018" y="1697789"/>
                </a:cubicBezTo>
                <a:cubicBezTo>
                  <a:pt x="475632" y="1853754"/>
                  <a:pt x="443325" y="1769087"/>
                  <a:pt x="411018" y="1684421"/>
                </a:cubicBezTo>
              </a:path>
            </a:pathLst>
          </a:custGeom>
          <a:ln>
            <a:solidFill>
              <a:schemeClr val="accent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Freeform 2"/>
          <p:cNvSpPr/>
          <p:nvPr/>
        </p:nvSpPr>
        <p:spPr>
          <a:xfrm>
            <a:off x="2371558" y="2894263"/>
            <a:ext cx="2112210" cy="2446421"/>
          </a:xfrm>
          <a:custGeom>
            <a:avLst/>
            <a:gdLst>
              <a:gd name="connsiteX0" fmla="*/ 0 w 2112210"/>
              <a:gd name="connsiteY0" fmla="*/ 0 h 2446421"/>
              <a:gd name="connsiteX1" fmla="*/ 454526 w 2112210"/>
              <a:gd name="connsiteY1" fmla="*/ 935790 h 2446421"/>
              <a:gd name="connsiteX2" fmla="*/ 1122947 w 2112210"/>
              <a:gd name="connsiteY2" fmla="*/ 1737895 h 2446421"/>
              <a:gd name="connsiteX3" fmla="*/ 2112210 w 2112210"/>
              <a:gd name="connsiteY3" fmla="*/ 2446421 h 2446421"/>
            </a:gdLst>
            <a:ahLst/>
            <a:cxnLst>
              <a:cxn ang="0">
                <a:pos x="connsiteX0" y="connsiteY0"/>
              </a:cxn>
              <a:cxn ang="0">
                <a:pos x="connsiteX1" y="connsiteY1"/>
              </a:cxn>
              <a:cxn ang="0">
                <a:pos x="connsiteX2" y="connsiteY2"/>
              </a:cxn>
              <a:cxn ang="0">
                <a:pos x="connsiteX3" y="connsiteY3"/>
              </a:cxn>
            </a:cxnLst>
            <a:rect l="l" t="t" r="r" b="b"/>
            <a:pathLst>
              <a:path w="2112210" h="2446421">
                <a:moveTo>
                  <a:pt x="0" y="0"/>
                </a:moveTo>
                <a:cubicBezTo>
                  <a:pt x="133684" y="323070"/>
                  <a:pt x="267368" y="646141"/>
                  <a:pt x="454526" y="935790"/>
                </a:cubicBezTo>
                <a:cubicBezTo>
                  <a:pt x="641684" y="1225439"/>
                  <a:pt x="846666" y="1486123"/>
                  <a:pt x="1122947" y="1737895"/>
                </a:cubicBezTo>
                <a:cubicBezTo>
                  <a:pt x="1399228" y="1989667"/>
                  <a:pt x="1755719" y="2218044"/>
                  <a:pt x="2112210" y="2446421"/>
                </a:cubicBezTo>
              </a:path>
            </a:pathLst>
          </a:custGeom>
          <a:ln>
            <a:solidFill>
              <a:schemeClr val="accent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2438400" y="2546684"/>
            <a:ext cx="1163053" cy="1283369"/>
          </a:xfrm>
          <a:custGeom>
            <a:avLst/>
            <a:gdLst>
              <a:gd name="connsiteX0" fmla="*/ 0 w 1163053"/>
              <a:gd name="connsiteY0" fmla="*/ 0 h 1283369"/>
              <a:gd name="connsiteX1" fmla="*/ 561474 w 1163053"/>
              <a:gd name="connsiteY1" fmla="*/ 561474 h 1283369"/>
              <a:gd name="connsiteX2" fmla="*/ 1163053 w 1163053"/>
              <a:gd name="connsiteY2" fmla="*/ 1283369 h 1283369"/>
            </a:gdLst>
            <a:ahLst/>
            <a:cxnLst>
              <a:cxn ang="0">
                <a:pos x="connsiteX0" y="connsiteY0"/>
              </a:cxn>
              <a:cxn ang="0">
                <a:pos x="connsiteX1" y="connsiteY1"/>
              </a:cxn>
              <a:cxn ang="0">
                <a:pos x="connsiteX2" y="connsiteY2"/>
              </a:cxn>
            </a:cxnLst>
            <a:rect l="l" t="t" r="r" b="b"/>
            <a:pathLst>
              <a:path w="1163053" h="1283369">
                <a:moveTo>
                  <a:pt x="0" y="0"/>
                </a:moveTo>
                <a:cubicBezTo>
                  <a:pt x="183816" y="173789"/>
                  <a:pt x="367632" y="347579"/>
                  <a:pt x="561474" y="561474"/>
                </a:cubicBezTo>
                <a:cubicBezTo>
                  <a:pt x="755316" y="775369"/>
                  <a:pt x="959184" y="1029369"/>
                  <a:pt x="1163053" y="1283369"/>
                </a:cubicBezTo>
              </a:path>
            </a:pathLst>
          </a:custGeom>
          <a:ln>
            <a:solidFill>
              <a:schemeClr val="accent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2505242" y="2306053"/>
            <a:ext cx="4572000" cy="1965158"/>
          </a:xfrm>
          <a:custGeom>
            <a:avLst/>
            <a:gdLst>
              <a:gd name="connsiteX0" fmla="*/ 0 w 4572000"/>
              <a:gd name="connsiteY0" fmla="*/ 0 h 1965158"/>
              <a:gd name="connsiteX1" fmla="*/ 2245895 w 4572000"/>
              <a:gd name="connsiteY1" fmla="*/ 708526 h 1965158"/>
              <a:gd name="connsiteX2" fmla="*/ 3569369 w 4572000"/>
              <a:gd name="connsiteY2" fmla="*/ 1243263 h 1965158"/>
              <a:gd name="connsiteX3" fmla="*/ 4572000 w 4572000"/>
              <a:gd name="connsiteY3" fmla="*/ 1965158 h 1965158"/>
            </a:gdLst>
            <a:ahLst/>
            <a:cxnLst>
              <a:cxn ang="0">
                <a:pos x="connsiteX0" y="connsiteY0"/>
              </a:cxn>
              <a:cxn ang="0">
                <a:pos x="connsiteX1" y="connsiteY1"/>
              </a:cxn>
              <a:cxn ang="0">
                <a:pos x="connsiteX2" y="connsiteY2"/>
              </a:cxn>
              <a:cxn ang="0">
                <a:pos x="connsiteX3" y="connsiteY3"/>
              </a:cxn>
            </a:cxnLst>
            <a:rect l="l" t="t" r="r" b="b"/>
            <a:pathLst>
              <a:path w="4572000" h="1965158">
                <a:moveTo>
                  <a:pt x="0" y="0"/>
                </a:moveTo>
                <a:cubicBezTo>
                  <a:pt x="825500" y="250658"/>
                  <a:pt x="1651000" y="501316"/>
                  <a:pt x="2245895" y="708526"/>
                </a:cubicBezTo>
                <a:cubicBezTo>
                  <a:pt x="2840790" y="915737"/>
                  <a:pt x="3181685" y="1033824"/>
                  <a:pt x="3569369" y="1243263"/>
                </a:cubicBezTo>
                <a:cubicBezTo>
                  <a:pt x="3957053" y="1452702"/>
                  <a:pt x="4264526" y="1708930"/>
                  <a:pt x="4572000" y="1965158"/>
                </a:cubicBezTo>
              </a:path>
            </a:pathLst>
          </a:custGeom>
          <a:ln>
            <a:solidFill>
              <a:schemeClr val="accent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Oval 39"/>
          <p:cNvSpPr/>
          <p:nvPr/>
        </p:nvSpPr>
        <p:spPr>
          <a:xfrm>
            <a:off x="1854919" y="2265410"/>
            <a:ext cx="1166963" cy="1024584"/>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066800" y="3657600"/>
            <a:ext cx="3581400"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prstTxWarp prst="textNoShape">
              <a:avLst/>
            </a:prstTxWarp>
            <a:spAutoFit/>
          </a:bodyPr>
          <a:lstStyle/>
          <a:p>
            <a:pPr algn="ctr">
              <a:defRPr/>
            </a:pPr>
            <a:r>
              <a:rPr lang="en-US" sz="2800" dirty="0">
                <a:solidFill>
                  <a:srgbClr val="000000"/>
                </a:solidFill>
                <a:ea typeface="ヒラギノ角ゴ Pro W3" charset="-128"/>
                <a:cs typeface="ヒラギノ角ゴ Pro W3" charset="-128"/>
              </a:rPr>
              <a:t>DIFANE:</a:t>
            </a:r>
          </a:p>
          <a:p>
            <a:pPr algn="ctr">
              <a:defRPr/>
            </a:pPr>
            <a:r>
              <a:rPr lang="en-US" sz="2800" dirty="0">
                <a:solidFill>
                  <a:srgbClr val="000000"/>
                </a:solidFill>
                <a:ea typeface="ヒラギノ角ゴ Pro W3" charset="-128"/>
                <a:cs typeface="ヒラギノ角ゴ Pro W3" charset="-128"/>
              </a:rPr>
              <a:t>A scalable way to apply fine-grained policies</a:t>
            </a:r>
          </a:p>
        </p:txBody>
      </p:sp>
    </p:spTree>
    <p:extLst>
      <p:ext uri="{BB962C8B-B14F-4D97-AF65-F5344CB8AC3E}">
        <p14:creationId xmlns:p14="http://schemas.microsoft.com/office/powerpoint/2010/main" val="16032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0"/>
            <a:ext cx="8229600" cy="1143000"/>
          </a:xfrm>
        </p:spPr>
        <p:txBody>
          <a:bodyPr/>
          <a:lstStyle/>
          <a:p>
            <a:r>
              <a:rPr lang="en-US" i="1" dirty="0">
                <a:latin typeface="Calibri" charset="0"/>
                <a:ea typeface="ヒラギノ角ゴ Pro W3" charset="0"/>
                <a:cs typeface="ヒラギノ角ゴ Pro W3" charset="0"/>
              </a:rPr>
              <a:t>Pre-</a:t>
            </a:r>
            <a:r>
              <a:rPr lang="en-US" dirty="0">
                <a:latin typeface="Calibri" charset="0"/>
                <a:ea typeface="ヒラギノ角ゴ Pro W3" charset="0"/>
                <a:cs typeface="ヒラギノ角ゴ Pro W3" charset="0"/>
              </a:rPr>
              <a:t>install Rules in Switches</a:t>
            </a:r>
          </a:p>
        </p:txBody>
      </p:sp>
      <p:sp>
        <p:nvSpPr>
          <p:cNvPr id="6041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15DE4E96-E92A-B040-AFF8-BC4F9C7F52A8}" type="slidenum">
              <a:rPr lang="en-US" sz="1200">
                <a:solidFill>
                  <a:srgbClr val="898989"/>
                </a:solidFill>
              </a:rPr>
              <a:pPr eaLnBrk="1" hangingPunct="1"/>
              <a:t>57</a:t>
            </a:fld>
            <a:endParaRPr lang="en-US" sz="1200">
              <a:solidFill>
                <a:srgbClr val="898989"/>
              </a:solidFill>
            </a:endParaRPr>
          </a:p>
        </p:txBody>
      </p:sp>
      <p:sp>
        <p:nvSpPr>
          <p:cNvPr id="9" name="Cloud 8"/>
          <p:cNvSpPr/>
          <p:nvPr/>
        </p:nvSpPr>
        <p:spPr>
          <a:xfrm>
            <a:off x="2743200" y="3097213"/>
            <a:ext cx="5511800" cy="24003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a:spLocks noChangeArrowheads="1"/>
          </p:cNvSpPr>
          <p:nvPr/>
        </p:nvSpPr>
        <p:spPr bwMode="auto">
          <a:xfrm>
            <a:off x="849313" y="3290888"/>
            <a:ext cx="175054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a:latin typeface="Apple Casual" charset="0"/>
                <a:cs typeface="Apple Casual" charset="0"/>
              </a:rPr>
              <a:t>Packets hit </a:t>
            </a:r>
          </a:p>
          <a:p>
            <a:pPr eaLnBrk="1" hangingPunct="1"/>
            <a:r>
              <a:rPr lang="en-US">
                <a:latin typeface="Apple Casual" charset="0"/>
                <a:cs typeface="Apple Casual" charset="0"/>
              </a:rPr>
              <a:t>the rules</a:t>
            </a:r>
          </a:p>
        </p:txBody>
      </p:sp>
      <p:cxnSp>
        <p:nvCxnSpPr>
          <p:cNvPr id="14" name="Straight Arrow Connector 13"/>
          <p:cNvCxnSpPr/>
          <p:nvPr/>
        </p:nvCxnSpPr>
        <p:spPr>
          <a:xfrm>
            <a:off x="3894140" y="3287714"/>
            <a:ext cx="1495425" cy="371475"/>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a:off x="3789364" y="3608388"/>
            <a:ext cx="126680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a:latin typeface="Apple Casual" charset="0"/>
                <a:cs typeface="Apple Casual" charset="0"/>
              </a:rPr>
              <a:t>Forward</a:t>
            </a:r>
          </a:p>
        </p:txBody>
      </p:sp>
      <p:cxnSp>
        <p:nvCxnSpPr>
          <p:cNvPr id="16" name="Straight Arrow Connector 15"/>
          <p:cNvCxnSpPr/>
          <p:nvPr/>
        </p:nvCxnSpPr>
        <p:spPr>
          <a:xfrm>
            <a:off x="1724026" y="3290888"/>
            <a:ext cx="1196975"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
          </p:nvPr>
        </p:nvSpPr>
        <p:spPr>
          <a:xfrm>
            <a:off x="457200" y="4346575"/>
            <a:ext cx="8458200" cy="2511425"/>
          </a:xfrm>
          <a:solidFill>
            <a:schemeClr val="bg1"/>
          </a:solidFill>
        </p:spPr>
        <p:txBody>
          <a:bodyPr/>
          <a:lstStyle/>
          <a:p>
            <a:r>
              <a:rPr lang="en-US" dirty="0">
                <a:latin typeface="Calibri" charset="0"/>
                <a:ea typeface="ヒラギノ角ゴ Pro W3" charset="0"/>
                <a:cs typeface="ヒラギノ角ゴ Pro W3" charset="0"/>
              </a:rPr>
              <a:t>Problems: </a:t>
            </a:r>
          </a:p>
          <a:p>
            <a:pPr lvl="1"/>
            <a:r>
              <a:rPr lang="en-US" dirty="0">
                <a:latin typeface="Calibri" charset="0"/>
                <a:ea typeface="ヒラギノ角ゴ Pro W3" charset="0"/>
              </a:rPr>
              <a:t>TCAM</a:t>
            </a:r>
            <a:r>
              <a:rPr lang="zh-CN" altLang="en-US" dirty="0">
                <a:latin typeface="Calibri" charset="0"/>
                <a:ea typeface="ヒラギノ角ゴ Pro W3" charset="0"/>
              </a:rPr>
              <a:t> </a:t>
            </a:r>
            <a:r>
              <a:rPr lang="en-US" altLang="zh-CN" dirty="0">
                <a:latin typeface="Calibri" charset="0"/>
                <a:ea typeface="ヒラギノ角ゴ Pro W3" charset="0"/>
              </a:rPr>
              <a:t>space</a:t>
            </a:r>
            <a:r>
              <a:rPr lang="zh-CN" altLang="en-US" dirty="0">
                <a:latin typeface="Calibri" charset="0"/>
                <a:ea typeface="ヒラギノ角ゴ Pro W3" charset="0"/>
              </a:rPr>
              <a:t> </a:t>
            </a:r>
            <a:r>
              <a:rPr lang="en-US" altLang="zh-CN" dirty="0">
                <a:latin typeface="Calibri" charset="0"/>
                <a:ea typeface="ヒラギノ角ゴ Pro W3" charset="0"/>
              </a:rPr>
              <a:t>is</a:t>
            </a:r>
            <a:r>
              <a:rPr lang="zh-CN" altLang="en-US" dirty="0">
                <a:latin typeface="Calibri" charset="0"/>
                <a:ea typeface="ヒラギノ角ゴ Pro W3" charset="0"/>
              </a:rPr>
              <a:t> </a:t>
            </a:r>
            <a:r>
              <a:rPr lang="en-US" altLang="zh-CN" dirty="0">
                <a:latin typeface="Calibri" charset="0"/>
                <a:ea typeface="ヒラギノ角ゴ Pro W3" charset="0"/>
              </a:rPr>
              <a:t>limited</a:t>
            </a:r>
            <a:r>
              <a:rPr lang="zh-CN" altLang="en-US" dirty="0">
                <a:latin typeface="Calibri" charset="0"/>
                <a:ea typeface="ヒラギノ角ゴ Pro W3" charset="0"/>
              </a:rPr>
              <a:t> </a:t>
            </a:r>
            <a:r>
              <a:rPr lang="en-US" altLang="zh-CN" dirty="0">
                <a:latin typeface="Calibri" charset="0"/>
                <a:ea typeface="ヒラギノ角ゴ Pro W3" charset="0"/>
              </a:rPr>
              <a:t>(1000~4000</a:t>
            </a:r>
            <a:r>
              <a:rPr lang="zh-CN" altLang="en-US" dirty="0">
                <a:latin typeface="Calibri" charset="0"/>
                <a:ea typeface="ヒラギノ角ゴ Pro W3" charset="0"/>
              </a:rPr>
              <a:t> </a:t>
            </a:r>
            <a:r>
              <a:rPr lang="en-US" altLang="zh-CN" dirty="0" err="1">
                <a:latin typeface="Calibri" charset="0"/>
                <a:ea typeface="ヒラギノ角ゴ Pro W3" charset="0"/>
              </a:rPr>
              <a:t>OpenFlow</a:t>
            </a:r>
            <a:r>
              <a:rPr lang="zh-CN" altLang="en-US" dirty="0">
                <a:latin typeface="Calibri" charset="0"/>
                <a:ea typeface="ヒラギノ角ゴ Pro W3" charset="0"/>
              </a:rPr>
              <a:t> </a:t>
            </a:r>
            <a:r>
              <a:rPr lang="en-US" altLang="zh-CN" dirty="0">
                <a:latin typeface="Calibri" charset="0"/>
                <a:ea typeface="ヒラギノ角ゴ Pro W3" charset="0"/>
              </a:rPr>
              <a:t>rules)</a:t>
            </a:r>
            <a:endParaRPr lang="en-US" dirty="0">
              <a:latin typeface="Calibri" charset="0"/>
              <a:ea typeface="ヒラギノ角ゴ Pro W3" charset="0"/>
            </a:endParaRPr>
          </a:p>
          <a:p>
            <a:pPr lvl="1"/>
            <a:r>
              <a:rPr lang="en-US" dirty="0">
                <a:latin typeface="Calibri" charset="0"/>
                <a:ea typeface="ヒラギノ角ゴ Pro W3" charset="0"/>
              </a:rPr>
              <a:t>No host mobility support</a:t>
            </a:r>
            <a:r>
              <a:rPr lang="zh-CN" altLang="en-US" dirty="0">
                <a:latin typeface="Calibri" charset="0"/>
                <a:ea typeface="ヒラギノ角ゴ Pro W3" charset="0"/>
              </a:rPr>
              <a:t> </a:t>
            </a:r>
            <a:endParaRPr lang="en-US" dirty="0">
              <a:latin typeface="Calibri" charset="0"/>
              <a:ea typeface="ヒラギノ角ゴ Pro W3" charset="0"/>
            </a:endParaRPr>
          </a:p>
          <a:p>
            <a:endParaRPr lang="en-US" dirty="0">
              <a:latin typeface="Calibri" charset="0"/>
              <a:ea typeface="ヒラギノ角ゴ Pro W3" charset="0"/>
              <a:cs typeface="ヒラギノ角ゴ Pro W3"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3339" y="954088"/>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9" name="Straight Arrow Connector 18"/>
          <p:cNvCxnSpPr/>
          <p:nvPr/>
        </p:nvCxnSpPr>
        <p:spPr>
          <a:xfrm flipH="1">
            <a:off x="3429002" y="1906588"/>
            <a:ext cx="1770063" cy="1141412"/>
          </a:xfrm>
          <a:prstGeom prst="straightConnector1">
            <a:avLst/>
          </a:prstGeom>
          <a:ln w="381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rrowheads="1"/>
          </p:cNvSpPr>
          <p:nvPr/>
        </p:nvSpPr>
        <p:spPr bwMode="auto">
          <a:xfrm>
            <a:off x="3598863" y="1503363"/>
            <a:ext cx="161357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a:latin typeface="Apple Casual" charset="0"/>
                <a:cs typeface="Apple Casual" charset="0"/>
              </a:rPr>
              <a:t>Pre-install </a:t>
            </a:r>
          </a:p>
          <a:p>
            <a:pPr eaLnBrk="1" hangingPunct="1"/>
            <a:r>
              <a:rPr lang="en-US">
                <a:latin typeface="Apple Casual" charset="0"/>
                <a:cs typeface="Apple Casual" charset="0"/>
              </a:rPr>
              <a:t>rules</a:t>
            </a:r>
          </a:p>
        </p:txBody>
      </p:sp>
      <p:sp>
        <p:nvSpPr>
          <p:cNvPr id="21" name="TextBox 6"/>
          <p:cNvSpPr txBox="1">
            <a:spLocks noChangeArrowheads="1"/>
          </p:cNvSpPr>
          <p:nvPr/>
        </p:nvSpPr>
        <p:spPr bwMode="auto">
          <a:xfrm>
            <a:off x="7126288" y="1493838"/>
            <a:ext cx="13065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Controller</a:t>
            </a:r>
          </a:p>
        </p:txBody>
      </p:sp>
      <p:pic>
        <p:nvPicPr>
          <p:cNvPr id="22"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1" y="31242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1" y="38862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1" y="32766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Oval 24"/>
          <p:cNvSpPr/>
          <p:nvPr/>
        </p:nvSpPr>
        <p:spPr>
          <a:xfrm>
            <a:off x="2819400" y="2819400"/>
            <a:ext cx="1166963" cy="1024584"/>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22524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vertical)">
                                      <p:cBhvr>
                                        <p:cTn id="27" dur="500"/>
                                        <p:tgtEl>
                                          <p:spTgt spid="13"/>
                                        </p:tgtEl>
                                      </p:cBhvr>
                                    </p:animEffect>
                                  </p:childTnLst>
                                </p:cTn>
                              </p:par>
                              <p:par>
                                <p:cTn id="28" presetID="3" presetClass="entr" presetSubtype="5"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vertical)">
                                      <p:cBhvr>
                                        <p:cTn id="30" dur="500"/>
                                        <p:tgtEl>
                                          <p:spTgt spid="16"/>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bg/>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7" grpId="0" build="p" animBg="1"/>
      <p:bldP spid="20" grpId="0"/>
      <p:bldP spid="21" grpId="0"/>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9063" y="769938"/>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7" name="Title 1"/>
          <p:cNvSpPr>
            <a:spLocks noGrp="1"/>
          </p:cNvSpPr>
          <p:nvPr>
            <p:ph type="title"/>
          </p:nvPr>
        </p:nvSpPr>
        <p:spPr>
          <a:xfrm>
            <a:off x="0" y="0"/>
            <a:ext cx="9061451" cy="1143000"/>
          </a:xfrm>
        </p:spPr>
        <p:txBody>
          <a:bodyPr/>
          <a:lstStyle/>
          <a:p>
            <a:r>
              <a:rPr lang="en-US" dirty="0">
                <a:latin typeface="Calibri" charset="0"/>
                <a:ea typeface="ヒラギノ角ゴ Pro W3" charset="0"/>
                <a:cs typeface="ヒラギノ角ゴ Pro W3" charset="0"/>
              </a:rPr>
              <a:t>Cache Rules on Demand (Ethane)</a:t>
            </a:r>
          </a:p>
        </p:txBody>
      </p:sp>
      <p:sp>
        <p:nvSpPr>
          <p:cNvPr id="62468" name="Slide Number Placeholder 3"/>
          <p:cNvSpPr>
            <a:spLocks noGrp="1"/>
          </p:cNvSpPr>
          <p:nvPr>
            <p:ph type="sldNum" sz="quarter" idx="12"/>
          </p:nvPr>
        </p:nvSpPr>
        <p:spPr bwMode="auto">
          <a:xfrm>
            <a:off x="6553200" y="6221414"/>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56D5A344-2FAF-1B49-AF47-B742EA3471F3}" type="slidenum">
              <a:rPr lang="en-US" sz="1200">
                <a:solidFill>
                  <a:srgbClr val="898989"/>
                </a:solidFill>
              </a:rPr>
              <a:pPr eaLnBrk="1" hangingPunct="1"/>
              <a:t>58</a:t>
            </a:fld>
            <a:endParaRPr lang="en-US" sz="1200">
              <a:solidFill>
                <a:srgbClr val="898989"/>
              </a:solidFill>
            </a:endParaRPr>
          </a:p>
        </p:txBody>
      </p:sp>
      <p:sp>
        <p:nvSpPr>
          <p:cNvPr id="5" name="Cloud 4"/>
          <p:cNvSpPr/>
          <p:nvPr/>
        </p:nvSpPr>
        <p:spPr>
          <a:xfrm>
            <a:off x="2743200" y="2916238"/>
            <a:ext cx="5511800" cy="24003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a:off x="1724026" y="3109913"/>
            <a:ext cx="1196975" cy="158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a:spLocks noChangeArrowheads="1"/>
          </p:cNvSpPr>
          <p:nvPr/>
        </p:nvSpPr>
        <p:spPr bwMode="auto">
          <a:xfrm>
            <a:off x="477837" y="3160713"/>
            <a:ext cx="244169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dirty="0">
                <a:latin typeface="Apple Casual" charset="0"/>
                <a:cs typeface="Apple Casual" charset="0"/>
              </a:rPr>
              <a:t>First packet</a:t>
            </a:r>
          </a:p>
          <a:p>
            <a:pPr eaLnBrk="1" hangingPunct="1"/>
            <a:r>
              <a:rPr lang="en-US" dirty="0">
                <a:latin typeface="Apple Casual" charset="0"/>
                <a:cs typeface="Apple Casual" charset="0"/>
              </a:rPr>
              <a:t>misses the rules</a:t>
            </a:r>
          </a:p>
        </p:txBody>
      </p:sp>
      <p:cxnSp>
        <p:nvCxnSpPr>
          <p:cNvPr id="16" name="Straight Arrow Connector 15"/>
          <p:cNvCxnSpPr/>
          <p:nvPr/>
        </p:nvCxnSpPr>
        <p:spPr>
          <a:xfrm flipV="1">
            <a:off x="3179763" y="1493839"/>
            <a:ext cx="2127251" cy="142398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1587501" y="1211263"/>
            <a:ext cx="2525921"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dirty="0">
                <a:latin typeface="Apple Casual" charset="0"/>
                <a:cs typeface="Apple Casual" charset="0"/>
              </a:rPr>
              <a:t>Buffer and send </a:t>
            </a:r>
          </a:p>
          <a:p>
            <a:pPr eaLnBrk="1" hangingPunct="1"/>
            <a:r>
              <a:rPr lang="en-US" dirty="0">
                <a:latin typeface="Apple Casual" charset="0"/>
                <a:cs typeface="Apple Casual" charset="0"/>
              </a:rPr>
              <a:t>packet header </a:t>
            </a:r>
          </a:p>
          <a:p>
            <a:pPr eaLnBrk="1" hangingPunct="1"/>
            <a:r>
              <a:rPr lang="en-US" dirty="0">
                <a:latin typeface="Apple Casual" charset="0"/>
                <a:cs typeface="Apple Casual" charset="0"/>
              </a:rPr>
              <a:t>to the controller</a:t>
            </a:r>
          </a:p>
        </p:txBody>
      </p:sp>
      <p:cxnSp>
        <p:nvCxnSpPr>
          <p:cNvPr id="19" name="Straight Arrow Connector 18"/>
          <p:cNvCxnSpPr/>
          <p:nvPr/>
        </p:nvCxnSpPr>
        <p:spPr>
          <a:xfrm rot="16200000" flipH="1" flipV="1">
            <a:off x="3894138" y="1611313"/>
            <a:ext cx="1009650" cy="1600200"/>
          </a:xfrm>
          <a:prstGeom prst="straightConnector1">
            <a:avLst/>
          </a:prstGeom>
          <a:ln w="381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p:cNvSpPr txBox="1">
            <a:spLocks noChangeArrowheads="1"/>
          </p:cNvSpPr>
          <p:nvPr/>
        </p:nvSpPr>
        <p:spPr bwMode="auto">
          <a:xfrm>
            <a:off x="4316414" y="2332039"/>
            <a:ext cx="100595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dirty="0">
                <a:latin typeface="Apple Casual" charset="0"/>
                <a:cs typeface="Apple Casual" charset="0"/>
              </a:rPr>
              <a:t>cache</a:t>
            </a:r>
          </a:p>
          <a:p>
            <a:pPr eaLnBrk="1" hangingPunct="1"/>
            <a:r>
              <a:rPr lang="en-US" dirty="0">
                <a:latin typeface="Apple Casual" charset="0"/>
                <a:cs typeface="Apple Casual" charset="0"/>
              </a:rPr>
              <a:t>rules</a:t>
            </a:r>
          </a:p>
        </p:txBody>
      </p:sp>
      <p:cxnSp>
        <p:nvCxnSpPr>
          <p:cNvPr id="24" name="Straight Arrow Connector 23"/>
          <p:cNvCxnSpPr/>
          <p:nvPr/>
        </p:nvCxnSpPr>
        <p:spPr>
          <a:xfrm>
            <a:off x="3894140" y="3108326"/>
            <a:ext cx="1495425" cy="371475"/>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a:spLocks noChangeArrowheads="1"/>
          </p:cNvSpPr>
          <p:nvPr/>
        </p:nvSpPr>
        <p:spPr bwMode="auto">
          <a:xfrm>
            <a:off x="3789364" y="3429001"/>
            <a:ext cx="126680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a:latin typeface="Apple Casual" charset="0"/>
                <a:cs typeface="Apple Casual" charset="0"/>
              </a:rPr>
              <a:t>Forward</a:t>
            </a:r>
          </a:p>
        </p:txBody>
      </p:sp>
      <p:sp>
        <p:nvSpPr>
          <p:cNvPr id="18" name="TextBox 6"/>
          <p:cNvSpPr txBox="1">
            <a:spLocks noChangeArrowheads="1"/>
          </p:cNvSpPr>
          <p:nvPr/>
        </p:nvSpPr>
        <p:spPr bwMode="auto">
          <a:xfrm>
            <a:off x="7126288" y="1493838"/>
            <a:ext cx="13065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Controller</a:t>
            </a:r>
          </a:p>
        </p:txBody>
      </p:sp>
      <p:sp>
        <p:nvSpPr>
          <p:cNvPr id="26" name="Content Placeholder 2"/>
          <p:cNvSpPr>
            <a:spLocks noGrp="1"/>
          </p:cNvSpPr>
          <p:nvPr>
            <p:ph idx="1"/>
          </p:nvPr>
        </p:nvSpPr>
        <p:spPr>
          <a:xfrm>
            <a:off x="533400" y="4361465"/>
            <a:ext cx="8031163" cy="2511425"/>
          </a:xfrm>
          <a:solidFill>
            <a:schemeClr val="bg1"/>
          </a:solidFill>
        </p:spPr>
        <p:txBody>
          <a:bodyPr>
            <a:normAutofit/>
          </a:bodyPr>
          <a:lstStyle/>
          <a:p>
            <a:r>
              <a:rPr lang="en-US" dirty="0">
                <a:latin typeface="Calibri" charset="0"/>
                <a:ea typeface="ヒラギノ角ゴ Pro W3" charset="0"/>
                <a:cs typeface="ヒラギノ角ゴ Pro W3" charset="0"/>
              </a:rPr>
              <a:t>Problems:</a:t>
            </a:r>
          </a:p>
          <a:p>
            <a:pPr lvl="1"/>
            <a:r>
              <a:rPr lang="en-US" dirty="0">
                <a:latin typeface="Calibri" charset="0"/>
                <a:ea typeface="ヒラギノ角ゴ Pro W3" charset="0"/>
              </a:rPr>
              <a:t>Computation load at the controller is high</a:t>
            </a:r>
          </a:p>
          <a:p>
            <a:pPr lvl="1"/>
            <a:r>
              <a:rPr lang="en-US" dirty="0">
                <a:latin typeface="Calibri" charset="0"/>
                <a:ea typeface="ヒラギノ角ゴ Pro W3" charset="0"/>
              </a:rPr>
              <a:t>Delay of going through the controller (~10ms)</a:t>
            </a:r>
          </a:p>
          <a:p>
            <a:pPr lvl="1"/>
            <a:r>
              <a:rPr lang="en-US" dirty="0">
                <a:latin typeface="Calibri" charset="0"/>
                <a:ea typeface="ヒラギノ角ゴ Pro W3" charset="0"/>
              </a:rPr>
              <a:t>Switches </a:t>
            </a:r>
            <a:r>
              <a:rPr lang="en-US" dirty="0" err="1">
                <a:latin typeface="Calibri" charset="0"/>
                <a:ea typeface="ヒラギノ角ゴ Pro W3" charset="0"/>
              </a:rPr>
              <a:t>mis</a:t>
            </a:r>
            <a:r>
              <a:rPr lang="en-US" dirty="0">
                <a:latin typeface="Calibri" charset="0"/>
                <a:ea typeface="ヒラギノ角ゴ Pro W3" charset="0"/>
              </a:rPr>
              <a:t>-behave when requesting rules</a:t>
            </a:r>
          </a:p>
        </p:txBody>
      </p:sp>
      <p:pic>
        <p:nvPicPr>
          <p:cNvPr id="21"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1" y="29718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1" y="38862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1" y="30480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83681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vertical)">
                                      <p:cBhvr>
                                        <p:cTn id="21" dur="500"/>
                                        <p:tgtEl>
                                          <p:spTgt spid="12"/>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7" grpId="0"/>
      <p:bldP spid="23" grpId="0"/>
      <p:bldP spid="25" grpId="0"/>
      <p:bldP spid="18" grpId="0"/>
      <p:bldP spid="26"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Goals of DIFANE</a:t>
            </a:r>
          </a:p>
        </p:txBody>
      </p:sp>
      <p:sp>
        <p:nvSpPr>
          <p:cNvPr id="3" name="Content Placeholder 2"/>
          <p:cNvSpPr>
            <a:spLocks noGrp="1"/>
          </p:cNvSpPr>
          <p:nvPr>
            <p:ph idx="1"/>
          </p:nvPr>
        </p:nvSpPr>
        <p:spPr/>
        <p:txBody>
          <a:bodyPr/>
          <a:lstStyle/>
          <a:p>
            <a:r>
              <a:rPr lang="en-US" dirty="0"/>
              <a:t>Scale with network growth</a:t>
            </a:r>
          </a:p>
          <a:p>
            <a:pPr lvl="1"/>
            <a:r>
              <a:rPr lang="en-US" dirty="0"/>
              <a:t>Limited TCAM at switches</a:t>
            </a:r>
          </a:p>
          <a:p>
            <a:pPr lvl="1"/>
            <a:r>
              <a:rPr lang="en-US" dirty="0"/>
              <a:t>Limited resources at the controller</a:t>
            </a:r>
          </a:p>
          <a:p>
            <a:r>
              <a:rPr lang="en-US" dirty="0"/>
              <a:t>Improve per-packet performance </a:t>
            </a:r>
          </a:p>
          <a:p>
            <a:pPr lvl="1"/>
            <a:r>
              <a:rPr lang="en-US" dirty="0"/>
              <a:t>Always keep packets in the data plane</a:t>
            </a:r>
          </a:p>
          <a:p>
            <a:r>
              <a:rPr lang="en-US" dirty="0"/>
              <a:t>Minimal modifications in switches</a:t>
            </a:r>
          </a:p>
          <a:p>
            <a:pPr lvl="1"/>
            <a:r>
              <a:rPr lang="en-US" dirty="0"/>
              <a:t>No changes to data plane hardware</a:t>
            </a:r>
          </a:p>
        </p:txBody>
      </p:sp>
      <p:sp>
        <p:nvSpPr>
          <p:cNvPr id="4" name="Slide Number Placeholder 3"/>
          <p:cNvSpPr>
            <a:spLocks noGrp="1"/>
          </p:cNvSpPr>
          <p:nvPr>
            <p:ph type="sldNum" sz="quarter" idx="12"/>
          </p:nvPr>
        </p:nvSpPr>
        <p:spPr/>
        <p:txBody>
          <a:bodyPr/>
          <a:lstStyle/>
          <a:p>
            <a:fld id="{7876E0CC-6134-4D81-B876-3E8DBC324A9F}" type="slidenum">
              <a:rPr lang="en-US" smtClean="0"/>
              <a:pPr/>
              <a:t>59</a:t>
            </a:fld>
            <a:endParaRPr lang="en-US"/>
          </a:p>
        </p:txBody>
      </p:sp>
      <p:sp>
        <p:nvSpPr>
          <p:cNvPr id="5" name="TextBox 4"/>
          <p:cNvSpPr txBox="1"/>
          <p:nvPr/>
        </p:nvSpPr>
        <p:spPr>
          <a:xfrm>
            <a:off x="76200" y="5786735"/>
            <a:ext cx="891540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defRPr/>
            </a:pPr>
            <a:r>
              <a:rPr lang="en-US" sz="2400" dirty="0">
                <a:solidFill>
                  <a:schemeClr val="tx1"/>
                </a:solidFill>
                <a:ea typeface="ヒラギノ角ゴ Pro W3" charset="-128"/>
                <a:cs typeface="ヒラギノ角ゴ Pro W3" charset="-128"/>
              </a:rPr>
              <a:t>Combine pre-installation and caching approaches for better scalability</a:t>
            </a:r>
          </a:p>
        </p:txBody>
      </p:sp>
    </p:spTree>
    <p:extLst>
      <p:ext uri="{BB962C8B-B14F-4D97-AF65-F5344CB8AC3E}">
        <p14:creationId xmlns:p14="http://schemas.microsoft.com/office/powerpoint/2010/main" val="155014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
          <p:cNvSpPr>
            <a:spLocks/>
          </p:cNvSpPr>
          <p:nvPr/>
        </p:nvSpPr>
        <p:spPr bwMode="auto">
          <a:xfrm>
            <a:off x="928980" y="3365999"/>
            <a:ext cx="7385050" cy="3027362"/>
          </a:xfrm>
          <a:prstGeom prst="roundRect">
            <a:avLst>
              <a:gd name="adj" fmla="val 6486"/>
            </a:avLst>
          </a:prstGeom>
          <a:solidFill>
            <a:schemeClr val="accent1">
              <a:lumMod val="20000"/>
              <a:lumOff val="80000"/>
            </a:schemeClr>
          </a:solidFill>
          <a:ln>
            <a:noFill/>
          </a:ln>
        </p:spPr>
        <p:txBody>
          <a:bodyPr lIns="0" tIns="0" rIns="0" bIns="0"/>
          <a:lstStyle/>
          <a:p>
            <a:endParaRPr lang="en-US">
              <a:latin typeface="Calibri" pitchFamily="34" charset="0"/>
            </a:endParaRPr>
          </a:p>
        </p:txBody>
      </p:sp>
      <p:sp>
        <p:nvSpPr>
          <p:cNvPr id="6" name="AutoShape 2"/>
          <p:cNvSpPr>
            <a:spLocks/>
          </p:cNvSpPr>
          <p:nvPr/>
        </p:nvSpPr>
        <p:spPr bwMode="auto">
          <a:xfrm>
            <a:off x="1144666" y="4767130"/>
            <a:ext cx="6894512" cy="1351263"/>
          </a:xfrm>
          <a:prstGeom prst="roundRect">
            <a:avLst>
              <a:gd name="adj" fmla="val 8472"/>
            </a:avLst>
          </a:prstGeom>
          <a:solidFill>
            <a:srgbClr val="0070C0"/>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000" dirty="0">
                <a:solidFill>
                  <a:schemeClr val="bg1"/>
                </a:solidFill>
                <a:effectLst>
                  <a:outerShdw blurRad="38100" dist="38100" dir="2700000" algn="tl">
                    <a:srgbClr val="000000"/>
                  </a:outerShdw>
                </a:effectLst>
                <a:latin typeface="+mn-lt"/>
                <a:ea typeface="Gill Sans" charset="0"/>
                <a:cs typeface="Gill Sans" charset="0"/>
              </a:rPr>
              <a:t>Data Path (Flow Table </a:t>
            </a:r>
            <a:r>
              <a:rPr lang="en-US" sz="4000" dirty="0">
                <a:solidFill>
                  <a:schemeClr val="bg1"/>
                </a:solidFill>
                <a:effectLst>
                  <a:outerShdw blurRad="38100" dist="38100" dir="2700000" algn="tl">
                    <a:srgbClr val="000000"/>
                  </a:outerShdw>
                </a:effectLst>
                <a:ea typeface="Gill Sans" charset="0"/>
                <a:cs typeface="Gill Sans" charset="0"/>
              </a:rPr>
              <a:t>Lookup </a:t>
            </a:r>
            <a:r>
              <a:rPr lang="en-US" sz="4000" dirty="0">
                <a:solidFill>
                  <a:schemeClr val="bg1"/>
                </a:solidFill>
                <a:effectLst>
                  <a:outerShdw blurRad="38100" dist="38100" dir="2700000" algn="tl">
                    <a:srgbClr val="000000"/>
                  </a:outerShdw>
                </a:effectLst>
                <a:latin typeface="+mn-lt"/>
                <a:ea typeface="Gill Sans" charset="0"/>
                <a:cs typeface="Gill Sans" charset="0"/>
              </a:rPr>
              <a:t>and Switching)</a:t>
            </a:r>
          </a:p>
        </p:txBody>
      </p:sp>
      <p:sp>
        <p:nvSpPr>
          <p:cNvPr id="7" name="AutoShape 3"/>
          <p:cNvSpPr>
            <a:spLocks/>
          </p:cNvSpPr>
          <p:nvPr/>
        </p:nvSpPr>
        <p:spPr bwMode="auto">
          <a:xfrm>
            <a:off x="1144666" y="3301868"/>
            <a:ext cx="3394075" cy="1036638"/>
          </a:xfrm>
          <a:prstGeom prst="roundRect">
            <a:avLst>
              <a:gd name="adj" fmla="val 6894"/>
            </a:avLst>
          </a:prstGeom>
          <a:solidFill>
            <a:srgbClr val="FAB7AA"/>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Control Path</a:t>
            </a:r>
          </a:p>
        </p:txBody>
      </p:sp>
      <p:sp>
        <p:nvSpPr>
          <p:cNvPr id="8" name="Line 4"/>
          <p:cNvSpPr>
            <a:spLocks noChangeShapeType="1"/>
          </p:cNvSpPr>
          <p:nvPr/>
        </p:nvSpPr>
        <p:spPr bwMode="auto">
          <a:xfrm rot="10800000" flipH="1">
            <a:off x="1074816" y="4525831"/>
            <a:ext cx="7072312" cy="17462"/>
          </a:xfrm>
          <a:prstGeom prst="line">
            <a:avLst/>
          </a:prstGeom>
          <a:noFill/>
          <a:ln w="63500">
            <a:solidFill>
              <a:srgbClr val="001949"/>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AutoShape 5"/>
          <p:cNvSpPr>
            <a:spLocks/>
          </p:cNvSpPr>
          <p:nvPr/>
        </p:nvSpPr>
        <p:spPr bwMode="auto">
          <a:xfrm>
            <a:off x="4691141" y="3301868"/>
            <a:ext cx="3348037" cy="1036638"/>
          </a:xfrm>
          <a:prstGeom prst="roundRect">
            <a:avLst>
              <a:gd name="adj" fmla="val 6894"/>
            </a:avLst>
          </a:prstGeom>
          <a:solidFill>
            <a:srgbClr val="92D050"/>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err="1">
                <a:solidFill>
                  <a:srgbClr val="001949"/>
                </a:solidFill>
                <a:effectLst>
                  <a:outerShdw blurRad="38100" dist="38100" dir="2700000" algn="tl">
                    <a:srgbClr val="000000"/>
                  </a:outerShdw>
                </a:effectLst>
                <a:latin typeface="+mn-lt"/>
                <a:ea typeface="Gill Sans" charset="0"/>
                <a:cs typeface="Gill Sans" charset="0"/>
              </a:rPr>
              <a:t>OpenFlow</a:t>
            </a:r>
            <a:endParaRPr lang="en-US" sz="4500" dirty="0">
              <a:solidFill>
                <a:srgbClr val="001949"/>
              </a:solidFill>
              <a:effectLst>
                <a:outerShdw blurRad="38100" dist="38100" dir="2700000" algn="tl">
                  <a:srgbClr val="000000"/>
                </a:outerShdw>
              </a:effectLst>
              <a:latin typeface="+mn-lt"/>
              <a:ea typeface="Gill Sans" charset="0"/>
              <a:cs typeface="Gill Sans" charset="0"/>
            </a:endParaRPr>
          </a:p>
        </p:txBody>
      </p:sp>
      <p:sp>
        <p:nvSpPr>
          <p:cNvPr id="10" name="AutoShape 6"/>
          <p:cNvSpPr>
            <a:spLocks/>
          </p:cNvSpPr>
          <p:nvPr/>
        </p:nvSpPr>
        <p:spPr bwMode="auto">
          <a:xfrm>
            <a:off x="1886028" y="650743"/>
            <a:ext cx="5581650" cy="1177925"/>
          </a:xfrm>
          <a:prstGeom prst="roundRect">
            <a:avLst>
              <a:gd name="adj" fmla="val 16667"/>
            </a:avLst>
          </a:prstGeom>
          <a:solidFill>
            <a:schemeClr val="bg1">
              <a:lumMod val="95000"/>
            </a:schemeClr>
          </a:solidFill>
          <a:ln>
            <a:noFill/>
          </a:ln>
        </p:spPr>
        <p:txBody>
          <a:bodyPr lIns="0" tIns="0" rIns="0" bIns="0"/>
          <a:lstStyle/>
          <a:p>
            <a:endParaRPr lang="en-US">
              <a:latin typeface="Calibri" pitchFamily="34" charset="0"/>
            </a:endParaRPr>
          </a:p>
        </p:txBody>
      </p:sp>
      <p:sp>
        <p:nvSpPr>
          <p:cNvPr id="11" name="AutoShape 7"/>
          <p:cNvSpPr>
            <a:spLocks/>
          </p:cNvSpPr>
          <p:nvPr/>
        </p:nvSpPr>
        <p:spPr bwMode="auto">
          <a:xfrm>
            <a:off x="1966991" y="722181"/>
            <a:ext cx="5429250" cy="1035050"/>
          </a:xfrm>
          <a:prstGeom prst="roundRect">
            <a:avLst>
              <a:gd name="adj" fmla="val 14653"/>
            </a:avLst>
          </a:prstGeom>
          <a:solidFill>
            <a:srgbClr val="92D050"/>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err="1">
                <a:solidFill>
                  <a:srgbClr val="001949"/>
                </a:solidFill>
                <a:effectLst>
                  <a:outerShdw blurRad="38100" dist="38100" dir="2700000" algn="tl">
                    <a:srgbClr val="000000"/>
                  </a:outerShdw>
                </a:effectLst>
                <a:latin typeface="+mn-lt"/>
                <a:ea typeface="Gill Sans" charset="0"/>
                <a:cs typeface="Gill Sans" charset="0"/>
              </a:rPr>
              <a:t>OpenFlow</a:t>
            </a:r>
            <a:r>
              <a:rPr lang="en-US" sz="4500" dirty="0">
                <a:solidFill>
                  <a:srgbClr val="001949"/>
                </a:solidFill>
                <a:effectLst>
                  <a:outerShdw blurRad="38100" dist="38100" dir="2700000" algn="tl">
                    <a:srgbClr val="000000"/>
                  </a:outerShdw>
                </a:effectLst>
                <a:latin typeface="+mn-lt"/>
                <a:ea typeface="Gill Sans" charset="0"/>
                <a:cs typeface="Gill Sans" charset="0"/>
              </a:rPr>
              <a:t> Controller</a:t>
            </a:r>
          </a:p>
        </p:txBody>
      </p:sp>
      <p:sp>
        <p:nvSpPr>
          <p:cNvPr id="12" name="Line 8"/>
          <p:cNvSpPr>
            <a:spLocks noChangeShapeType="1"/>
          </p:cNvSpPr>
          <p:nvPr/>
        </p:nvSpPr>
        <p:spPr bwMode="auto">
          <a:xfrm flipH="1">
            <a:off x="6324678" y="1828668"/>
            <a:ext cx="0" cy="1223963"/>
          </a:xfrm>
          <a:prstGeom prst="line">
            <a:avLst/>
          </a:prstGeom>
          <a:noFill/>
          <a:ln w="139700">
            <a:solidFill>
              <a:srgbClr val="FF7F0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9"/>
          <p:cNvSpPr>
            <a:spLocks/>
          </p:cNvSpPr>
          <p:nvPr/>
        </p:nvSpPr>
        <p:spPr bwMode="auto">
          <a:xfrm>
            <a:off x="4191000" y="2161356"/>
            <a:ext cx="45566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000" dirty="0" err="1">
                <a:latin typeface="Calibri" pitchFamily="34" charset="0"/>
              </a:rPr>
              <a:t>OpenFlow</a:t>
            </a:r>
            <a:r>
              <a:rPr lang="en-US" sz="3000" dirty="0">
                <a:latin typeface="Calibri" pitchFamily="34" charset="0"/>
              </a:rPr>
              <a:t> Protocol (SSL/TCP)</a:t>
            </a:r>
          </a:p>
        </p:txBody>
      </p:sp>
      <p:sp>
        <p:nvSpPr>
          <p:cNvPr id="15" name="Rectangle 14"/>
          <p:cNvSpPr/>
          <p:nvPr/>
        </p:nvSpPr>
        <p:spPr>
          <a:xfrm>
            <a:off x="0" y="6596390"/>
            <a:ext cx="7009669" cy="261610"/>
          </a:xfrm>
          <a:prstGeom prst="rect">
            <a:avLst/>
          </a:prstGeom>
        </p:spPr>
        <p:txBody>
          <a:bodyPr wrap="square">
            <a:spAutoFit/>
          </a:bodyPr>
          <a:lstStyle/>
          <a:p>
            <a:r>
              <a:rPr lang="en-US" sz="1100" dirty="0" err="1">
                <a:latin typeface="Calibri" pitchFamily="34" charset="0"/>
              </a:rPr>
              <a:t>OpenFlow</a:t>
            </a:r>
            <a:r>
              <a:rPr lang="en-US" sz="1100" dirty="0">
                <a:latin typeface="Calibri" pitchFamily="34" charset="0"/>
              </a:rPr>
              <a:t>/SDN tutorial, </a:t>
            </a:r>
            <a:r>
              <a:rPr lang="en-US" sz="1100" dirty="0" err="1"/>
              <a:t>Srini</a:t>
            </a:r>
            <a:r>
              <a:rPr lang="en-US" sz="1100" dirty="0"/>
              <a:t> </a:t>
            </a:r>
            <a:r>
              <a:rPr lang="en-US" sz="1100" dirty="0" err="1"/>
              <a:t>Seetharaman</a:t>
            </a:r>
            <a:r>
              <a:rPr lang="en-US" sz="1100" dirty="0"/>
              <a:t>, Deutsche Telekom, Silicon Valley Innovation Center</a:t>
            </a:r>
          </a:p>
        </p:txBody>
      </p:sp>
      <p:sp>
        <p:nvSpPr>
          <p:cNvPr id="14"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3" name="TextBox 2"/>
          <p:cNvSpPr txBox="1"/>
          <p:nvPr/>
        </p:nvSpPr>
        <p:spPr>
          <a:xfrm>
            <a:off x="1204341" y="2533065"/>
            <a:ext cx="2414444" cy="553998"/>
          </a:xfrm>
          <a:prstGeom prst="rect">
            <a:avLst/>
          </a:prstGeom>
          <a:noFill/>
        </p:spPr>
        <p:txBody>
          <a:bodyPr wrap="none" rtlCol="0">
            <a:spAutoFit/>
          </a:bodyPr>
          <a:lstStyle/>
          <a:p>
            <a:r>
              <a:rPr lang="en-US" altLang="zh-CN" sz="3000"/>
              <a:t>Switch/Router</a:t>
            </a:r>
            <a:endParaRPr lang="en-US" altLang="zh-CN" sz="3000" dirty="0"/>
          </a:p>
        </p:txBody>
      </p:sp>
    </p:spTree>
    <p:extLst>
      <p:ext uri="{BB962C8B-B14F-4D97-AF65-F5344CB8AC3E}">
        <p14:creationId xmlns:p14="http://schemas.microsoft.com/office/powerpoint/2010/main" val="92226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entr" presetSubtype="0" fill="hold" grpId="0"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par>
                          <p:cTn id="14" fill="hold">
                            <p:stCondLst>
                              <p:cond delay="500"/>
                            </p:stCondLst>
                            <p:childTnLst>
                              <p:par>
                                <p:cTn id="15" presetID="0" presetClass="entr" presetSubtype="0" fill="hold" grpId="0" nodeType="afterEffect">
                                  <p:stCondLst>
                                    <p:cond delay="0"/>
                                  </p:stCondLst>
                                  <p:childTnLst>
                                    <p:set>
                                      <p:cBhvr>
                                        <p:cTn id="1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autoUpdateAnimBg="0"/>
      <p:bldP spid="12" grpId="0" animBg="1"/>
      <p:bldP spid="13"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274638"/>
            <a:ext cx="9144000" cy="1143000"/>
          </a:xfrm>
        </p:spPr>
        <p:txBody>
          <a:bodyPr/>
          <a:lstStyle/>
          <a:p>
            <a:r>
              <a:rPr lang="en-US" sz="3600">
                <a:ea typeface="ヒラギノ角ゴ Pro W3" charset="-128"/>
                <a:cs typeface="ヒラギノ角ゴ Pro W3" charset="-128"/>
              </a:rPr>
              <a:t>DIFANE: Combining Proactive &amp; Reactive</a:t>
            </a:r>
          </a:p>
        </p:txBody>
      </p:sp>
      <p:graphicFrame>
        <p:nvGraphicFramePr>
          <p:cNvPr id="6" name="Table 5"/>
          <p:cNvGraphicFramePr>
            <a:graphicFrameLocks noGrp="1"/>
          </p:cNvGraphicFramePr>
          <p:nvPr>
            <p:extLst>
              <p:ext uri="{D42A27DB-BD31-4B8C-83A1-F6EECF244321}">
                <p14:modId xmlns:p14="http://schemas.microsoft.com/office/powerpoint/2010/main" val="1319215237"/>
              </p:ext>
            </p:extLst>
          </p:nvPr>
        </p:nvGraphicFramePr>
        <p:xfrm>
          <a:off x="381000" y="1752600"/>
          <a:ext cx="8305800" cy="4272081"/>
        </p:xfrm>
        <a:graphic>
          <a:graphicData uri="http://schemas.openxmlformats.org/drawingml/2006/table">
            <a:tbl>
              <a:tblPr firstRow="1" firstCol="1" bandRow="1">
                <a:tableStyleId>{5C22544A-7EE6-4342-B048-85BDC9FD1C3A}</a:tableStyleId>
              </a:tblPr>
              <a:tblGrid>
                <a:gridCol w="2667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118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t>Features</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FFFFFF"/>
                          </a:solidFill>
                          <a:effectLst/>
                          <a:latin typeface="Arial" charset="0"/>
                          <a:ea typeface="ＭＳ Ｐゴシック" charset="-128"/>
                          <a:cs typeface="ＭＳ Ｐゴシック" charset="-128"/>
                        </a:rPr>
                        <a:t>Pre-install</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FFFFFF"/>
                          </a:solidFill>
                          <a:effectLst/>
                          <a:latin typeface="Arial" charset="0"/>
                          <a:ea typeface="ＭＳ Ｐゴシック" charset="-128"/>
                          <a:cs typeface="ＭＳ Ｐゴシック" charset="-128"/>
                        </a:rPr>
                        <a:t>Cache (Ethane)</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BDEF1C"/>
                          </a:solidFill>
                          <a:effectLst/>
                          <a:latin typeface="Arial" charset="0"/>
                          <a:ea typeface="ＭＳ Ｐゴシック" charset="-128"/>
                          <a:cs typeface="ＭＳ Ｐゴシック" charset="-128"/>
                        </a:rPr>
                        <a:t>DIFANE</a:t>
                      </a:r>
                    </a:p>
                  </a:txBody>
                  <a:tcPr anchor="ctr" horzOverflow="overflow"/>
                </a:tc>
                <a:extLst>
                  <a:ext uri="{0D108BD9-81ED-4DB2-BD59-A6C34878D82A}">
                    <a16:rowId xmlns:a16="http://schemas.microsoft.com/office/drawing/2014/main" val="10000"/>
                  </a:ext>
                </a:extLst>
              </a:tr>
              <a:tr h="9769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800" b="0" i="0" u="none" strike="noStrike" cap="none" normalizeH="0" baseline="0" dirty="0">
                          <a:ln>
                            <a:noFill/>
                          </a:ln>
                          <a:solidFill>
                            <a:schemeClr val="bg1"/>
                          </a:solidFill>
                          <a:effectLst/>
                          <a:latin typeface="Arial" charset="0"/>
                          <a:ea typeface="굴림" charset="-128"/>
                          <a:cs typeface="굴림" charset="-128"/>
                        </a:rPr>
                        <a:t>Host mobility</a:t>
                      </a:r>
                      <a:endParaRPr kumimoji="0" lang="ko-KR" altLang="en-US" sz="2800" b="0" i="0" u="none" strike="noStrike" cap="none" normalizeH="0" baseline="0" dirty="0">
                        <a:ln>
                          <a:noFill/>
                        </a:ln>
                        <a:solidFill>
                          <a:schemeClr val="bg1"/>
                        </a:solidFill>
                        <a:effectLst/>
                        <a:latin typeface="Arial" charset="0"/>
                        <a:ea typeface="굴림" charset="-128"/>
                        <a:cs typeface="굴림" charset="-128"/>
                      </a:endParaRPr>
                    </a:p>
                  </a:txBody>
                  <a:tcPr horzOverflow="overflow"/>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976987">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800" b="0" i="0" u="none" strike="noStrike" cap="none" normalizeH="0" baseline="0" dirty="0">
                          <a:ln>
                            <a:noFill/>
                          </a:ln>
                          <a:solidFill>
                            <a:schemeClr val="bg1"/>
                          </a:solidFill>
                          <a:effectLst/>
                          <a:latin typeface="Arial" charset="0"/>
                          <a:ea typeface="ＭＳ Ｐゴシック" charset="-128"/>
                          <a:cs typeface="ＭＳ Ｐゴシック" charset="-128"/>
                        </a:rPr>
                        <a:t>Memory usage</a:t>
                      </a:r>
                    </a:p>
                  </a:txBody>
                  <a:tcPr horzOverflow="overflow"/>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9769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800" b="0" i="0" u="none" strike="noStrike" cap="none" normalizeH="0" baseline="0" dirty="0">
                          <a:ln>
                            <a:noFill/>
                          </a:ln>
                          <a:solidFill>
                            <a:schemeClr val="bg1"/>
                          </a:solidFill>
                          <a:effectLst/>
                          <a:latin typeface="Arial" charset="0"/>
                          <a:ea typeface="ＭＳ Ｐゴシック" charset="-128"/>
                          <a:cs typeface="ＭＳ Ｐゴシック" charset="-128"/>
                        </a:rPr>
                        <a:t>Keep packet in data plane</a:t>
                      </a:r>
                    </a:p>
                  </a:txBody>
                  <a:tcPr horzOverflow="overflow"/>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6655" name="TextBox 6"/>
          <p:cNvSpPr txBox="1">
            <a:spLocks noChangeArrowheads="1"/>
          </p:cNvSpPr>
          <p:nvPr/>
        </p:nvSpPr>
        <p:spPr bwMode="auto">
          <a:xfrm>
            <a:off x="1866900" y="1676400"/>
            <a:ext cx="1143000" cy="954088"/>
          </a:xfrm>
          <a:prstGeom prst="rect">
            <a:avLst/>
          </a:prstGeom>
          <a:noFill/>
          <a:ln w="9525">
            <a:noFill/>
            <a:miter lim="800000"/>
            <a:headEnd/>
            <a:tailEnd/>
          </a:ln>
        </p:spPr>
        <p:txBody>
          <a:bodyPr>
            <a:prstTxWarp prst="textNoShape">
              <a:avLst/>
            </a:prstTxWarp>
            <a:spAutoFit/>
          </a:bodyPr>
          <a:lstStyle/>
          <a:p>
            <a:pPr algn="r"/>
            <a:r>
              <a:rPr lang="en-US" sz="2800">
                <a:solidFill>
                  <a:srgbClr val="FFFFFF"/>
                </a:solidFill>
              </a:rPr>
              <a:t>Install     rules</a:t>
            </a:r>
          </a:p>
        </p:txBody>
      </p:sp>
      <p:cxnSp>
        <p:nvCxnSpPr>
          <p:cNvPr id="10" name="Straight Connector 9"/>
          <p:cNvCxnSpPr/>
          <p:nvPr/>
        </p:nvCxnSpPr>
        <p:spPr>
          <a:xfrm>
            <a:off x="381000" y="1752600"/>
            <a:ext cx="2628900" cy="12954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627" name="Slide Number Placeholder 3"/>
          <p:cNvSpPr>
            <a:spLocks noGrp="1"/>
          </p:cNvSpPr>
          <p:nvPr>
            <p:ph type="sldNum" sz="quarter" idx="12"/>
          </p:nvPr>
        </p:nvSpPr>
        <p:spPr bwMode="auto">
          <a:noFill/>
          <a:ln>
            <a:miter lim="800000"/>
            <a:headEnd/>
            <a:tailEnd/>
          </a:ln>
        </p:spPr>
        <p:txBody>
          <a:bodyPr/>
          <a:lstStyle/>
          <a:p>
            <a:fld id="{53721228-7F4A-6C4B-8184-BCC0347CE8A8}" type="slidenum">
              <a:rPr lang="en-US" smtClean="0">
                <a:latin typeface="Arial" charset="0"/>
                <a:ea typeface="ヒラギノ角ゴ Pro W3" charset="-128"/>
                <a:cs typeface="ヒラギノ角ゴ Pro W3" charset="-128"/>
              </a:rPr>
              <a:pPr/>
              <a:t>60</a:t>
            </a:fld>
            <a:endParaRPr lang="en-US">
              <a:latin typeface="Arial" charset="0"/>
              <a:ea typeface="ヒラギノ角ゴ Pro W3" charset="-128"/>
              <a:cs typeface="ヒラギノ角ゴ Pro W3" charset="-128"/>
            </a:endParaRPr>
          </a:p>
        </p:txBody>
      </p:sp>
      <p:pic>
        <p:nvPicPr>
          <p:cNvPr id="26657" name="Picture 26" descr="screen-capture-1.png"/>
          <p:cNvPicPr>
            <a:picLocks noChangeAspect="1"/>
          </p:cNvPicPr>
          <p:nvPr/>
        </p:nvPicPr>
        <p:blipFill>
          <a:blip r:embed="rId3" cstate="print"/>
          <a:srcRect/>
          <a:stretch>
            <a:fillRect/>
          </a:stretch>
        </p:blipFill>
        <p:spPr bwMode="auto">
          <a:xfrm>
            <a:off x="5449888" y="3354388"/>
            <a:ext cx="696912" cy="688975"/>
          </a:xfrm>
          <a:prstGeom prst="rect">
            <a:avLst/>
          </a:prstGeom>
          <a:noFill/>
          <a:ln w="9525">
            <a:noFill/>
            <a:miter lim="800000"/>
            <a:headEnd/>
            <a:tailEnd/>
          </a:ln>
        </p:spPr>
      </p:pic>
      <p:pic>
        <p:nvPicPr>
          <p:cNvPr id="26658" name="Picture 29" descr="screen-capture-2.png"/>
          <p:cNvPicPr>
            <a:picLocks noChangeAspect="1"/>
          </p:cNvPicPr>
          <p:nvPr/>
        </p:nvPicPr>
        <p:blipFill>
          <a:blip r:embed="rId4" cstate="print"/>
          <a:srcRect/>
          <a:stretch>
            <a:fillRect/>
          </a:stretch>
        </p:blipFill>
        <p:spPr bwMode="auto">
          <a:xfrm>
            <a:off x="3505200" y="3327400"/>
            <a:ext cx="736600" cy="715963"/>
          </a:xfrm>
          <a:prstGeom prst="rect">
            <a:avLst/>
          </a:prstGeom>
          <a:noFill/>
          <a:ln w="9525">
            <a:noFill/>
            <a:miter lim="800000"/>
            <a:headEnd/>
            <a:tailEnd/>
          </a:ln>
        </p:spPr>
      </p:pic>
      <p:pic>
        <p:nvPicPr>
          <p:cNvPr id="26659" name="Picture 32" descr="screen-capture-2.png"/>
          <p:cNvPicPr>
            <a:picLocks noChangeAspect="1"/>
          </p:cNvPicPr>
          <p:nvPr/>
        </p:nvPicPr>
        <p:blipFill>
          <a:blip r:embed="rId4" cstate="print"/>
          <a:srcRect/>
          <a:stretch>
            <a:fillRect/>
          </a:stretch>
        </p:blipFill>
        <p:spPr bwMode="auto">
          <a:xfrm>
            <a:off x="3505200" y="4267200"/>
            <a:ext cx="736600" cy="715963"/>
          </a:xfrm>
          <a:prstGeom prst="rect">
            <a:avLst/>
          </a:prstGeom>
          <a:noFill/>
          <a:ln w="9525">
            <a:noFill/>
            <a:miter lim="800000"/>
            <a:headEnd/>
            <a:tailEnd/>
          </a:ln>
        </p:spPr>
      </p:pic>
      <p:pic>
        <p:nvPicPr>
          <p:cNvPr id="26660" name="Picture 33" descr="screen-capture-2.png"/>
          <p:cNvPicPr>
            <a:picLocks noChangeAspect="1"/>
          </p:cNvPicPr>
          <p:nvPr/>
        </p:nvPicPr>
        <p:blipFill>
          <a:blip r:embed="rId4" cstate="print"/>
          <a:srcRect/>
          <a:stretch>
            <a:fillRect/>
          </a:stretch>
        </p:blipFill>
        <p:spPr bwMode="auto">
          <a:xfrm>
            <a:off x="5410200" y="5280025"/>
            <a:ext cx="736600" cy="717550"/>
          </a:xfrm>
          <a:prstGeom prst="rect">
            <a:avLst/>
          </a:prstGeom>
          <a:noFill/>
          <a:ln w="9525">
            <a:noFill/>
            <a:miter lim="800000"/>
            <a:headEnd/>
            <a:tailEnd/>
          </a:ln>
        </p:spPr>
      </p:pic>
      <p:pic>
        <p:nvPicPr>
          <p:cNvPr id="26661" name="Picture 34" descr="screen-capture-1.png"/>
          <p:cNvPicPr>
            <a:picLocks noChangeAspect="1"/>
          </p:cNvPicPr>
          <p:nvPr/>
        </p:nvPicPr>
        <p:blipFill>
          <a:blip r:embed="rId3" cstate="print"/>
          <a:srcRect/>
          <a:stretch>
            <a:fillRect/>
          </a:stretch>
        </p:blipFill>
        <p:spPr bwMode="auto">
          <a:xfrm>
            <a:off x="5449888" y="4294188"/>
            <a:ext cx="696912" cy="688975"/>
          </a:xfrm>
          <a:prstGeom prst="rect">
            <a:avLst/>
          </a:prstGeom>
          <a:noFill/>
          <a:ln w="9525">
            <a:noFill/>
            <a:miter lim="800000"/>
            <a:headEnd/>
            <a:tailEnd/>
          </a:ln>
        </p:spPr>
      </p:pic>
      <p:pic>
        <p:nvPicPr>
          <p:cNvPr id="26662" name="Picture 35" descr="screen-capture-1.png"/>
          <p:cNvPicPr>
            <a:picLocks noChangeAspect="1"/>
          </p:cNvPicPr>
          <p:nvPr/>
        </p:nvPicPr>
        <p:blipFill>
          <a:blip r:embed="rId3" cstate="print"/>
          <a:srcRect/>
          <a:stretch>
            <a:fillRect/>
          </a:stretch>
        </p:blipFill>
        <p:spPr bwMode="auto">
          <a:xfrm>
            <a:off x="7391400" y="3354388"/>
            <a:ext cx="696913" cy="688975"/>
          </a:xfrm>
          <a:prstGeom prst="rect">
            <a:avLst/>
          </a:prstGeom>
          <a:noFill/>
          <a:ln w="9525">
            <a:noFill/>
            <a:miter lim="800000"/>
            <a:headEnd/>
            <a:tailEnd/>
          </a:ln>
        </p:spPr>
      </p:pic>
      <p:pic>
        <p:nvPicPr>
          <p:cNvPr id="26663" name="Picture 36" descr="screen-capture-1.png"/>
          <p:cNvPicPr>
            <a:picLocks noChangeAspect="1"/>
          </p:cNvPicPr>
          <p:nvPr/>
        </p:nvPicPr>
        <p:blipFill>
          <a:blip r:embed="rId3" cstate="print"/>
          <a:srcRect/>
          <a:stretch>
            <a:fillRect/>
          </a:stretch>
        </p:blipFill>
        <p:spPr bwMode="auto">
          <a:xfrm>
            <a:off x="7391400" y="4294188"/>
            <a:ext cx="696913" cy="688975"/>
          </a:xfrm>
          <a:prstGeom prst="rect">
            <a:avLst/>
          </a:prstGeom>
          <a:noFill/>
          <a:ln w="9525">
            <a:noFill/>
            <a:miter lim="800000"/>
            <a:headEnd/>
            <a:tailEnd/>
          </a:ln>
        </p:spPr>
      </p:pic>
      <p:pic>
        <p:nvPicPr>
          <p:cNvPr id="26664" name="Picture 37" descr="screen-capture-1.png"/>
          <p:cNvPicPr>
            <a:picLocks noChangeAspect="1"/>
          </p:cNvPicPr>
          <p:nvPr/>
        </p:nvPicPr>
        <p:blipFill>
          <a:blip r:embed="rId3" cstate="print"/>
          <a:srcRect/>
          <a:stretch>
            <a:fillRect/>
          </a:stretch>
        </p:blipFill>
        <p:spPr bwMode="auto">
          <a:xfrm>
            <a:off x="7391400" y="5280025"/>
            <a:ext cx="696913" cy="688975"/>
          </a:xfrm>
          <a:prstGeom prst="rect">
            <a:avLst/>
          </a:prstGeom>
          <a:noFill/>
          <a:ln w="9525">
            <a:noFill/>
            <a:miter lim="800000"/>
            <a:headEnd/>
            <a:tailEnd/>
          </a:ln>
        </p:spPr>
      </p:pic>
      <p:pic>
        <p:nvPicPr>
          <p:cNvPr id="26665" name="Picture 38" descr="screen-capture-1.png"/>
          <p:cNvPicPr>
            <a:picLocks noChangeAspect="1"/>
          </p:cNvPicPr>
          <p:nvPr/>
        </p:nvPicPr>
        <p:blipFill>
          <a:blip r:embed="rId3" cstate="print"/>
          <a:srcRect/>
          <a:stretch>
            <a:fillRect/>
          </a:stretch>
        </p:blipFill>
        <p:spPr bwMode="auto">
          <a:xfrm>
            <a:off x="3544888" y="5308600"/>
            <a:ext cx="696912" cy="688975"/>
          </a:xfrm>
          <a:prstGeom prst="rect">
            <a:avLst/>
          </a:prstGeom>
          <a:noFill/>
          <a:ln w="9525">
            <a:noFill/>
            <a:miter lim="800000"/>
            <a:headEnd/>
            <a:tailEnd/>
          </a:ln>
        </p:spPr>
      </p:pic>
    </p:spTree>
    <p:custDataLst>
      <p:tags r:id="rId1"/>
    </p:custData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1676400"/>
            <a:ext cx="8229600" cy="1143000"/>
          </a:xfrm>
        </p:spPr>
        <p:txBody>
          <a:bodyPr>
            <a:normAutofit fontScale="90000"/>
          </a:bodyPr>
          <a:lstStyle/>
          <a:p>
            <a:r>
              <a:rPr lang="en-US">
                <a:ea typeface="ヒラギノ角ゴ Pro W3" charset="-128"/>
                <a:cs typeface="ヒラギノ角ゴ Pro W3" charset="-128"/>
              </a:rPr>
              <a:t>DIFANE Architecture</a:t>
            </a:r>
            <a:br>
              <a:rPr lang="en-US">
                <a:ea typeface="ヒラギノ角ゴ Pro W3" charset="-128"/>
                <a:cs typeface="ヒラギノ角ゴ Pro W3" charset="-128"/>
              </a:rPr>
            </a:br>
            <a:r>
              <a:rPr lang="en-US">
                <a:ea typeface="ヒラギノ角ゴ Pro W3" charset="-128"/>
                <a:cs typeface="ヒラギノ角ゴ Pro W3" charset="-128"/>
              </a:rPr>
              <a:t>(two stages)</a:t>
            </a:r>
          </a:p>
        </p:txBody>
      </p:sp>
      <p:sp>
        <p:nvSpPr>
          <p:cNvPr id="29699" name="Slide Number Placeholder 3"/>
          <p:cNvSpPr>
            <a:spLocks noGrp="1"/>
          </p:cNvSpPr>
          <p:nvPr>
            <p:ph type="sldNum" sz="quarter" idx="12"/>
          </p:nvPr>
        </p:nvSpPr>
        <p:spPr bwMode="auto">
          <a:noFill/>
          <a:ln>
            <a:miter lim="800000"/>
            <a:headEnd/>
            <a:tailEnd/>
          </a:ln>
        </p:spPr>
        <p:txBody>
          <a:bodyPr/>
          <a:lstStyle/>
          <a:p>
            <a:fld id="{A130257B-A8FF-974D-A334-387DC66BEF15}" type="slidenum">
              <a:rPr lang="en-US" smtClean="0">
                <a:latin typeface="Arial" charset="0"/>
                <a:ea typeface="ヒラギノ角ゴ Pro W3" charset="-128"/>
                <a:cs typeface="ヒラギノ角ゴ Pro W3" charset="-128"/>
              </a:rPr>
              <a:pPr/>
              <a:t>61</a:t>
            </a:fld>
            <a:endParaRPr lang="en-US">
              <a:latin typeface="Arial" charset="0"/>
              <a:ea typeface="ヒラギノ角ゴ Pro W3" charset="-128"/>
              <a:cs typeface="ヒラギノ角ゴ Pro W3" charset="-128"/>
            </a:endParaRPr>
          </a:p>
        </p:txBody>
      </p:sp>
      <p:sp>
        <p:nvSpPr>
          <p:cNvPr id="29700" name="Content Placeholder 4"/>
          <p:cNvSpPr>
            <a:spLocks noGrp="1"/>
          </p:cNvSpPr>
          <p:nvPr>
            <p:ph idx="1"/>
          </p:nvPr>
        </p:nvSpPr>
        <p:spPr>
          <a:xfrm>
            <a:off x="457200" y="3505200"/>
            <a:ext cx="8229600" cy="2239963"/>
          </a:xfrm>
        </p:spPr>
        <p:txBody>
          <a:bodyPr>
            <a:normAutofit fontScale="92500" lnSpcReduction="20000"/>
          </a:bodyPr>
          <a:lstStyle/>
          <a:p>
            <a:pPr algn="ctr">
              <a:buFont typeface="Arial" charset="0"/>
              <a:buNone/>
            </a:pPr>
            <a:r>
              <a:rPr lang="en-US" dirty="0" err="1">
                <a:solidFill>
                  <a:srgbClr val="FF0000"/>
                </a:solidFill>
                <a:ea typeface="ヒラギノ角ゴ Pro W3" charset="-128"/>
                <a:cs typeface="ヒラギノ角ゴ Pro W3" charset="-128"/>
              </a:rPr>
              <a:t>DI</a:t>
            </a:r>
            <a:r>
              <a:rPr lang="en-US" dirty="0" err="1">
                <a:solidFill>
                  <a:schemeClr val="tx1"/>
                </a:solidFill>
                <a:ea typeface="ヒラギノ角ゴ Pro W3" charset="-128"/>
                <a:cs typeface="ヒラギノ角ゴ Pro W3" charset="-128"/>
              </a:rPr>
              <a:t>stributed</a:t>
            </a:r>
            <a:r>
              <a:rPr lang="en-US" dirty="0">
                <a:solidFill>
                  <a:schemeClr val="tx1"/>
                </a:solidFill>
                <a:ea typeface="ヒラギノ角ゴ Pro W3" charset="-128"/>
                <a:cs typeface="ヒラギノ角ゴ Pro W3" charset="-128"/>
              </a:rPr>
              <a:t> </a:t>
            </a:r>
            <a:r>
              <a:rPr lang="en-US" dirty="0">
                <a:solidFill>
                  <a:srgbClr val="FF0000"/>
                </a:solidFill>
                <a:ea typeface="ヒラギノ角ゴ Pro W3" charset="-128"/>
                <a:cs typeface="ヒラギノ角ゴ Pro W3" charset="-128"/>
              </a:rPr>
              <a:t>F</a:t>
            </a:r>
            <a:r>
              <a:rPr lang="en-US" dirty="0">
                <a:solidFill>
                  <a:schemeClr val="tx1"/>
                </a:solidFill>
                <a:ea typeface="ヒラギノ角ゴ Pro W3" charset="-128"/>
                <a:cs typeface="ヒラギノ角ゴ Pro W3" charset="-128"/>
              </a:rPr>
              <a:t>low </a:t>
            </a:r>
            <a:r>
              <a:rPr lang="en-US" dirty="0">
                <a:solidFill>
                  <a:srgbClr val="FF0000"/>
                </a:solidFill>
                <a:ea typeface="ヒラギノ角ゴ Pro W3" charset="-128"/>
                <a:cs typeface="ヒラギノ角ゴ Pro W3" charset="-128"/>
              </a:rPr>
              <a:t>A</a:t>
            </a:r>
            <a:r>
              <a:rPr lang="en-US" dirty="0">
                <a:solidFill>
                  <a:schemeClr val="tx1"/>
                </a:solidFill>
                <a:ea typeface="ヒラギノ角ゴ Pro W3" charset="-128"/>
                <a:cs typeface="ヒラギノ角ゴ Pro W3" charset="-128"/>
              </a:rPr>
              <a:t>rchitecture </a:t>
            </a:r>
          </a:p>
          <a:p>
            <a:pPr algn="ctr">
              <a:buFont typeface="Arial" charset="0"/>
              <a:buNone/>
            </a:pPr>
            <a:r>
              <a:rPr lang="en-US" dirty="0">
                <a:solidFill>
                  <a:schemeClr val="tx1"/>
                </a:solidFill>
                <a:ea typeface="ヒラギノ角ゴ Pro W3" charset="-128"/>
                <a:cs typeface="ヒラギノ角ゴ Pro W3" charset="-128"/>
              </a:rPr>
              <a:t>for </a:t>
            </a:r>
            <a:r>
              <a:rPr lang="en-US" dirty="0">
                <a:solidFill>
                  <a:srgbClr val="FF0000"/>
                </a:solidFill>
                <a:ea typeface="ヒラギノ角ゴ Pro W3" charset="-128"/>
                <a:cs typeface="ヒラギノ角ゴ Pro W3" charset="-128"/>
              </a:rPr>
              <a:t>N</a:t>
            </a:r>
            <a:r>
              <a:rPr lang="en-US" dirty="0">
                <a:solidFill>
                  <a:schemeClr val="tx1"/>
                </a:solidFill>
                <a:ea typeface="ヒラギノ角ゴ Pro W3" charset="-128"/>
                <a:cs typeface="ヒラギノ角ゴ Pro W3" charset="-128"/>
              </a:rPr>
              <a:t>etworked </a:t>
            </a:r>
            <a:r>
              <a:rPr lang="en-US" dirty="0">
                <a:solidFill>
                  <a:srgbClr val="FF0000"/>
                </a:solidFill>
                <a:ea typeface="ヒラギノ角ゴ Pro W3" charset="-128"/>
                <a:cs typeface="ヒラギノ角ゴ Pro W3" charset="-128"/>
              </a:rPr>
              <a:t>E</a:t>
            </a:r>
            <a:r>
              <a:rPr lang="en-US" dirty="0">
                <a:solidFill>
                  <a:schemeClr val="tx1"/>
                </a:solidFill>
                <a:ea typeface="ヒラギノ角ゴ Pro W3" charset="-128"/>
                <a:cs typeface="ヒラギノ角ゴ Pro W3" charset="-128"/>
              </a:rPr>
              <a:t>nterprises</a:t>
            </a:r>
          </a:p>
          <a:p>
            <a:pPr algn="ctr">
              <a:buFont typeface="Arial" charset="0"/>
              <a:buNone/>
            </a:pPr>
            <a:endParaRPr lang="en-US" dirty="0">
              <a:ea typeface="ヒラギノ角ゴ Pro W3" charset="-128"/>
              <a:cs typeface="ヒラギノ角ゴ Pro W3" charset="-128"/>
            </a:endParaRPr>
          </a:p>
          <a:p>
            <a:pPr algn="ctr">
              <a:buFont typeface="Arial" charset="0"/>
              <a:buNone/>
            </a:pPr>
            <a:r>
              <a:rPr lang="en-US" altLang="zh-CN" dirty="0">
                <a:solidFill>
                  <a:srgbClr val="FF0000"/>
                </a:solidFill>
                <a:latin typeface="Calibri" charset="0"/>
                <a:ea typeface="ヒラギノ角ゴ Pro W3" charset="0"/>
                <a:cs typeface="ヒラギノ角ゴ Pro W3" charset="0"/>
              </a:rPr>
              <a:t>D</a:t>
            </a:r>
            <a:r>
              <a:rPr lang="en-US" altLang="zh-CN" dirty="0">
                <a:latin typeface="Calibri" charset="0"/>
                <a:ea typeface="ヒラギノ角ゴ Pro W3" charset="0"/>
                <a:cs typeface="ヒラギノ角ゴ Pro W3" charset="0"/>
              </a:rPr>
              <a:t>oing </a:t>
            </a:r>
            <a:r>
              <a:rPr lang="en-US" altLang="zh-CN" dirty="0">
                <a:solidFill>
                  <a:srgbClr val="FF0000"/>
                </a:solidFill>
                <a:latin typeface="Calibri" charset="0"/>
                <a:ea typeface="ヒラギノ角ゴ Pro W3" charset="0"/>
                <a:cs typeface="ヒラギノ角ゴ Pro W3" charset="0"/>
              </a:rPr>
              <a:t>i</a:t>
            </a:r>
            <a:r>
              <a:rPr lang="en-US" altLang="zh-CN" dirty="0">
                <a:latin typeface="Calibri" charset="0"/>
                <a:ea typeface="ヒラギノ角ゴ Pro W3" charset="0"/>
                <a:cs typeface="ヒラギノ角ゴ Pro W3" charset="0"/>
              </a:rPr>
              <a:t>t </a:t>
            </a:r>
            <a:r>
              <a:rPr lang="en-US" altLang="zh-CN" dirty="0">
                <a:solidFill>
                  <a:srgbClr val="FF0000"/>
                </a:solidFill>
                <a:latin typeface="Calibri" charset="0"/>
                <a:ea typeface="ヒラギノ角ゴ Pro W3" charset="0"/>
                <a:cs typeface="ヒラギノ角ゴ Pro W3" charset="0"/>
              </a:rPr>
              <a:t>F</a:t>
            </a:r>
            <a:r>
              <a:rPr lang="en-US" altLang="zh-CN" dirty="0">
                <a:latin typeface="Calibri" charset="0"/>
                <a:ea typeface="ヒラギノ角ゴ Pro W3" charset="0"/>
                <a:cs typeface="ヒラギノ角ゴ Pro W3" charset="0"/>
              </a:rPr>
              <a:t>ast </a:t>
            </a:r>
            <a:r>
              <a:rPr lang="en-US" altLang="zh-CN" dirty="0">
                <a:solidFill>
                  <a:srgbClr val="FF0000"/>
                </a:solidFill>
                <a:latin typeface="Calibri" charset="0"/>
                <a:ea typeface="ヒラギノ角ゴ Pro W3" charset="0"/>
                <a:cs typeface="ヒラギノ角ゴ Pro W3" charset="0"/>
              </a:rPr>
              <a:t>an</a:t>
            </a:r>
            <a:r>
              <a:rPr lang="en-US" altLang="zh-CN" dirty="0">
                <a:latin typeface="Calibri" charset="0"/>
                <a:ea typeface="ヒラギノ角ゴ Pro W3" charset="0"/>
                <a:cs typeface="ヒラギノ角ゴ Pro W3" charset="0"/>
              </a:rPr>
              <a:t>d </a:t>
            </a:r>
            <a:r>
              <a:rPr lang="en-US" altLang="zh-CN" dirty="0">
                <a:solidFill>
                  <a:srgbClr val="FF0000"/>
                </a:solidFill>
                <a:latin typeface="Calibri" charset="0"/>
                <a:ea typeface="ヒラギノ角ゴ Pro W3" charset="0"/>
                <a:cs typeface="ヒラギノ角ゴ Pro W3" charset="0"/>
              </a:rPr>
              <a:t>E</a:t>
            </a:r>
            <a:r>
              <a:rPr lang="en-US" altLang="zh-CN" dirty="0">
                <a:latin typeface="Calibri" charset="0"/>
                <a:ea typeface="ヒラギノ角ゴ Pro W3" charset="0"/>
                <a:cs typeface="ヒラギノ角ゴ Pro W3" charset="0"/>
              </a:rPr>
              <a:t>asy</a:t>
            </a:r>
            <a:br>
              <a:rPr lang="en-US" altLang="zh-CN" dirty="0">
                <a:latin typeface="Calibri" charset="0"/>
                <a:ea typeface="ヒラギノ角ゴ Pro W3" charset="0"/>
                <a:cs typeface="ヒラギノ角ゴ Pro W3" charset="0"/>
              </a:rPr>
            </a:br>
            <a:endParaRPr lang="en-US" dirty="0">
              <a:solidFill>
                <a:schemeClr val="tx1"/>
              </a:solidFill>
              <a:ea typeface="ヒラギノ角ゴ Pro W3" charset="-128"/>
              <a:cs typeface="ヒラギノ角ゴ Pro W3" charset="-128"/>
            </a:endParaRPr>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1257300"/>
            <a:ext cx="8229600" cy="1143000"/>
          </a:xfrm>
        </p:spPr>
        <p:txBody>
          <a:bodyPr/>
          <a:lstStyle/>
          <a:p>
            <a:r>
              <a:rPr lang="en-US">
                <a:ea typeface="ヒラギノ角ゴ Pro W3" charset="-128"/>
                <a:cs typeface="ヒラギノ角ゴ Pro W3" charset="-128"/>
              </a:rPr>
              <a:t>Stage 1</a:t>
            </a:r>
          </a:p>
        </p:txBody>
      </p:sp>
      <p:sp>
        <p:nvSpPr>
          <p:cNvPr id="30723" name="Slide Number Placeholder 3"/>
          <p:cNvSpPr>
            <a:spLocks noGrp="1"/>
          </p:cNvSpPr>
          <p:nvPr>
            <p:ph type="sldNum" sz="quarter" idx="12"/>
          </p:nvPr>
        </p:nvSpPr>
        <p:spPr bwMode="auto">
          <a:noFill/>
          <a:ln>
            <a:miter lim="800000"/>
            <a:headEnd/>
            <a:tailEnd/>
          </a:ln>
        </p:spPr>
        <p:txBody>
          <a:bodyPr/>
          <a:lstStyle/>
          <a:p>
            <a:fld id="{271DB916-01A9-D848-A851-D88F9AA10B9E}" type="slidenum">
              <a:rPr lang="en-US" smtClean="0">
                <a:latin typeface="Arial" charset="0"/>
                <a:ea typeface="ヒラギノ角ゴ Pro W3" charset="-128"/>
                <a:cs typeface="ヒラギノ角ゴ Pro W3" charset="-128"/>
              </a:rPr>
              <a:pPr/>
              <a:t>62</a:t>
            </a:fld>
            <a:endParaRPr lang="en-US">
              <a:latin typeface="Arial" charset="0"/>
              <a:ea typeface="ヒラギノ角ゴ Pro W3" charset="-128"/>
              <a:cs typeface="ヒラギノ角ゴ Pro W3" charset="-128"/>
            </a:endParaRPr>
          </a:p>
        </p:txBody>
      </p:sp>
      <p:sp>
        <p:nvSpPr>
          <p:cNvPr id="30724" name="Content Placeholder 4"/>
          <p:cNvSpPr>
            <a:spLocks noGrp="1"/>
          </p:cNvSpPr>
          <p:nvPr>
            <p:ph idx="1"/>
          </p:nvPr>
        </p:nvSpPr>
        <p:spPr>
          <a:xfrm>
            <a:off x="1295400" y="2895600"/>
            <a:ext cx="6858000" cy="2239963"/>
          </a:xfrm>
        </p:spPr>
        <p:txBody>
          <a:bodyPr/>
          <a:lstStyle/>
          <a:p>
            <a:pPr algn="ctr">
              <a:buFont typeface="Arial" charset="0"/>
              <a:buNone/>
            </a:pPr>
            <a:r>
              <a:rPr lang="en-US" dirty="0">
                <a:solidFill>
                  <a:schemeClr val="tx1"/>
                </a:solidFill>
                <a:ea typeface="ヒラギノ角ゴ Pro W3" charset="-128"/>
                <a:cs typeface="ヒラギノ角ゴ Pro W3" charset="-128"/>
              </a:rPr>
              <a:t>The controller </a:t>
            </a:r>
            <a:r>
              <a:rPr lang="en-US" i="1" dirty="0">
                <a:solidFill>
                  <a:srgbClr val="0000FF"/>
                </a:solidFill>
                <a:ea typeface="ヒラギノ角ゴ Pro W3" charset="-128"/>
                <a:cs typeface="ヒラギノ角ゴ Pro W3" charset="-128"/>
              </a:rPr>
              <a:t>proactively</a:t>
            </a:r>
            <a:r>
              <a:rPr lang="en-US" i="1" dirty="0">
                <a:solidFill>
                  <a:schemeClr val="tx1"/>
                </a:solidFill>
                <a:ea typeface="ヒラギノ角ゴ Pro W3" charset="-128"/>
                <a:cs typeface="ヒラギノ角ゴ Pro W3" charset="-128"/>
              </a:rPr>
              <a:t> </a:t>
            </a:r>
            <a:r>
              <a:rPr lang="en-US" dirty="0">
                <a:solidFill>
                  <a:schemeClr val="tx1"/>
                </a:solidFill>
                <a:ea typeface="ヒラギノ角ゴ Pro W3" charset="-128"/>
                <a:cs typeface="ヒラギノ角ゴ Pro W3" charset="-128"/>
              </a:rPr>
              <a:t>generates the rules and </a:t>
            </a:r>
            <a:r>
              <a:rPr lang="en-US" dirty="0">
                <a:solidFill>
                  <a:srgbClr val="0000FF"/>
                </a:solidFill>
                <a:ea typeface="ヒラギノ角ゴ Pro W3" charset="-128"/>
                <a:cs typeface="ヒラギノ角ゴ Pro W3" charset="-128"/>
              </a:rPr>
              <a:t>distributes</a:t>
            </a:r>
            <a:r>
              <a:rPr lang="en-US" dirty="0">
                <a:solidFill>
                  <a:schemeClr val="tx1"/>
                </a:solidFill>
                <a:ea typeface="ヒラギノ角ゴ Pro W3" charset="-128"/>
                <a:cs typeface="ヒラギノ角ゴ Pro W3" charset="-128"/>
              </a:rPr>
              <a:t> them to authority switches. </a:t>
            </a:r>
          </a:p>
          <a:p>
            <a:pPr algn="ctr">
              <a:buFont typeface="Arial" charset="0"/>
              <a:buNone/>
            </a:pPr>
            <a:endParaRPr lang="en-US" dirty="0">
              <a:solidFill>
                <a:schemeClr val="tx1"/>
              </a:solidFill>
              <a:ea typeface="ヒラギノ角ゴ Pro W3" charset="-128"/>
              <a:cs typeface="ヒラギノ角ゴ Pro W3" charset="-128"/>
            </a:endParaRPr>
          </a:p>
        </p:txBody>
      </p:sp>
    </p:spTree>
    <p:custDataLst>
      <p:tags r:id="rId1"/>
    </p:custData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639" y="1057275"/>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8" name="Table 67"/>
          <p:cNvGraphicFramePr>
            <a:graphicFrameLocks noGrp="1"/>
          </p:cNvGraphicFramePr>
          <p:nvPr/>
        </p:nvGraphicFramePr>
        <p:xfrm>
          <a:off x="4929188" y="1057275"/>
          <a:ext cx="2336800" cy="741364"/>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682">
                <a:tc>
                  <a:txBody>
                    <a:bodyPr/>
                    <a:lstStyle/>
                    <a:p>
                      <a:endParaRPr lang="en-US" sz="1800" dirty="0"/>
                    </a:p>
                  </a:txBody>
                  <a:tcPr marT="45700" marB="45700"/>
                </a:tc>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extLst>
                  <a:ext uri="{0D108BD9-81ED-4DB2-BD59-A6C34878D82A}">
                    <a16:rowId xmlns:a16="http://schemas.microsoft.com/office/drawing/2014/main" val="10000"/>
                  </a:ext>
                </a:extLst>
              </a:tr>
              <a:tr h="370682">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bl>
          </a:graphicData>
        </a:graphic>
      </p:graphicFrame>
      <p:graphicFrame>
        <p:nvGraphicFramePr>
          <p:cNvPr id="69" name="Table 68"/>
          <p:cNvGraphicFramePr>
            <a:graphicFrameLocks noGrp="1"/>
          </p:cNvGraphicFramePr>
          <p:nvPr/>
        </p:nvGraphicFramePr>
        <p:xfrm>
          <a:off x="4918075" y="1800225"/>
          <a:ext cx="2336800" cy="741364"/>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682">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extLst>
                  <a:ext uri="{0D108BD9-81ED-4DB2-BD59-A6C34878D82A}">
                    <a16:rowId xmlns:a16="http://schemas.microsoft.com/office/drawing/2014/main" val="10000"/>
                  </a:ext>
                </a:extLst>
              </a:tr>
              <a:tr h="370682">
                <a:tc>
                  <a:txBody>
                    <a:bodyPr/>
                    <a:lstStyle/>
                    <a:p>
                      <a:endParaRPr lang="en-US" sz="1800"/>
                    </a:p>
                  </a:txBody>
                  <a:tcPr marT="45700" marB="45700"/>
                </a:tc>
                <a:tc>
                  <a:txBody>
                    <a:bodyPr/>
                    <a:lstStyle/>
                    <a:p>
                      <a:endParaRPr lang="en-US" sz="1800"/>
                    </a:p>
                  </a:txBody>
                  <a:tcPr marT="45700" marB="45700"/>
                </a:tc>
                <a:tc>
                  <a:txBody>
                    <a:bodyPr/>
                    <a:lstStyle/>
                    <a:p>
                      <a:endParaRPr lang="en-US" sz="1800" dirty="0"/>
                    </a:p>
                  </a:txBody>
                  <a:tcPr marT="45700" marB="45700"/>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bl>
          </a:graphicData>
        </a:graphic>
      </p:graphicFrame>
      <p:sp>
        <p:nvSpPr>
          <p:cNvPr id="67621" name="Title 1"/>
          <p:cNvSpPr>
            <a:spLocks noGrp="1"/>
          </p:cNvSpPr>
          <p:nvPr>
            <p:ph type="title"/>
          </p:nvPr>
        </p:nvSpPr>
        <p:spPr>
          <a:xfrm>
            <a:off x="0" y="-242887"/>
            <a:ext cx="9144000" cy="1143001"/>
          </a:xfrm>
        </p:spPr>
        <p:txBody>
          <a:bodyPr/>
          <a:lstStyle/>
          <a:p>
            <a:pPr algn="l"/>
            <a:r>
              <a:rPr lang="en-US" sz="3600">
                <a:latin typeface="Calibri" charset="0"/>
                <a:ea typeface="ヒラギノ角ゴ Pro W3" charset="0"/>
                <a:cs typeface="ヒラギノ角ゴ Pro W3" charset="0"/>
              </a:rPr>
              <a:t>Partition and Distribute the Flow Rules</a:t>
            </a:r>
          </a:p>
        </p:txBody>
      </p:sp>
      <p:sp>
        <p:nvSpPr>
          <p:cNvPr id="67622"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E46C1419-1F2F-2B4B-BAFC-31E4CF02C4A2}" type="slidenum">
              <a:rPr lang="en-US" sz="1200">
                <a:solidFill>
                  <a:srgbClr val="898989"/>
                </a:solidFill>
              </a:rPr>
              <a:pPr eaLnBrk="1" hangingPunct="1"/>
              <a:t>63</a:t>
            </a:fld>
            <a:endParaRPr lang="en-US" sz="1200">
              <a:solidFill>
                <a:srgbClr val="898989"/>
              </a:solidFill>
            </a:endParaRPr>
          </a:p>
        </p:txBody>
      </p:sp>
      <p:sp>
        <p:nvSpPr>
          <p:cNvPr id="5" name="Cloud 4"/>
          <p:cNvSpPr/>
          <p:nvPr/>
        </p:nvSpPr>
        <p:spPr>
          <a:xfrm>
            <a:off x="427039" y="4203700"/>
            <a:ext cx="8231187" cy="33528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7625" name="TextBox 6"/>
          <p:cNvSpPr txBox="1">
            <a:spLocks noChangeArrowheads="1"/>
          </p:cNvSpPr>
          <p:nvPr/>
        </p:nvSpPr>
        <p:spPr bwMode="auto">
          <a:xfrm>
            <a:off x="838200" y="4783139"/>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Ingress Switch</a:t>
            </a:r>
          </a:p>
        </p:txBody>
      </p:sp>
      <p:sp>
        <p:nvSpPr>
          <p:cNvPr id="67628" name="TextBox 10"/>
          <p:cNvSpPr txBox="1">
            <a:spLocks noChangeArrowheads="1"/>
          </p:cNvSpPr>
          <p:nvPr/>
        </p:nvSpPr>
        <p:spPr bwMode="auto">
          <a:xfrm>
            <a:off x="7791451" y="3951289"/>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Egress Switch</a:t>
            </a:r>
          </a:p>
        </p:txBody>
      </p:sp>
      <p:sp>
        <p:nvSpPr>
          <p:cNvPr id="27" name="Freeform 26"/>
          <p:cNvSpPr/>
          <p:nvPr/>
        </p:nvSpPr>
        <p:spPr>
          <a:xfrm>
            <a:off x="2687637" y="2305050"/>
            <a:ext cx="5237163" cy="1676400"/>
          </a:xfrm>
          <a:custGeom>
            <a:avLst/>
            <a:gdLst>
              <a:gd name="connsiteX0" fmla="*/ 0 w 3141578"/>
              <a:gd name="connsiteY0" fmla="*/ 0 h 2032000"/>
              <a:gd name="connsiteX1" fmla="*/ 1163052 w 3141578"/>
              <a:gd name="connsiteY1" fmla="*/ 240631 h 2032000"/>
              <a:gd name="connsiteX2" fmla="*/ 2540000 w 3141578"/>
              <a:gd name="connsiteY2" fmla="*/ 1163052 h 2032000"/>
              <a:gd name="connsiteX3" fmla="*/ 3141578 w 3141578"/>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3141578" h="2032000">
                <a:moveTo>
                  <a:pt x="0" y="0"/>
                </a:moveTo>
                <a:cubicBezTo>
                  <a:pt x="369859" y="23394"/>
                  <a:pt x="739719" y="46789"/>
                  <a:pt x="1163052" y="240631"/>
                </a:cubicBezTo>
                <a:cubicBezTo>
                  <a:pt x="1586385" y="434473"/>
                  <a:pt x="2210246" y="864491"/>
                  <a:pt x="2540000" y="1163052"/>
                </a:cubicBezTo>
                <a:cubicBezTo>
                  <a:pt x="2869754" y="1461613"/>
                  <a:pt x="3141578" y="2032000"/>
                  <a:pt x="3141578" y="2032000"/>
                </a:cubicBezTo>
              </a:path>
            </a:pathLst>
          </a:custGeom>
          <a:ln w="28575" cap="flat" cmpd="sng">
            <a:solidFill>
              <a:srgbClr val="0000FF"/>
            </a:solidFill>
            <a:prstDash val="lgDashDot"/>
            <a:round/>
            <a:tailEnd type="arrow"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Freeform 29"/>
          <p:cNvSpPr/>
          <p:nvPr/>
        </p:nvSpPr>
        <p:spPr>
          <a:xfrm>
            <a:off x="838201" y="2819400"/>
            <a:ext cx="617537" cy="2984500"/>
          </a:xfrm>
          <a:custGeom>
            <a:avLst/>
            <a:gdLst>
              <a:gd name="connsiteX0" fmla="*/ 1470526 w 1470526"/>
              <a:gd name="connsiteY0" fmla="*/ 0 h 1965158"/>
              <a:gd name="connsiteX1" fmla="*/ 401052 w 1470526"/>
              <a:gd name="connsiteY1" fmla="*/ 695158 h 1965158"/>
              <a:gd name="connsiteX2" fmla="*/ 0 w 1470526"/>
              <a:gd name="connsiteY2" fmla="*/ 1965158 h 1965158"/>
            </a:gdLst>
            <a:ahLst/>
            <a:cxnLst>
              <a:cxn ang="0">
                <a:pos x="connsiteX0" y="connsiteY0"/>
              </a:cxn>
              <a:cxn ang="0">
                <a:pos x="connsiteX1" y="connsiteY1"/>
              </a:cxn>
              <a:cxn ang="0">
                <a:pos x="connsiteX2" y="connsiteY2"/>
              </a:cxn>
            </a:cxnLst>
            <a:rect l="l" t="t" r="r" b="b"/>
            <a:pathLst>
              <a:path w="1470526" h="1965158">
                <a:moveTo>
                  <a:pt x="1470526" y="0"/>
                </a:moveTo>
                <a:cubicBezTo>
                  <a:pt x="1058333" y="183816"/>
                  <a:pt x="646140" y="367632"/>
                  <a:pt x="401052" y="695158"/>
                </a:cubicBezTo>
                <a:cubicBezTo>
                  <a:pt x="155964" y="1022684"/>
                  <a:pt x="0" y="1965158"/>
                  <a:pt x="0" y="1965158"/>
                </a:cubicBezTo>
              </a:path>
            </a:pathLst>
          </a:custGeom>
          <a:ln w="28575" cap="flat" cmpd="sng">
            <a:solidFill>
              <a:srgbClr val="0000FF"/>
            </a:solidFill>
            <a:prstDash val="lgDashDot"/>
            <a:round/>
            <a:tailEnd type="arrow"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TextBox 30"/>
          <p:cNvSpPr txBox="1">
            <a:spLocks noChangeArrowheads="1"/>
          </p:cNvSpPr>
          <p:nvPr/>
        </p:nvSpPr>
        <p:spPr bwMode="auto">
          <a:xfrm>
            <a:off x="2368551" y="900113"/>
            <a:ext cx="16002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b="1">
                <a:solidFill>
                  <a:srgbClr val="0000FF"/>
                </a:solidFill>
              </a:rPr>
              <a:t>Distribute partition information</a:t>
            </a:r>
          </a:p>
        </p:txBody>
      </p:sp>
      <p:graphicFrame>
        <p:nvGraphicFramePr>
          <p:cNvPr id="40" name="Table 39"/>
          <p:cNvGraphicFramePr>
            <a:graphicFrameLocks noGrp="1"/>
          </p:cNvGraphicFramePr>
          <p:nvPr>
            <p:extLst>
              <p:ext uri="{D42A27DB-BD31-4B8C-83A1-F6EECF244321}">
                <p14:modId xmlns:p14="http://schemas.microsoft.com/office/powerpoint/2010/main" val="2730862878"/>
              </p:ext>
            </p:extLst>
          </p:nvPr>
        </p:nvGraphicFramePr>
        <p:xfrm>
          <a:off x="3775075" y="1058864"/>
          <a:ext cx="1168400" cy="1482724"/>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tblGrid>
              <a:tr h="370681">
                <a:tc>
                  <a:txBody>
                    <a:bodyPr/>
                    <a:lstStyle/>
                    <a:p>
                      <a:endParaRPr lang="en-US" sz="1800" dirty="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0"/>
                  </a:ext>
                </a:extLst>
              </a:tr>
              <a:tr h="370681">
                <a:tc>
                  <a:txBody>
                    <a:bodyPr/>
                    <a:lstStyle/>
                    <a:p>
                      <a:endParaRPr lang="en-US" sz="1800" dirty="0"/>
                    </a:p>
                  </a:txBody>
                  <a:tcPr marT="45700" marB="45700">
                    <a:solidFill>
                      <a:srgbClr val="FF0000"/>
                    </a:solidFill>
                  </a:tcPr>
                </a:tc>
                <a:tc>
                  <a:txBody>
                    <a:bodyPr/>
                    <a:lstStyle/>
                    <a:p>
                      <a:endParaRPr lang="en-US" sz="1800" dirty="0">
                        <a:solidFill>
                          <a:schemeClr val="tx2">
                            <a:lumMod val="40000"/>
                            <a:lumOff val="60000"/>
                          </a:schemeClr>
                        </a:solidFill>
                      </a:endParaRPr>
                    </a:p>
                  </a:txBody>
                  <a:tcPr marT="45700" marB="45700">
                    <a:solidFill>
                      <a:srgbClr val="FF0000"/>
                    </a:solidFill>
                  </a:tcPr>
                </a:tc>
                <a:extLst>
                  <a:ext uri="{0D108BD9-81ED-4DB2-BD59-A6C34878D82A}">
                    <a16:rowId xmlns:a16="http://schemas.microsoft.com/office/drawing/2014/main" val="10001"/>
                  </a:ext>
                </a:extLst>
              </a:tr>
              <a:tr h="370681">
                <a:tc>
                  <a:txBody>
                    <a:bodyPr/>
                    <a:lstStyle/>
                    <a:p>
                      <a:endParaRPr lang="en-US" sz="180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2"/>
                  </a:ext>
                </a:extLst>
              </a:tr>
              <a:tr h="370681">
                <a:tc>
                  <a:txBody>
                    <a:bodyPr/>
                    <a:lstStyle/>
                    <a:p>
                      <a:endParaRPr lang="en-US" sz="180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3"/>
                  </a:ext>
                </a:extLst>
              </a:tr>
            </a:tbl>
          </a:graphicData>
        </a:graphic>
      </p:graphicFrame>
      <p:sp>
        <p:nvSpPr>
          <p:cNvPr id="43" name="TextBox 17"/>
          <p:cNvSpPr txBox="1">
            <a:spLocks noChangeArrowheads="1"/>
          </p:cNvSpPr>
          <p:nvPr/>
        </p:nvSpPr>
        <p:spPr bwMode="auto">
          <a:xfrm>
            <a:off x="3810000" y="1447800"/>
            <a:ext cx="114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t>Authority Switch  A</a:t>
            </a:r>
          </a:p>
        </p:txBody>
      </p:sp>
      <p:sp>
        <p:nvSpPr>
          <p:cNvPr id="44" name="TextBox 18"/>
          <p:cNvSpPr txBox="1">
            <a:spLocks noChangeArrowheads="1"/>
          </p:cNvSpPr>
          <p:nvPr/>
        </p:nvSpPr>
        <p:spPr bwMode="auto">
          <a:xfrm>
            <a:off x="5110163" y="1104901"/>
            <a:ext cx="21701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t>AuthoritySwitch B</a:t>
            </a:r>
          </a:p>
        </p:txBody>
      </p:sp>
      <p:sp>
        <p:nvSpPr>
          <p:cNvPr id="50" name="TextBox 20"/>
          <p:cNvSpPr txBox="1">
            <a:spLocks noChangeArrowheads="1"/>
          </p:cNvSpPr>
          <p:nvPr/>
        </p:nvSpPr>
        <p:spPr bwMode="auto">
          <a:xfrm>
            <a:off x="5105401" y="1892301"/>
            <a:ext cx="144303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t>Authority Switch C</a:t>
            </a:r>
          </a:p>
        </p:txBody>
      </p:sp>
      <p:sp>
        <p:nvSpPr>
          <p:cNvPr id="51" name="Line Callout 2 (No Border) 50"/>
          <p:cNvSpPr/>
          <p:nvPr/>
        </p:nvSpPr>
        <p:spPr>
          <a:xfrm rot="10800000" flipV="1">
            <a:off x="7458077" y="1820864"/>
            <a:ext cx="942975" cy="717550"/>
          </a:xfrm>
          <a:prstGeom prst="callout2">
            <a:avLst>
              <a:gd name="adj1" fmla="val 69625"/>
              <a:gd name="adj2" fmla="val 89596"/>
              <a:gd name="adj3" fmla="val 70687"/>
              <a:gd name="adj4" fmla="val 88281"/>
              <a:gd name="adj5" fmla="val 79328"/>
              <a:gd name="adj6" fmla="val 146011"/>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0000"/>
                </a:solidFill>
              </a:rPr>
              <a:t>reject</a:t>
            </a:r>
          </a:p>
        </p:txBody>
      </p:sp>
      <p:sp>
        <p:nvSpPr>
          <p:cNvPr id="52" name="Line Callout 2 (No Border) 51"/>
          <p:cNvSpPr/>
          <p:nvPr/>
        </p:nvSpPr>
        <p:spPr>
          <a:xfrm rot="10800000" flipV="1">
            <a:off x="7458077" y="711201"/>
            <a:ext cx="942975" cy="717550"/>
          </a:xfrm>
          <a:prstGeom prst="callout2">
            <a:avLst>
              <a:gd name="adj1" fmla="val 69625"/>
              <a:gd name="adj2" fmla="val 89596"/>
              <a:gd name="adj3" fmla="val 70687"/>
              <a:gd name="adj4" fmla="val 88281"/>
              <a:gd name="adj5" fmla="val 79328"/>
              <a:gd name="adj6" fmla="val 146011"/>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tx2">
                    <a:lumMod val="75000"/>
                  </a:schemeClr>
                </a:solidFill>
              </a:rPr>
              <a:t>accept</a:t>
            </a:r>
          </a:p>
        </p:txBody>
      </p:sp>
      <p:sp>
        <p:nvSpPr>
          <p:cNvPr id="53" name="TextBox 14"/>
          <p:cNvSpPr txBox="1">
            <a:spLocks noChangeArrowheads="1"/>
          </p:cNvSpPr>
          <p:nvPr/>
        </p:nvSpPr>
        <p:spPr bwMode="auto">
          <a:xfrm>
            <a:off x="5110163" y="658813"/>
            <a:ext cx="21701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Flow space</a:t>
            </a:r>
          </a:p>
        </p:txBody>
      </p:sp>
      <p:cxnSp>
        <p:nvCxnSpPr>
          <p:cNvPr id="41" name="Straight Connector 40"/>
          <p:cNvCxnSpPr/>
          <p:nvPr/>
        </p:nvCxnSpPr>
        <p:spPr>
          <a:xfrm rot="16200000" flipH="1">
            <a:off x="3948113" y="1847850"/>
            <a:ext cx="1941512" cy="1588"/>
          </a:xfrm>
          <a:prstGeom prst="line">
            <a:avLst/>
          </a:prstGeom>
          <a:ln w="762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919665" y="1820864"/>
            <a:ext cx="2700337" cy="1587"/>
          </a:xfrm>
          <a:prstGeom prst="line">
            <a:avLst/>
          </a:prstGeom>
          <a:ln w="762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3775075" y="1057276"/>
            <a:ext cx="34798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Freeform 70"/>
          <p:cNvSpPr/>
          <p:nvPr/>
        </p:nvSpPr>
        <p:spPr>
          <a:xfrm flipH="1">
            <a:off x="1905001" y="2819401"/>
            <a:ext cx="463551" cy="2443163"/>
          </a:xfrm>
          <a:custGeom>
            <a:avLst/>
            <a:gdLst>
              <a:gd name="connsiteX0" fmla="*/ 1470526 w 1470526"/>
              <a:gd name="connsiteY0" fmla="*/ 0 h 1965158"/>
              <a:gd name="connsiteX1" fmla="*/ 401052 w 1470526"/>
              <a:gd name="connsiteY1" fmla="*/ 695158 h 1965158"/>
              <a:gd name="connsiteX2" fmla="*/ 0 w 1470526"/>
              <a:gd name="connsiteY2" fmla="*/ 1965158 h 1965158"/>
            </a:gdLst>
            <a:ahLst/>
            <a:cxnLst>
              <a:cxn ang="0">
                <a:pos x="connsiteX0" y="connsiteY0"/>
              </a:cxn>
              <a:cxn ang="0">
                <a:pos x="connsiteX1" y="connsiteY1"/>
              </a:cxn>
              <a:cxn ang="0">
                <a:pos x="connsiteX2" y="connsiteY2"/>
              </a:cxn>
            </a:cxnLst>
            <a:rect l="l" t="t" r="r" b="b"/>
            <a:pathLst>
              <a:path w="1470526" h="1965158">
                <a:moveTo>
                  <a:pt x="1470526" y="0"/>
                </a:moveTo>
                <a:cubicBezTo>
                  <a:pt x="1058333" y="183816"/>
                  <a:pt x="646140" y="367632"/>
                  <a:pt x="401052" y="695158"/>
                </a:cubicBezTo>
                <a:cubicBezTo>
                  <a:pt x="155964" y="1022684"/>
                  <a:pt x="0" y="1965158"/>
                  <a:pt x="0" y="1965158"/>
                </a:cubicBezTo>
              </a:path>
            </a:pathLst>
          </a:custGeom>
          <a:ln w="28575" cap="flat" cmpd="sng">
            <a:solidFill>
              <a:srgbClr val="0000FF"/>
            </a:solidFill>
            <a:prstDash val="lgDashDot"/>
            <a:round/>
            <a:tailEnd type="arrow"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2" name="Freeform 71"/>
          <p:cNvSpPr/>
          <p:nvPr/>
        </p:nvSpPr>
        <p:spPr>
          <a:xfrm flipH="1">
            <a:off x="2687639" y="2538413"/>
            <a:ext cx="2230437" cy="1885950"/>
          </a:xfrm>
          <a:custGeom>
            <a:avLst/>
            <a:gdLst>
              <a:gd name="connsiteX0" fmla="*/ 1470526 w 1470526"/>
              <a:gd name="connsiteY0" fmla="*/ 0 h 1965158"/>
              <a:gd name="connsiteX1" fmla="*/ 401052 w 1470526"/>
              <a:gd name="connsiteY1" fmla="*/ 695158 h 1965158"/>
              <a:gd name="connsiteX2" fmla="*/ 0 w 1470526"/>
              <a:gd name="connsiteY2" fmla="*/ 1965158 h 1965158"/>
            </a:gdLst>
            <a:ahLst/>
            <a:cxnLst>
              <a:cxn ang="0">
                <a:pos x="connsiteX0" y="connsiteY0"/>
              </a:cxn>
              <a:cxn ang="0">
                <a:pos x="connsiteX1" y="connsiteY1"/>
              </a:cxn>
              <a:cxn ang="0">
                <a:pos x="connsiteX2" y="connsiteY2"/>
              </a:cxn>
            </a:cxnLst>
            <a:rect l="l" t="t" r="r" b="b"/>
            <a:pathLst>
              <a:path w="1470526" h="1965158">
                <a:moveTo>
                  <a:pt x="1470526" y="0"/>
                </a:moveTo>
                <a:cubicBezTo>
                  <a:pt x="1058333" y="183816"/>
                  <a:pt x="646140" y="367632"/>
                  <a:pt x="401052" y="695158"/>
                </a:cubicBezTo>
                <a:cubicBezTo>
                  <a:pt x="155964" y="1022684"/>
                  <a:pt x="0" y="1965158"/>
                  <a:pt x="0" y="1965158"/>
                </a:cubicBezTo>
              </a:path>
            </a:pathLst>
          </a:custGeom>
          <a:ln w="28575" cap="flat" cmpd="sng">
            <a:solidFill>
              <a:srgbClr val="0000FF"/>
            </a:solidFill>
            <a:prstDash val="lgDashDot"/>
            <a:round/>
            <a:tailEnd type="arrow"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76" name="Straight Connector 75"/>
          <p:cNvCxnSpPr/>
          <p:nvPr/>
        </p:nvCxnSpPr>
        <p:spPr>
          <a:xfrm>
            <a:off x="2368551" y="2570164"/>
            <a:ext cx="2584452" cy="3297239"/>
          </a:xfrm>
          <a:prstGeom prst="line">
            <a:avLst/>
          </a:prstGeom>
          <a:ln w="28575" cmpd="sng">
            <a:solidFill>
              <a:srgbClr val="0000FF"/>
            </a:solidFill>
            <a:prstDash val="lgDashDot"/>
            <a:tailEnd type="arrow" w="lg" len="lg"/>
          </a:ln>
        </p:spPr>
        <p:style>
          <a:lnRef idx="2">
            <a:schemeClr val="accent1"/>
          </a:lnRef>
          <a:fillRef idx="0">
            <a:schemeClr val="accent1"/>
          </a:fillRef>
          <a:effectRef idx="1">
            <a:schemeClr val="accent1"/>
          </a:effectRef>
          <a:fontRef idx="minor">
            <a:schemeClr val="tx1"/>
          </a:fontRef>
        </p:style>
      </p:cxnSp>
      <p:sp>
        <p:nvSpPr>
          <p:cNvPr id="67663" name="TextBox 6"/>
          <p:cNvSpPr txBox="1">
            <a:spLocks noChangeArrowheads="1"/>
          </p:cNvSpPr>
          <p:nvPr/>
        </p:nvSpPr>
        <p:spPr bwMode="auto">
          <a:xfrm>
            <a:off x="427039" y="900113"/>
            <a:ext cx="13065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Controller</a:t>
            </a:r>
          </a:p>
        </p:txBody>
      </p:sp>
      <p:sp>
        <p:nvSpPr>
          <p:cNvPr id="35" name="Rectangle 34"/>
          <p:cNvSpPr>
            <a:spLocks noChangeArrowheads="1"/>
          </p:cNvSpPr>
          <p:nvPr/>
        </p:nvSpPr>
        <p:spPr bwMode="auto">
          <a:xfrm>
            <a:off x="2320926" y="4495801"/>
            <a:ext cx="107508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t>Authority </a:t>
            </a:r>
          </a:p>
          <a:p>
            <a:r>
              <a:rPr lang="en-US" dirty="0"/>
              <a:t>Switch A</a:t>
            </a:r>
          </a:p>
        </p:txBody>
      </p:sp>
      <p:sp>
        <p:nvSpPr>
          <p:cNvPr id="36" name="Rectangle 35"/>
          <p:cNvSpPr>
            <a:spLocks noChangeArrowheads="1"/>
          </p:cNvSpPr>
          <p:nvPr/>
        </p:nvSpPr>
        <p:spPr bwMode="auto">
          <a:xfrm>
            <a:off x="4800602" y="3581401"/>
            <a:ext cx="107508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t>Authority </a:t>
            </a:r>
          </a:p>
          <a:p>
            <a:r>
              <a:rPr lang="en-US" dirty="0"/>
              <a:t>Switch B</a:t>
            </a:r>
          </a:p>
        </p:txBody>
      </p:sp>
      <p:sp>
        <p:nvSpPr>
          <p:cNvPr id="37" name="Rectangle 36"/>
          <p:cNvSpPr>
            <a:spLocks noChangeArrowheads="1"/>
          </p:cNvSpPr>
          <p:nvPr/>
        </p:nvSpPr>
        <p:spPr bwMode="auto">
          <a:xfrm>
            <a:off x="5105402" y="5181601"/>
            <a:ext cx="107508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t>Authority </a:t>
            </a:r>
          </a:p>
          <a:p>
            <a:r>
              <a:rPr lang="en-US" dirty="0"/>
              <a:t>Switch C</a:t>
            </a:r>
          </a:p>
        </p:txBody>
      </p:sp>
      <p:pic>
        <p:nvPicPr>
          <p:cNvPr id="38"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1" y="57150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1" y="46482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47" descr="Untitl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002" y="5257801"/>
            <a:ext cx="981391" cy="420596"/>
          </a:xfrm>
          <a:prstGeom prst="rect">
            <a:avLst/>
          </a:prstGeom>
        </p:spPr>
      </p:pic>
      <p:pic>
        <p:nvPicPr>
          <p:cNvPr id="49" name="Picture 48" descr="Untitl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9602" y="4419601"/>
            <a:ext cx="981391" cy="420596"/>
          </a:xfrm>
          <a:prstGeom prst="rect">
            <a:avLst/>
          </a:prstGeom>
        </p:spPr>
      </p:pic>
      <p:pic>
        <p:nvPicPr>
          <p:cNvPr id="54" name="Picture 53" descr="Untitl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9602" y="5867401"/>
            <a:ext cx="981391" cy="420596"/>
          </a:xfrm>
          <a:prstGeom prst="rect">
            <a:avLst/>
          </a:prstGeom>
        </p:spPr>
      </p:pic>
    </p:spTree>
    <p:custDataLst>
      <p:tags r:id="rId1"/>
    </p:custDataLst>
    <p:extLst>
      <p:ext uri="{BB962C8B-B14F-4D97-AF65-F5344CB8AC3E}">
        <p14:creationId xmlns:p14="http://schemas.microsoft.com/office/powerpoint/2010/main" val="29671134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vertical)">
                                      <p:cBhvr>
                                        <p:cTn id="15" dur="500"/>
                                        <p:tgtEl>
                                          <p:spTgt spid="4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vertical)">
                                      <p:cBhvr>
                                        <p:cTn id="18" dur="500"/>
                                        <p:tgtEl>
                                          <p:spTgt spid="50"/>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linds(vertical)">
                                      <p:cBhvr>
                                        <p:cTn id="21" dur="500"/>
                                        <p:tgtEl>
                                          <p:spTgt spid="4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0 0 L -0.03334 -0.04444 " pathEditMode="relative" ptsTypes="AA">
                                      <p:cBhvr>
                                        <p:cTn id="25" dur="2000" fill="hold"/>
                                        <p:tgtEl>
                                          <p:spTgt spid="40"/>
                                        </p:tgtEl>
                                        <p:attrNameLst>
                                          <p:attrName>ppt_x</p:attrName>
                                          <p:attrName>ppt_y</p:attrName>
                                        </p:attrNameLst>
                                      </p:cBhvr>
                                    </p:animMotion>
                                  </p:childTnLst>
                                </p:cTn>
                              </p:par>
                              <p:par>
                                <p:cTn id="26" presetID="1" presetClass="exit"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hidden"/>
                                      </p:to>
                                    </p:set>
                                  </p:childTnLst>
                                </p:cTn>
                              </p:par>
                              <p:par>
                                <p:cTn id="32" presetID="0" presetClass="path" presetSubtype="0" accel="50000" decel="50000" fill="hold" grpId="1" nodeType="withEffect">
                                  <p:stCondLst>
                                    <p:cond delay="0"/>
                                  </p:stCondLst>
                                  <p:childTnLst>
                                    <p:animMotion origin="layout" path="M 0 0 L -0.03334 -0.04444 " pathEditMode="relative" ptsTypes="AA">
                                      <p:cBhvr>
                                        <p:cTn id="33" dur="2000" fill="hold"/>
                                        <p:tgtEl>
                                          <p:spTgt spid="43"/>
                                        </p:tgtEl>
                                        <p:attrNameLst>
                                          <p:attrName>ppt_x</p:attrName>
                                          <p:attrName>ppt_y</p:attrName>
                                        </p:attrNameLst>
                                      </p:cBhvr>
                                    </p:animMotion>
                                  </p:childTnLst>
                                </p:cTn>
                              </p:par>
                              <p:par>
                                <p:cTn id="34" presetID="0" presetClass="path" presetSubtype="0" accel="50000" decel="50000" fill="hold" nodeType="withEffect">
                                  <p:stCondLst>
                                    <p:cond delay="0"/>
                                  </p:stCondLst>
                                  <p:childTnLst>
                                    <p:animMotion origin="layout" path="M 0 0 L 0.03333 -0.02222 " pathEditMode="relative" ptsTypes="AA">
                                      <p:cBhvr>
                                        <p:cTn id="35" dur="2000" fill="hold"/>
                                        <p:tgtEl>
                                          <p:spTgt spid="68"/>
                                        </p:tgtEl>
                                        <p:attrNameLst>
                                          <p:attrName>ppt_x</p:attrName>
                                          <p:attrName>ppt_y</p:attrName>
                                        </p:attrNameLst>
                                      </p:cBhvr>
                                    </p:animMotion>
                                  </p:childTnLst>
                                </p:cTn>
                              </p:par>
                              <p:par>
                                <p:cTn id="36" presetID="0" presetClass="path" presetSubtype="0" accel="50000" decel="50000" fill="hold" grpId="1" nodeType="withEffect">
                                  <p:stCondLst>
                                    <p:cond delay="0"/>
                                  </p:stCondLst>
                                  <p:childTnLst>
                                    <p:animMotion origin="layout" path="M 0 0 L 0.03333 -0.02222 " pathEditMode="relative" ptsTypes="AA">
                                      <p:cBhvr>
                                        <p:cTn id="37" dur="2000" fill="hold"/>
                                        <p:tgtEl>
                                          <p:spTgt spid="44"/>
                                        </p:tgtEl>
                                        <p:attrNameLst>
                                          <p:attrName>ppt_x</p:attrName>
                                          <p:attrName>ppt_y</p:attrName>
                                        </p:attrNameLst>
                                      </p:cBhvr>
                                    </p:animMotion>
                                  </p:childTnLst>
                                </p:cTn>
                              </p:par>
                              <p:par>
                                <p:cTn id="38" presetID="0" presetClass="path" presetSubtype="0" accel="50000" decel="50000" fill="hold" nodeType="withEffect">
                                  <p:stCondLst>
                                    <p:cond delay="0"/>
                                  </p:stCondLst>
                                  <p:childTnLst>
                                    <p:animMotion origin="layout" path="M 0 0 L 0.03334 0.03333 " pathEditMode="relative" ptsTypes="AA">
                                      <p:cBhvr>
                                        <p:cTn id="39" dur="2000" fill="hold"/>
                                        <p:tgtEl>
                                          <p:spTgt spid="69"/>
                                        </p:tgtEl>
                                        <p:attrNameLst>
                                          <p:attrName>ppt_x</p:attrName>
                                          <p:attrName>ppt_y</p:attrName>
                                        </p:attrNameLst>
                                      </p:cBhvr>
                                    </p:animMotion>
                                  </p:childTnLst>
                                </p:cTn>
                              </p:par>
                              <p:par>
                                <p:cTn id="40" presetID="0" presetClass="path" presetSubtype="0" accel="50000" decel="50000" fill="hold" grpId="1" nodeType="withEffect">
                                  <p:stCondLst>
                                    <p:cond delay="0"/>
                                  </p:stCondLst>
                                  <p:childTnLst>
                                    <p:animMotion origin="layout" path="M 0 0 L 0.03334 0.03333 " pathEditMode="relative" ptsTypes="AA">
                                      <p:cBhvr>
                                        <p:cTn id="41" dur="2000" fill="hold"/>
                                        <p:tgtEl>
                                          <p:spTgt spid="50"/>
                                        </p:tgtEl>
                                        <p:attrNameLst>
                                          <p:attrName>ppt_x</p:attrName>
                                          <p:attrName>ppt_y</p:attrName>
                                        </p:attrNameLst>
                                      </p:cBhvr>
                                    </p:animMotion>
                                  </p:childTnLst>
                                </p:cTn>
                              </p:par>
                              <p:par>
                                <p:cTn id="42" presetID="1" presetClass="exit"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 0 L -0.125 0.42152 " pathEditMode="relative" ptsTypes="AA">
                                      <p:cBhvr>
                                        <p:cTn id="51" dur="2000" fill="hold"/>
                                        <p:tgtEl>
                                          <p:spTgt spid="40"/>
                                        </p:tgtEl>
                                        <p:attrNameLst>
                                          <p:attrName>ppt_x</p:attrName>
                                          <p:attrName>ppt_y</p:attrName>
                                        </p:attrNameLst>
                                      </p:cBhvr>
                                    </p:animMotion>
                                  </p:childTnLst>
                                </p:cTn>
                              </p:par>
                              <p:par>
                                <p:cTn id="52" presetID="0" presetClass="path" presetSubtype="0" accel="50000" decel="50000" fill="hold" grpId="2" nodeType="withEffect">
                                  <p:stCondLst>
                                    <p:cond delay="0"/>
                                  </p:stCondLst>
                                  <p:childTnLst>
                                    <p:animMotion origin="layout" path="M 0 0 L -0.125 0.42152 " pathEditMode="relative" ptsTypes="AA">
                                      <p:cBhvr>
                                        <p:cTn id="53" dur="2000" fill="hold"/>
                                        <p:tgtEl>
                                          <p:spTgt spid="43"/>
                                        </p:tgtEl>
                                        <p:attrNameLst>
                                          <p:attrName>ppt_x</p:attrName>
                                          <p:attrName>ppt_y</p:attrName>
                                        </p:attrNameLst>
                                      </p:cBhvr>
                                    </p:animMotion>
                                  </p:childTnLst>
                                </p:cTn>
                              </p:par>
                              <p:par>
                                <p:cTn id="54" presetID="0" presetClass="path" presetSubtype="0" accel="50000" decel="50000" fill="hold" grpId="2" nodeType="withEffect">
                                  <p:stCondLst>
                                    <p:cond delay="0"/>
                                  </p:stCondLst>
                                  <p:childTnLst>
                                    <p:animMotion origin="layout" path="M 0 0 L -0.1276 0.34861 " pathEditMode="relative" ptsTypes="AA">
                                      <p:cBhvr>
                                        <p:cTn id="55" dur="2000" fill="hold"/>
                                        <p:tgtEl>
                                          <p:spTgt spid="44"/>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1276 0.34861 " pathEditMode="relative" ptsTypes="AA">
                                      <p:cBhvr>
                                        <p:cTn id="57" dur="2000" fill="hold"/>
                                        <p:tgtEl>
                                          <p:spTgt spid="68"/>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00487 0.47708 " pathEditMode="relative" ptsTypes="AA">
                                      <p:cBhvr>
                                        <p:cTn id="59" dur="2000" fill="hold"/>
                                        <p:tgtEl>
                                          <p:spTgt spid="69"/>
                                        </p:tgtEl>
                                        <p:attrNameLst>
                                          <p:attrName>ppt_x</p:attrName>
                                          <p:attrName>ppt_y</p:attrName>
                                        </p:attrNameLst>
                                      </p:cBhvr>
                                    </p:animMotion>
                                  </p:childTnLst>
                                </p:cTn>
                              </p:par>
                              <p:par>
                                <p:cTn id="60" presetID="0" presetClass="path" presetSubtype="0" accel="50000" decel="50000" fill="hold" grpId="2" nodeType="withEffect">
                                  <p:stCondLst>
                                    <p:cond delay="0"/>
                                  </p:stCondLst>
                                  <p:childTnLst>
                                    <p:animMotion origin="layout" path="M 0 0 L -0.00487 0.47708 " pathEditMode="relative" ptsTypes="AA">
                                      <p:cBhvr>
                                        <p:cTn id="61" dur="2000" fill="hold"/>
                                        <p:tgtEl>
                                          <p:spTgt spid="50"/>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blinds(horizontal)">
                                      <p:cBhvr>
                                        <p:cTn id="69" dur="500"/>
                                        <p:tgtEl>
                                          <p:spTgt spid="31"/>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blinds(horizontal)">
                                      <p:cBhvr>
                                        <p:cTn id="75" dur="500"/>
                                        <p:tgtEl>
                                          <p:spTgt spid="7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blinds(horizontal)">
                                      <p:cBhvr>
                                        <p:cTn id="78" dur="500"/>
                                        <p:tgtEl>
                                          <p:spTgt spid="72"/>
                                        </p:tgtEl>
                                      </p:cBhvr>
                                    </p:animEffect>
                                  </p:childTnLst>
                                </p:cTn>
                              </p:par>
                              <p:par>
                                <p:cTn id="79" presetID="3" presetClass="entr" presetSubtype="1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blinds(horizontal)">
                                      <p:cBhvr>
                                        <p:cTn id="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43" grpId="0"/>
      <p:bldP spid="43" grpId="1"/>
      <p:bldP spid="43" grpId="2"/>
      <p:bldP spid="44" grpId="0"/>
      <p:bldP spid="44" grpId="1"/>
      <p:bldP spid="44" grpId="2"/>
      <p:bldP spid="50" grpId="0"/>
      <p:bldP spid="50" grpId="1"/>
      <p:bldP spid="50" grpId="2"/>
      <p:bldP spid="51" grpId="0" animBg="1"/>
      <p:bldP spid="52" grpId="0" animBg="1"/>
      <p:bldP spid="53" grpId="0"/>
      <p:bldP spid="71" grpId="0" animBg="1"/>
      <p:bldP spid="72" grpId="0" animBg="1"/>
      <p:bldP spid="35" grpId="0"/>
      <p:bldP spid="36" grpId="0"/>
      <p:bldP spid="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1257300"/>
            <a:ext cx="8229600" cy="1143000"/>
          </a:xfrm>
        </p:spPr>
        <p:txBody>
          <a:bodyPr/>
          <a:lstStyle/>
          <a:p>
            <a:r>
              <a:rPr lang="en-US">
                <a:ea typeface="ヒラギノ角ゴ Pro W3" charset="-128"/>
                <a:cs typeface="ヒラギノ角ゴ Pro W3" charset="-128"/>
              </a:rPr>
              <a:t>Stage 2</a:t>
            </a:r>
          </a:p>
        </p:txBody>
      </p:sp>
      <p:sp>
        <p:nvSpPr>
          <p:cNvPr id="33795" name="Slide Number Placeholder 3"/>
          <p:cNvSpPr>
            <a:spLocks noGrp="1"/>
          </p:cNvSpPr>
          <p:nvPr>
            <p:ph type="sldNum" sz="quarter" idx="12"/>
          </p:nvPr>
        </p:nvSpPr>
        <p:spPr bwMode="auto">
          <a:noFill/>
          <a:ln>
            <a:miter lim="800000"/>
            <a:headEnd/>
            <a:tailEnd/>
          </a:ln>
        </p:spPr>
        <p:txBody>
          <a:bodyPr/>
          <a:lstStyle/>
          <a:p>
            <a:fld id="{B5C2239F-A704-874F-991C-DCC25B4E0697}" type="slidenum">
              <a:rPr lang="en-US" smtClean="0">
                <a:latin typeface="Arial" charset="0"/>
                <a:ea typeface="ヒラギノ角ゴ Pro W3" charset="-128"/>
                <a:cs typeface="ヒラギノ角ゴ Pro W3" charset="-128"/>
              </a:rPr>
              <a:pPr/>
              <a:t>64</a:t>
            </a:fld>
            <a:endParaRPr lang="en-US">
              <a:latin typeface="Arial" charset="0"/>
              <a:ea typeface="ヒラギノ角ゴ Pro W3" charset="-128"/>
              <a:cs typeface="ヒラギノ角ゴ Pro W3" charset="-128"/>
            </a:endParaRPr>
          </a:p>
        </p:txBody>
      </p:sp>
      <p:sp>
        <p:nvSpPr>
          <p:cNvPr id="33796" name="Content Placeholder 4"/>
          <p:cNvSpPr>
            <a:spLocks noGrp="1"/>
          </p:cNvSpPr>
          <p:nvPr>
            <p:ph idx="1"/>
          </p:nvPr>
        </p:nvSpPr>
        <p:spPr>
          <a:xfrm>
            <a:off x="1524000" y="2895600"/>
            <a:ext cx="6705600" cy="2239963"/>
          </a:xfrm>
        </p:spPr>
        <p:txBody>
          <a:bodyPr/>
          <a:lstStyle/>
          <a:p>
            <a:pPr algn="ctr">
              <a:buFont typeface="Arial" charset="0"/>
              <a:buNone/>
            </a:pPr>
            <a:r>
              <a:rPr lang="en-US" dirty="0">
                <a:ea typeface="ヒラギノ角ゴ Pro W3" charset="-128"/>
                <a:cs typeface="ヒラギノ角ゴ Pro W3" charset="-128"/>
              </a:rPr>
              <a:t>Ingress </a:t>
            </a:r>
            <a:r>
              <a:rPr lang="en-US" dirty="0">
                <a:solidFill>
                  <a:schemeClr val="tx1"/>
                </a:solidFill>
                <a:ea typeface="ヒラギノ角ゴ Pro W3" charset="-128"/>
                <a:cs typeface="ヒラギノ角ゴ Pro W3" charset="-128"/>
              </a:rPr>
              <a:t>switches </a:t>
            </a:r>
            <a:r>
              <a:rPr lang="en-US" i="1" dirty="0">
                <a:solidFill>
                  <a:srgbClr val="0000FF"/>
                </a:solidFill>
                <a:ea typeface="ヒラギノ角ゴ Pro W3" charset="-128"/>
                <a:cs typeface="ヒラギノ角ゴ Pro W3" charset="-128"/>
              </a:rPr>
              <a:t>reactively</a:t>
            </a:r>
            <a:r>
              <a:rPr lang="en-US" dirty="0">
                <a:solidFill>
                  <a:schemeClr val="tx1"/>
                </a:solidFill>
                <a:ea typeface="ヒラギノ角ゴ Pro W3" charset="-128"/>
                <a:cs typeface="ヒラギノ角ゴ Pro W3" charset="-128"/>
              </a:rPr>
              <a:t> cache rules from authority switches. </a:t>
            </a:r>
          </a:p>
          <a:p>
            <a:pPr algn="ctr">
              <a:buFont typeface="Arial" charset="0"/>
              <a:buNone/>
            </a:pPr>
            <a:endParaRPr lang="en-US" dirty="0">
              <a:solidFill>
                <a:schemeClr val="tx1"/>
              </a:solidFill>
              <a:ea typeface="ヒラギノ角ゴ Pro W3" charset="-128"/>
              <a:cs typeface="ヒラギノ角ゴ Pro W3" charset="-128"/>
            </a:endParaRPr>
          </a:p>
        </p:txBody>
      </p:sp>
    </p:spTree>
    <p:custDataLst>
      <p:tags r:id="rId1"/>
    </p:custData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a:spLocks noChangeArrowheads="1"/>
          </p:cNvSpPr>
          <p:nvPr/>
        </p:nvSpPr>
        <p:spPr bwMode="auto">
          <a:xfrm>
            <a:off x="153988" y="3754438"/>
            <a:ext cx="13906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latin typeface="Apple Casual" charset="0"/>
                <a:cs typeface="Apple Casual" charset="0"/>
              </a:rPr>
              <a:t>Following packets</a:t>
            </a:r>
          </a:p>
        </p:txBody>
      </p:sp>
      <p:sp>
        <p:nvSpPr>
          <p:cNvPr id="70659" name="Title 1"/>
          <p:cNvSpPr>
            <a:spLocks noGrp="1"/>
          </p:cNvSpPr>
          <p:nvPr>
            <p:ph type="title"/>
          </p:nvPr>
        </p:nvSpPr>
        <p:spPr>
          <a:xfrm>
            <a:off x="0" y="0"/>
            <a:ext cx="9144000" cy="1143000"/>
          </a:xfrm>
        </p:spPr>
        <p:txBody>
          <a:bodyPr/>
          <a:lstStyle/>
          <a:p>
            <a:r>
              <a:rPr lang="en-US" sz="4000">
                <a:latin typeface="Calibri" charset="0"/>
                <a:ea typeface="ヒラギノ角ゴ Pro W3" charset="0"/>
                <a:cs typeface="ヒラギノ角ゴ Pro W3" charset="0"/>
              </a:rPr>
              <a:t>Packet Redirection and Rule Caching</a:t>
            </a:r>
          </a:p>
        </p:txBody>
      </p:sp>
      <p:sp>
        <p:nvSpPr>
          <p:cNvPr id="70660"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34DB36D7-9381-3545-898A-CC349255BF9D}" type="slidenum">
              <a:rPr lang="en-US" sz="1200">
                <a:solidFill>
                  <a:srgbClr val="898989"/>
                </a:solidFill>
              </a:rPr>
              <a:pPr eaLnBrk="1" hangingPunct="1"/>
              <a:t>65</a:t>
            </a:fld>
            <a:endParaRPr lang="en-US" sz="1200">
              <a:solidFill>
                <a:srgbClr val="898989"/>
              </a:solidFill>
            </a:endParaRPr>
          </a:p>
        </p:txBody>
      </p:sp>
      <p:sp>
        <p:nvSpPr>
          <p:cNvPr id="5" name="Cloud 4"/>
          <p:cNvSpPr/>
          <p:nvPr/>
        </p:nvSpPr>
        <p:spPr>
          <a:xfrm>
            <a:off x="1830388" y="2154238"/>
            <a:ext cx="6096000" cy="33528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663" name="TextBox 6"/>
          <p:cNvSpPr txBox="1">
            <a:spLocks noChangeArrowheads="1"/>
          </p:cNvSpPr>
          <p:nvPr/>
        </p:nvSpPr>
        <p:spPr bwMode="auto">
          <a:xfrm>
            <a:off x="1154113" y="2673352"/>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Ingress Switch</a:t>
            </a:r>
          </a:p>
        </p:txBody>
      </p:sp>
      <p:sp>
        <p:nvSpPr>
          <p:cNvPr id="70664" name="TextBox 8"/>
          <p:cNvSpPr txBox="1">
            <a:spLocks noChangeArrowheads="1"/>
          </p:cNvSpPr>
          <p:nvPr/>
        </p:nvSpPr>
        <p:spPr bwMode="auto">
          <a:xfrm>
            <a:off x="4525963" y="1524001"/>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Authority Switch</a:t>
            </a:r>
          </a:p>
        </p:txBody>
      </p:sp>
      <p:sp>
        <p:nvSpPr>
          <p:cNvPr id="70666" name="TextBox 10"/>
          <p:cNvSpPr txBox="1">
            <a:spLocks noChangeArrowheads="1"/>
          </p:cNvSpPr>
          <p:nvPr/>
        </p:nvSpPr>
        <p:spPr bwMode="auto">
          <a:xfrm>
            <a:off x="7804151" y="2867026"/>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Egress Switch</a:t>
            </a:r>
          </a:p>
        </p:txBody>
      </p:sp>
      <p:cxnSp>
        <p:nvCxnSpPr>
          <p:cNvPr id="13" name="Straight Arrow Connector 12"/>
          <p:cNvCxnSpPr/>
          <p:nvPr/>
        </p:nvCxnSpPr>
        <p:spPr>
          <a:xfrm>
            <a:off x="382588" y="3749676"/>
            <a:ext cx="838200"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a:spLocks noChangeArrowheads="1"/>
          </p:cNvSpPr>
          <p:nvPr/>
        </p:nvSpPr>
        <p:spPr bwMode="auto">
          <a:xfrm>
            <a:off x="153989" y="3381375"/>
            <a:ext cx="142516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latin typeface="Apple Casual" charset="0"/>
                <a:cs typeface="Apple Casual" charset="0"/>
              </a:rPr>
              <a:t>First packet</a:t>
            </a:r>
          </a:p>
        </p:txBody>
      </p:sp>
      <p:cxnSp>
        <p:nvCxnSpPr>
          <p:cNvPr id="16" name="Straight Arrow Connector 15"/>
          <p:cNvCxnSpPr/>
          <p:nvPr/>
        </p:nvCxnSpPr>
        <p:spPr>
          <a:xfrm flipV="1">
            <a:off x="2422525" y="2895600"/>
            <a:ext cx="2225675" cy="104140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546726" y="2819400"/>
            <a:ext cx="1892300" cy="93503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82588" y="4124325"/>
            <a:ext cx="838200" cy="1588"/>
          </a:xfrm>
          <a:prstGeom prst="straightConnector1">
            <a:avLst/>
          </a:prstGeom>
          <a:ln w="38100" cmpd="sng">
            <a:tailEnd type="arrow"/>
          </a:ln>
        </p:spPr>
        <p:style>
          <a:lnRef idx="2">
            <a:schemeClr val="accent6"/>
          </a:lnRef>
          <a:fillRef idx="0">
            <a:schemeClr val="accent6"/>
          </a:fillRef>
          <a:effectRef idx="1">
            <a:schemeClr val="accent6"/>
          </a:effectRef>
          <a:fontRef idx="minor">
            <a:schemeClr val="tx1"/>
          </a:fontRef>
        </p:style>
      </p:cxnSp>
      <p:cxnSp>
        <p:nvCxnSpPr>
          <p:cNvPr id="23" name="Straight Arrow Connector 22"/>
          <p:cNvCxnSpPr/>
          <p:nvPr/>
        </p:nvCxnSpPr>
        <p:spPr>
          <a:xfrm flipV="1">
            <a:off x="2422526" y="3938589"/>
            <a:ext cx="5016500" cy="176212"/>
          </a:xfrm>
          <a:prstGeom prst="straightConnector1">
            <a:avLst/>
          </a:prstGeom>
          <a:ln w="38100" cmpd="sng">
            <a:tailEnd type="arrow"/>
          </a:ln>
        </p:spPr>
        <p:style>
          <a:lnRef idx="2">
            <a:schemeClr val="accent6"/>
          </a:lnRef>
          <a:fillRef idx="0">
            <a:schemeClr val="accent6"/>
          </a:fillRef>
          <a:effectRef idx="1">
            <a:schemeClr val="accent6"/>
          </a:effectRef>
          <a:fontRef idx="minor">
            <a:schemeClr val="tx1"/>
          </a:fontRef>
        </p:style>
      </p:cxnSp>
      <p:sp>
        <p:nvSpPr>
          <p:cNvPr id="45" name="Freeform 44"/>
          <p:cNvSpPr/>
          <p:nvPr/>
        </p:nvSpPr>
        <p:spPr>
          <a:xfrm>
            <a:off x="2373313" y="2193925"/>
            <a:ext cx="2152651" cy="1435100"/>
          </a:xfrm>
          <a:custGeom>
            <a:avLst/>
            <a:gdLst>
              <a:gd name="connsiteX0" fmla="*/ 2152316 w 2152316"/>
              <a:gd name="connsiteY0" fmla="*/ 365403 h 1434877"/>
              <a:gd name="connsiteX1" fmla="*/ 1136316 w 2152316"/>
              <a:gd name="connsiteY1" fmla="*/ 4456 h 1434877"/>
              <a:gd name="connsiteX2" fmla="*/ 307474 w 2152316"/>
              <a:gd name="connsiteY2" fmla="*/ 392140 h 1434877"/>
              <a:gd name="connsiteX3" fmla="*/ 0 w 2152316"/>
              <a:gd name="connsiteY3" fmla="*/ 1434877 h 1434877"/>
            </a:gdLst>
            <a:ahLst/>
            <a:cxnLst>
              <a:cxn ang="0">
                <a:pos x="connsiteX0" y="connsiteY0"/>
              </a:cxn>
              <a:cxn ang="0">
                <a:pos x="connsiteX1" y="connsiteY1"/>
              </a:cxn>
              <a:cxn ang="0">
                <a:pos x="connsiteX2" y="connsiteY2"/>
              </a:cxn>
              <a:cxn ang="0">
                <a:pos x="connsiteX3" y="connsiteY3"/>
              </a:cxn>
            </a:cxnLst>
            <a:rect l="l" t="t" r="r" b="b"/>
            <a:pathLst>
              <a:path w="2152316" h="1434877">
                <a:moveTo>
                  <a:pt x="2152316" y="365403"/>
                </a:moveTo>
                <a:cubicBezTo>
                  <a:pt x="1798053" y="182701"/>
                  <a:pt x="1443790" y="0"/>
                  <a:pt x="1136316" y="4456"/>
                </a:cubicBezTo>
                <a:cubicBezTo>
                  <a:pt x="828842" y="8912"/>
                  <a:pt x="496860" y="153737"/>
                  <a:pt x="307474" y="392140"/>
                </a:cubicBezTo>
                <a:cubicBezTo>
                  <a:pt x="118088" y="630544"/>
                  <a:pt x="0" y="1434877"/>
                  <a:pt x="0" y="1434877"/>
                </a:cubicBezTo>
              </a:path>
            </a:pathLst>
          </a:custGeom>
          <a:ln w="3810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6" name="TextBox 45"/>
          <p:cNvSpPr txBox="1">
            <a:spLocks noChangeArrowheads="1"/>
          </p:cNvSpPr>
          <p:nvPr/>
        </p:nvSpPr>
        <p:spPr bwMode="auto">
          <a:xfrm rot="-1386489">
            <a:off x="2700390" y="3077647"/>
            <a:ext cx="100319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latin typeface="Apple Casual" charset="0"/>
                <a:cs typeface="Apple Casual" charset="0"/>
              </a:rPr>
              <a:t>Redirect</a:t>
            </a:r>
          </a:p>
        </p:txBody>
      </p:sp>
      <p:sp>
        <p:nvSpPr>
          <p:cNvPr id="47" name="TextBox 46"/>
          <p:cNvSpPr txBox="1">
            <a:spLocks noChangeArrowheads="1"/>
          </p:cNvSpPr>
          <p:nvPr/>
        </p:nvSpPr>
        <p:spPr bwMode="auto">
          <a:xfrm rot="1666397">
            <a:off x="5980454" y="2799042"/>
            <a:ext cx="9962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latin typeface="Apple Casual" charset="0"/>
                <a:cs typeface="Apple Casual" charset="0"/>
              </a:rPr>
              <a:t>Forward</a:t>
            </a:r>
          </a:p>
        </p:txBody>
      </p:sp>
      <p:sp>
        <p:nvSpPr>
          <p:cNvPr id="48" name="TextBox 47"/>
          <p:cNvSpPr txBox="1">
            <a:spLocks noChangeArrowheads="1"/>
          </p:cNvSpPr>
          <p:nvPr/>
        </p:nvSpPr>
        <p:spPr bwMode="auto">
          <a:xfrm rot="-1386489">
            <a:off x="2218587" y="1696135"/>
            <a:ext cx="137784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solidFill>
                  <a:srgbClr val="FF0000"/>
                </a:solidFill>
                <a:latin typeface="Apple Casual" charset="0"/>
                <a:cs typeface="Apple Casual" charset="0"/>
              </a:rPr>
              <a:t>Feedback: </a:t>
            </a:r>
          </a:p>
          <a:p>
            <a:pPr eaLnBrk="1" hangingPunct="1"/>
            <a:r>
              <a:rPr lang="en-US" sz="1800">
                <a:solidFill>
                  <a:srgbClr val="FF0000"/>
                </a:solidFill>
                <a:latin typeface="Apple Casual" charset="0"/>
                <a:cs typeface="Apple Casual" charset="0"/>
              </a:rPr>
              <a:t>Cache rules</a:t>
            </a:r>
          </a:p>
        </p:txBody>
      </p:sp>
      <p:sp>
        <p:nvSpPr>
          <p:cNvPr id="49" name="TextBox 48"/>
          <p:cNvSpPr txBox="1">
            <a:spLocks noChangeArrowheads="1"/>
          </p:cNvSpPr>
          <p:nvPr/>
        </p:nvSpPr>
        <p:spPr bwMode="auto">
          <a:xfrm>
            <a:off x="3222626" y="4125914"/>
            <a:ext cx="32921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latin typeface="Apple Casual" charset="0"/>
                <a:cs typeface="Apple Casual" charset="0"/>
              </a:rPr>
              <a:t>Hit cached rules and forward</a:t>
            </a:r>
          </a:p>
        </p:txBody>
      </p:sp>
      <p:sp>
        <p:nvSpPr>
          <p:cNvPr id="25" name="TextBox 24"/>
          <p:cNvSpPr txBox="1"/>
          <p:nvPr/>
        </p:nvSpPr>
        <p:spPr>
          <a:xfrm>
            <a:off x="1449388" y="5715001"/>
            <a:ext cx="6400800" cy="83099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defRPr/>
            </a:pPr>
            <a:r>
              <a:rPr lang="en-US" sz="2400" dirty="0">
                <a:solidFill>
                  <a:srgbClr val="000000"/>
                </a:solidFill>
                <a:ea typeface="ヒラギノ角ゴ Pro W3" charset="-128"/>
                <a:cs typeface="ヒラギノ角ゴ Pro W3" charset="-128"/>
              </a:rPr>
              <a:t>A slightly longer path in the </a:t>
            </a:r>
            <a:r>
              <a:rPr lang="en-US" sz="2400" dirty="0">
                <a:solidFill>
                  <a:srgbClr val="0000FF"/>
                </a:solidFill>
                <a:ea typeface="ヒラギノ角ゴ Pro W3" charset="-128"/>
                <a:cs typeface="ヒラギノ角ゴ Pro W3" charset="-128"/>
              </a:rPr>
              <a:t>data</a:t>
            </a:r>
            <a:r>
              <a:rPr lang="en-US" sz="2400" dirty="0">
                <a:solidFill>
                  <a:srgbClr val="000000"/>
                </a:solidFill>
                <a:ea typeface="ヒラギノ角ゴ Pro W3" charset="-128"/>
                <a:cs typeface="ヒラギノ角ゴ Pro W3" charset="-128"/>
              </a:rPr>
              <a:t> plane is faster than going through the</a:t>
            </a:r>
            <a:r>
              <a:rPr lang="en-US" sz="2400" dirty="0">
                <a:solidFill>
                  <a:srgbClr val="0000FF"/>
                </a:solidFill>
                <a:ea typeface="ヒラギノ角ゴ Pro W3" charset="-128"/>
                <a:cs typeface="ヒラギノ角ゴ Pro W3" charset="-128"/>
              </a:rPr>
              <a:t> control </a:t>
            </a:r>
            <a:r>
              <a:rPr lang="en-US" sz="2400" dirty="0">
                <a:solidFill>
                  <a:srgbClr val="000000"/>
                </a:solidFill>
                <a:ea typeface="ヒラギノ角ゴ Pro W3" charset="-128"/>
                <a:cs typeface="ヒラギノ角ゴ Pro W3" charset="-128"/>
              </a:rPr>
              <a:t>plane</a:t>
            </a:r>
          </a:p>
        </p:txBody>
      </p:sp>
      <p:pic>
        <p:nvPicPr>
          <p:cNvPr id="26"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1" y="38100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Untitl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410" y="2590801"/>
            <a:ext cx="981391" cy="420596"/>
          </a:xfrm>
          <a:prstGeom prst="rect">
            <a:avLst/>
          </a:prstGeom>
        </p:spPr>
      </p:pic>
      <p:pic>
        <p:nvPicPr>
          <p:cNvPr id="24" name="Picture 23" descr="Untitl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4953000"/>
            <a:ext cx="981391" cy="420596"/>
          </a:xfrm>
          <a:prstGeom prst="rect">
            <a:avLst/>
          </a:prstGeom>
        </p:spPr>
      </p:pic>
    </p:spTree>
    <p:custDataLst>
      <p:tags r:id="rId1"/>
    </p:custDataLst>
    <p:extLst>
      <p:ext uri="{BB962C8B-B14F-4D97-AF65-F5344CB8AC3E}">
        <p14:creationId xmlns:p14="http://schemas.microsoft.com/office/powerpoint/2010/main" val="864802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vertical)">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vertical)">
                                      <p:cBhvr>
                                        <p:cTn id="15" dur="500"/>
                                        <p:tgtEl>
                                          <p:spTgt spid="46"/>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linds(horizontal)">
                                      <p:cBhvr>
                                        <p:cTn id="26" dur="500"/>
                                        <p:tgtEl>
                                          <p:spTgt spid="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vertical)">
                                      <p:cBhvr>
                                        <p:cTn id="31" dur="500"/>
                                        <p:tgtEl>
                                          <p:spTgt spid="48"/>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linds(vertical)">
                                      <p:cBhvr>
                                        <p:cTn id="34" dur="500"/>
                                        <p:tgtEl>
                                          <p:spTgt spid="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blinds(vertical)">
                                      <p:cBhvr>
                                        <p:cTn id="47" dur="500"/>
                                        <p:tgtEl>
                                          <p:spTgt spid="49"/>
                                        </p:tgtEl>
                                      </p:cBhvr>
                                    </p:animEffect>
                                  </p:childTnLst>
                                </p:cTn>
                              </p:par>
                              <p:par>
                                <p:cTn id="48" presetID="3" presetClass="entr" presetSubtype="5"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vertic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45" grpId="0" animBg="1"/>
      <p:bldP spid="46" grpId="0"/>
      <p:bldP spid="47" grpId="0"/>
      <p:bldP spid="48" grpId="0"/>
      <p:bldP spid="49" grpId="0"/>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ea typeface="ヒラギノ角ゴ Pro W3" charset="-128"/>
                <a:cs typeface="ヒラギノ角ゴ Pro W3" charset="-128"/>
              </a:rPr>
              <a:t>Locate Authority Switches</a:t>
            </a:r>
          </a:p>
        </p:txBody>
      </p:sp>
      <p:sp>
        <p:nvSpPr>
          <p:cNvPr id="36867" name="Content Placeholder 2"/>
          <p:cNvSpPr>
            <a:spLocks noGrp="1"/>
          </p:cNvSpPr>
          <p:nvPr>
            <p:ph idx="1"/>
          </p:nvPr>
        </p:nvSpPr>
        <p:spPr>
          <a:xfrm>
            <a:off x="228600" y="1371600"/>
            <a:ext cx="8915400" cy="2819400"/>
          </a:xfrm>
        </p:spPr>
        <p:txBody>
          <a:bodyPr>
            <a:normAutofit fontScale="85000" lnSpcReduction="20000"/>
          </a:bodyPr>
          <a:lstStyle/>
          <a:p>
            <a:r>
              <a:rPr lang="en-US" dirty="0">
                <a:ea typeface="ヒラギノ角ゴ Pro W3" charset="-128"/>
                <a:cs typeface="ヒラギノ角ゴ Pro W3" charset="-128"/>
              </a:rPr>
              <a:t>Partition information in ingress switches</a:t>
            </a:r>
          </a:p>
          <a:p>
            <a:pPr lvl="1"/>
            <a:r>
              <a:rPr lang="en-US" dirty="0">
                <a:ea typeface="ヒラギノ角ゴ Pro W3" charset="-128"/>
                <a:cs typeface="ヒラギノ角ゴ Pro W3" charset="-128"/>
              </a:rPr>
              <a:t>Using a small set of coarse-grained wildcard rules</a:t>
            </a:r>
          </a:p>
          <a:p>
            <a:pPr lvl="1"/>
            <a:r>
              <a:rPr lang="en-US" dirty="0">
                <a:ea typeface="ヒラギノ角ゴ Pro W3" charset="-128"/>
                <a:cs typeface="ヒラギノ角ゴ Pro W3" charset="-128"/>
              </a:rPr>
              <a:t>… to locate the authority switch for each packet</a:t>
            </a:r>
          </a:p>
          <a:p>
            <a:r>
              <a:rPr lang="en-US" altLang="zh-CN" dirty="0">
                <a:latin typeface="Calibri" charset="0"/>
                <a:ea typeface="ヒラギノ角ゴ Pro W3" charset="0"/>
                <a:cs typeface="ヒラギノ角ゴ Pro W3" charset="0"/>
              </a:rPr>
              <a:t>A distributed directory service of rules </a:t>
            </a:r>
          </a:p>
          <a:p>
            <a:pPr lvl="1"/>
            <a:r>
              <a:rPr lang="en-US" dirty="0">
                <a:ea typeface="ヒラギノ角ゴ Pro W3" charset="-128"/>
                <a:cs typeface="ヒラギノ角ゴ Pro W3" charset="-128"/>
              </a:rPr>
              <a:t>Hashing does </a:t>
            </a:r>
            <a:r>
              <a:rPr lang="en-US" i="1" dirty="0">
                <a:ea typeface="ヒラギノ角ゴ Pro W3" charset="-128"/>
                <a:cs typeface="ヒラギノ角ゴ Pro W3" charset="-128"/>
              </a:rPr>
              <a:t>not</a:t>
            </a:r>
            <a:r>
              <a:rPr lang="en-US" dirty="0">
                <a:ea typeface="ヒラギノ角ゴ Pro W3" charset="-128"/>
                <a:cs typeface="ヒラギノ角ゴ Pro W3" charset="-128"/>
              </a:rPr>
              <a:t> work for wildcards</a:t>
            </a:r>
          </a:p>
          <a:p>
            <a:pPr lvl="1"/>
            <a:r>
              <a:rPr lang="en-US" dirty="0"/>
              <a:t>Keys can have wildcards in arbitrary bit positions</a:t>
            </a:r>
          </a:p>
          <a:p>
            <a:pPr lvl="1"/>
            <a:r>
              <a:rPr lang="en-US" dirty="0"/>
              <a:t>Fixed-length keys could use hash. Haw?</a:t>
            </a:r>
          </a:p>
          <a:p>
            <a:endParaRPr lang="en-US" dirty="0">
              <a:ea typeface="ヒラギノ角ゴ Pro W3" charset="-128"/>
              <a:cs typeface="ヒラギノ角ゴ Pro W3" charset="-128"/>
            </a:endParaRPr>
          </a:p>
        </p:txBody>
      </p:sp>
      <p:sp>
        <p:nvSpPr>
          <p:cNvPr id="36868" name="Slide Number Placeholder 3"/>
          <p:cNvSpPr>
            <a:spLocks noGrp="1"/>
          </p:cNvSpPr>
          <p:nvPr>
            <p:ph type="sldNum" sz="quarter" idx="12"/>
          </p:nvPr>
        </p:nvSpPr>
        <p:spPr bwMode="auto">
          <a:noFill/>
          <a:ln>
            <a:miter lim="800000"/>
            <a:headEnd/>
            <a:tailEnd/>
          </a:ln>
        </p:spPr>
        <p:txBody>
          <a:bodyPr/>
          <a:lstStyle/>
          <a:p>
            <a:fld id="{6A89AA86-9EC6-3848-8256-9DB2ECEDB191}" type="slidenum">
              <a:rPr lang="en-US" smtClean="0">
                <a:latin typeface="Arial" charset="0"/>
                <a:ea typeface="ヒラギノ角ゴ Pro W3" charset="-128"/>
                <a:cs typeface="ヒラギノ角ゴ Pro W3" charset="-128"/>
              </a:rPr>
              <a:pPr/>
              <a:t>66</a:t>
            </a:fld>
            <a:endParaRPr lang="en-US">
              <a:latin typeface="Arial" charset="0"/>
              <a:ea typeface="ヒラギノ角ゴ Pro W3" charset="-128"/>
              <a:cs typeface="ヒラギノ角ゴ Pro W3" charset="-128"/>
            </a:endParaRPr>
          </a:p>
        </p:txBody>
      </p:sp>
      <p:graphicFrame>
        <p:nvGraphicFramePr>
          <p:cNvPr id="15" name="Table 14"/>
          <p:cNvGraphicFramePr>
            <a:graphicFrameLocks noGrp="1"/>
          </p:cNvGraphicFramePr>
          <p:nvPr/>
        </p:nvGraphicFramePr>
        <p:xfrm>
          <a:off x="1611313" y="4872038"/>
          <a:ext cx="2336800" cy="741680"/>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1600200" y="5614988"/>
          <a:ext cx="2336800" cy="741680"/>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FF0000"/>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57200" y="4873625"/>
          <a:ext cx="1168400" cy="1483360"/>
        </p:xfrm>
        <a:graphic>
          <a:graphicData uri="http://schemas.openxmlformats.org/drawingml/2006/table">
            <a:tbl>
              <a:tblPr>
                <a:tableStyleId>{69CF1AB2-1976-4502-BF36-3FF5EA218861}</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dirty="0"/>
                    </a:p>
                  </a:txBody>
                  <a:tcPr>
                    <a:solidFill>
                      <a:srgbClr val="FF0000"/>
                    </a:solidFill>
                  </a:tcPr>
                </a:tc>
                <a:extLst>
                  <a:ext uri="{0D108BD9-81ED-4DB2-BD59-A6C34878D82A}">
                    <a16:rowId xmlns:a16="http://schemas.microsoft.com/office/drawing/2014/main" val="10000"/>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dirty="0"/>
                    </a:p>
                  </a:txBody>
                  <a:tcPr>
                    <a:solidFill>
                      <a:srgbClr val="FF0000"/>
                    </a:solidFill>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dirty="0"/>
                    </a:p>
                  </a:txBody>
                  <a:tcPr>
                    <a:solidFill>
                      <a:srgbClr val="FF0000"/>
                    </a:solidFill>
                  </a:tcPr>
                </a:tc>
                <a:extLst>
                  <a:ext uri="{0D108BD9-81ED-4DB2-BD59-A6C34878D82A}">
                    <a16:rowId xmlns:a16="http://schemas.microsoft.com/office/drawing/2014/main" val="10003"/>
                  </a:ext>
                </a:extLst>
              </a:tr>
            </a:tbl>
          </a:graphicData>
        </a:graphic>
      </p:graphicFrame>
      <p:sp>
        <p:nvSpPr>
          <p:cNvPr id="36920" name="TextBox 17"/>
          <p:cNvSpPr txBox="1">
            <a:spLocks noChangeArrowheads="1"/>
          </p:cNvSpPr>
          <p:nvPr/>
        </p:nvSpPr>
        <p:spPr bwMode="auto">
          <a:xfrm>
            <a:off x="458788" y="5245100"/>
            <a:ext cx="1143000" cy="646113"/>
          </a:xfrm>
          <a:prstGeom prst="rect">
            <a:avLst/>
          </a:prstGeom>
          <a:noFill/>
          <a:ln w="9525">
            <a:noFill/>
            <a:miter lim="800000"/>
            <a:headEnd/>
            <a:tailEnd/>
          </a:ln>
        </p:spPr>
        <p:txBody>
          <a:bodyPr>
            <a:prstTxWarp prst="textNoShape">
              <a:avLst/>
            </a:prstTxWarp>
            <a:spAutoFit/>
          </a:bodyPr>
          <a:lstStyle/>
          <a:p>
            <a:r>
              <a:rPr lang="en-US"/>
              <a:t>Authority Switch  A</a:t>
            </a:r>
          </a:p>
        </p:txBody>
      </p:sp>
      <p:sp>
        <p:nvSpPr>
          <p:cNvPr id="36921" name="TextBox 18"/>
          <p:cNvSpPr txBox="1">
            <a:spLocks noChangeArrowheads="1"/>
          </p:cNvSpPr>
          <p:nvPr/>
        </p:nvSpPr>
        <p:spPr bwMode="auto">
          <a:xfrm>
            <a:off x="1792288" y="4919663"/>
            <a:ext cx="2170112" cy="369887"/>
          </a:xfrm>
          <a:prstGeom prst="rect">
            <a:avLst/>
          </a:prstGeom>
          <a:noFill/>
          <a:ln w="9525">
            <a:noFill/>
            <a:miter lim="800000"/>
            <a:headEnd/>
            <a:tailEnd/>
          </a:ln>
        </p:spPr>
        <p:txBody>
          <a:bodyPr>
            <a:prstTxWarp prst="textNoShape">
              <a:avLst/>
            </a:prstTxWarp>
            <a:spAutoFit/>
          </a:bodyPr>
          <a:lstStyle/>
          <a:p>
            <a:r>
              <a:rPr lang="en-US"/>
              <a:t>AuthoritySwitch B</a:t>
            </a:r>
          </a:p>
        </p:txBody>
      </p:sp>
      <p:sp>
        <p:nvSpPr>
          <p:cNvPr id="20" name="Rectangle 19"/>
          <p:cNvSpPr/>
          <p:nvPr/>
        </p:nvSpPr>
        <p:spPr>
          <a:xfrm>
            <a:off x="457200" y="4872038"/>
            <a:ext cx="3479800" cy="1481137"/>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923" name="TextBox 20"/>
          <p:cNvSpPr txBox="1">
            <a:spLocks noChangeArrowheads="1"/>
          </p:cNvSpPr>
          <p:nvPr/>
        </p:nvSpPr>
        <p:spPr bwMode="auto">
          <a:xfrm>
            <a:off x="1812925" y="5656263"/>
            <a:ext cx="1443038" cy="646112"/>
          </a:xfrm>
          <a:prstGeom prst="rect">
            <a:avLst/>
          </a:prstGeom>
          <a:noFill/>
          <a:ln w="9525">
            <a:noFill/>
            <a:miter lim="800000"/>
            <a:headEnd/>
            <a:tailEnd/>
          </a:ln>
        </p:spPr>
        <p:txBody>
          <a:bodyPr>
            <a:prstTxWarp prst="textNoShape">
              <a:avLst/>
            </a:prstTxWarp>
            <a:spAutoFit/>
          </a:bodyPr>
          <a:lstStyle/>
          <a:p>
            <a:r>
              <a:rPr lang="en-US"/>
              <a:t>Authority Switch C</a:t>
            </a:r>
          </a:p>
        </p:txBody>
      </p:sp>
      <p:cxnSp>
        <p:nvCxnSpPr>
          <p:cNvPr id="22" name="Straight Connector 21"/>
          <p:cNvCxnSpPr/>
          <p:nvPr/>
        </p:nvCxnSpPr>
        <p:spPr>
          <a:xfrm rot="16200000" flipH="1">
            <a:off x="655637" y="5611813"/>
            <a:ext cx="1941513" cy="1588"/>
          </a:xfrm>
          <a:prstGeom prst="line">
            <a:avLst/>
          </a:prstGeom>
          <a:ln w="762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27188" y="5584825"/>
            <a:ext cx="2700337" cy="1588"/>
          </a:xfrm>
          <a:prstGeom prst="line">
            <a:avLst/>
          </a:prstGeom>
          <a:ln w="762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486400" y="4984750"/>
            <a:ext cx="2895600" cy="1200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en-US" sz="2400" dirty="0">
                <a:solidFill>
                  <a:srgbClr val="000000"/>
                </a:solidFill>
              </a:rPr>
              <a:t>X:0-1 Y:0-3 </a:t>
            </a:r>
            <a:r>
              <a:rPr lang="en-US" sz="2400" dirty="0" err="1">
                <a:solidFill>
                  <a:srgbClr val="000000"/>
                </a:solidFill>
                <a:sym typeface="Wingdings" charset="2"/>
              </a:rPr>
              <a:t></a:t>
            </a:r>
            <a:r>
              <a:rPr lang="en-US" sz="2400" dirty="0">
                <a:solidFill>
                  <a:srgbClr val="000000"/>
                </a:solidFill>
                <a:sym typeface="Wingdings" charset="2"/>
              </a:rPr>
              <a:t> A</a:t>
            </a:r>
          </a:p>
          <a:p>
            <a:pPr algn="ctr">
              <a:defRPr/>
            </a:pPr>
            <a:r>
              <a:rPr lang="en-US" sz="2400" dirty="0">
                <a:solidFill>
                  <a:srgbClr val="000000"/>
                </a:solidFill>
                <a:sym typeface="Wingdings" charset="2"/>
              </a:rPr>
              <a:t>X:2-5 Y: 0-1B</a:t>
            </a:r>
          </a:p>
          <a:p>
            <a:pPr algn="ctr">
              <a:defRPr/>
            </a:pPr>
            <a:r>
              <a:rPr lang="en-US" sz="2400" dirty="0">
                <a:solidFill>
                  <a:srgbClr val="000000"/>
                </a:solidFill>
                <a:sym typeface="Wingdings" charset="2"/>
              </a:rPr>
              <a:t>X:2-5 Y:2-3 </a:t>
            </a:r>
            <a:r>
              <a:rPr lang="en-US" sz="2400" dirty="0" err="1">
                <a:solidFill>
                  <a:srgbClr val="000000"/>
                </a:solidFill>
                <a:sym typeface="Wingdings" charset="2"/>
              </a:rPr>
              <a:t></a:t>
            </a:r>
            <a:r>
              <a:rPr lang="en-US" sz="2400" dirty="0">
                <a:solidFill>
                  <a:srgbClr val="000000"/>
                </a:solidFill>
                <a:sym typeface="Wingdings" charset="2"/>
              </a:rPr>
              <a:t> C</a:t>
            </a:r>
            <a:endParaRPr lang="en-US" sz="2400" dirty="0">
              <a:solidFill>
                <a:srgbClr val="000000"/>
              </a:solidFill>
            </a:endParaRPr>
          </a:p>
        </p:txBody>
      </p:sp>
      <p:sp>
        <p:nvSpPr>
          <p:cNvPr id="25" name="Right Arrow 24"/>
          <p:cNvSpPr/>
          <p:nvPr/>
        </p:nvSpPr>
        <p:spPr>
          <a:xfrm>
            <a:off x="4327525" y="5448300"/>
            <a:ext cx="625475" cy="2778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ustDataLst>
      <p:tags r:id="rId1"/>
    </p:custData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odem"/>
          <p:cNvSpPr>
            <a:spLocks noEditPoints="1" noChangeArrowheads="1"/>
          </p:cNvSpPr>
          <p:nvPr/>
        </p:nvSpPr>
        <p:spPr bwMode="auto">
          <a:xfrm>
            <a:off x="4495800" y="2438400"/>
            <a:ext cx="1523999" cy="838200"/>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F69444"/>
          </a:solidFill>
          <a:ln w="9525">
            <a:solidFill>
              <a:srgbClr val="000000"/>
            </a:solidFill>
            <a:miter lim="800000"/>
            <a:headEnd/>
            <a:tailEnd/>
          </a:ln>
        </p:spPr>
        <p:txBody>
          <a:bodyPr>
            <a:prstTxWarp prst="textNoShape">
              <a:avLst/>
            </a:prstTxWarp>
          </a:bodyPr>
          <a:lstStyle/>
          <a:p>
            <a:endParaRPr lang="en-US"/>
          </a:p>
        </p:txBody>
      </p:sp>
      <p:sp>
        <p:nvSpPr>
          <p:cNvPr id="31" name="modem"/>
          <p:cNvSpPr>
            <a:spLocks noEditPoints="1" noChangeArrowheads="1"/>
          </p:cNvSpPr>
          <p:nvPr/>
        </p:nvSpPr>
        <p:spPr bwMode="auto">
          <a:xfrm>
            <a:off x="1427164" y="3276599"/>
            <a:ext cx="1697037" cy="1171575"/>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1AA0FF"/>
          </a:solidFill>
          <a:ln w="9525">
            <a:solidFill>
              <a:srgbClr val="000000"/>
            </a:solidFill>
            <a:miter lim="800000"/>
            <a:headEnd/>
            <a:tailEnd/>
          </a:ln>
        </p:spPr>
        <p:txBody>
          <a:bodyPr>
            <a:prstTxWarp prst="textNoShape">
              <a:avLst/>
            </a:prstTxWarp>
          </a:bodyPr>
          <a:lstStyle/>
          <a:p>
            <a:endParaRPr lang="en-US"/>
          </a:p>
        </p:txBody>
      </p:sp>
      <p:sp>
        <p:nvSpPr>
          <p:cNvPr id="74754" name="TextBox 19"/>
          <p:cNvSpPr txBox="1">
            <a:spLocks noChangeArrowheads="1"/>
          </p:cNvSpPr>
          <p:nvPr/>
        </p:nvSpPr>
        <p:spPr bwMode="auto">
          <a:xfrm>
            <a:off x="14705" y="4114800"/>
            <a:ext cx="13906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latin typeface="Apple Casual" charset="0"/>
                <a:cs typeface="Apple Casual" charset="0"/>
              </a:rPr>
              <a:t>Following packets</a:t>
            </a:r>
          </a:p>
        </p:txBody>
      </p:sp>
      <p:sp>
        <p:nvSpPr>
          <p:cNvPr id="74755" name="Title 1"/>
          <p:cNvSpPr>
            <a:spLocks noGrp="1"/>
          </p:cNvSpPr>
          <p:nvPr>
            <p:ph type="title"/>
          </p:nvPr>
        </p:nvSpPr>
        <p:spPr>
          <a:xfrm>
            <a:off x="0" y="0"/>
            <a:ext cx="9144000" cy="1143000"/>
          </a:xfrm>
        </p:spPr>
        <p:txBody>
          <a:bodyPr/>
          <a:lstStyle/>
          <a:p>
            <a:r>
              <a:rPr lang="en-US" sz="4000">
                <a:latin typeface="Calibri" charset="0"/>
                <a:ea typeface="ヒラギノ角ゴ Pro W3" charset="0"/>
                <a:cs typeface="ヒラギノ角ゴ Pro W3" charset="0"/>
              </a:rPr>
              <a:t>Packet Redirection and Rule Caching</a:t>
            </a:r>
          </a:p>
        </p:txBody>
      </p:sp>
      <p:sp>
        <p:nvSpPr>
          <p:cNvPr id="74756" name="Slide Number Placeholder 3"/>
          <p:cNvSpPr>
            <a:spLocks noGrp="1"/>
          </p:cNvSpPr>
          <p:nvPr>
            <p:ph type="sldNum" sz="quarter" idx="12"/>
          </p:nvPr>
        </p:nvSpPr>
        <p:spPr bwMode="auto">
          <a:xfrm>
            <a:off x="8229600" y="6356350"/>
            <a:ext cx="4572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770DADD4-7D8A-C641-8C86-2BF989BD2C66}" type="slidenum">
              <a:rPr lang="en-US" sz="1200">
                <a:solidFill>
                  <a:srgbClr val="898989"/>
                </a:solidFill>
              </a:rPr>
              <a:pPr eaLnBrk="1" hangingPunct="1"/>
              <a:t>67</a:t>
            </a:fld>
            <a:endParaRPr lang="en-US" sz="1200">
              <a:solidFill>
                <a:srgbClr val="898989"/>
              </a:solidFill>
            </a:endParaRPr>
          </a:p>
        </p:txBody>
      </p:sp>
      <p:sp>
        <p:nvSpPr>
          <p:cNvPr id="5" name="Cloud 4"/>
          <p:cNvSpPr/>
          <p:nvPr/>
        </p:nvSpPr>
        <p:spPr>
          <a:xfrm>
            <a:off x="1830388" y="2154238"/>
            <a:ext cx="6096000" cy="3352800"/>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759" name="TextBox 6"/>
          <p:cNvSpPr txBox="1">
            <a:spLocks noChangeArrowheads="1"/>
          </p:cNvSpPr>
          <p:nvPr/>
        </p:nvSpPr>
        <p:spPr bwMode="auto">
          <a:xfrm>
            <a:off x="1154113" y="2465389"/>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Ingress Switch</a:t>
            </a:r>
          </a:p>
        </p:txBody>
      </p:sp>
      <p:sp>
        <p:nvSpPr>
          <p:cNvPr id="74760" name="TextBox 8"/>
          <p:cNvSpPr txBox="1">
            <a:spLocks noChangeArrowheads="1"/>
          </p:cNvSpPr>
          <p:nvPr/>
        </p:nvSpPr>
        <p:spPr bwMode="auto">
          <a:xfrm>
            <a:off x="4525963" y="1524001"/>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Authority Switch</a:t>
            </a:r>
            <a:r>
              <a:rPr lang="zh-CN" altLang="en-US" sz="2000" dirty="0"/>
              <a:t> </a:t>
            </a:r>
            <a:r>
              <a:rPr lang="en-US" altLang="zh-CN" sz="2000" dirty="0"/>
              <a:t>A</a:t>
            </a:r>
            <a:endParaRPr lang="en-US" sz="2000" dirty="0"/>
          </a:p>
        </p:txBody>
      </p:sp>
      <p:sp>
        <p:nvSpPr>
          <p:cNvPr id="74762" name="TextBox 10"/>
          <p:cNvSpPr txBox="1">
            <a:spLocks noChangeArrowheads="1"/>
          </p:cNvSpPr>
          <p:nvPr/>
        </p:nvSpPr>
        <p:spPr bwMode="auto">
          <a:xfrm>
            <a:off x="7804151" y="2867026"/>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Egress Switch</a:t>
            </a:r>
          </a:p>
        </p:txBody>
      </p:sp>
      <p:cxnSp>
        <p:nvCxnSpPr>
          <p:cNvPr id="13" name="Straight Arrow Connector 12"/>
          <p:cNvCxnSpPr/>
          <p:nvPr/>
        </p:nvCxnSpPr>
        <p:spPr>
          <a:xfrm>
            <a:off x="382589" y="3749676"/>
            <a:ext cx="912812" cy="136525"/>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74764" name="TextBox 13"/>
          <p:cNvSpPr txBox="1">
            <a:spLocks noChangeArrowheads="1"/>
          </p:cNvSpPr>
          <p:nvPr/>
        </p:nvSpPr>
        <p:spPr bwMode="auto">
          <a:xfrm>
            <a:off x="0" y="3124201"/>
            <a:ext cx="84831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latin typeface="Apple Casual" charset="0"/>
                <a:cs typeface="Apple Casual" charset="0"/>
              </a:rPr>
              <a:t>First </a:t>
            </a:r>
          </a:p>
          <a:p>
            <a:pPr eaLnBrk="1" hangingPunct="1"/>
            <a:r>
              <a:rPr lang="en-US" sz="1800" dirty="0">
                <a:latin typeface="Apple Casual" charset="0"/>
                <a:cs typeface="Apple Casual" charset="0"/>
              </a:rPr>
              <a:t>packet</a:t>
            </a:r>
          </a:p>
        </p:txBody>
      </p:sp>
      <p:cxnSp>
        <p:nvCxnSpPr>
          <p:cNvPr id="16" name="Straight Arrow Connector 15"/>
          <p:cNvCxnSpPr/>
          <p:nvPr/>
        </p:nvCxnSpPr>
        <p:spPr>
          <a:xfrm flipV="1">
            <a:off x="3124200" y="2895603"/>
            <a:ext cx="1401764" cy="99059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25" idx="1"/>
          </p:cNvCxnSpPr>
          <p:nvPr/>
        </p:nvCxnSpPr>
        <p:spPr>
          <a:xfrm>
            <a:off x="6019800" y="2895600"/>
            <a:ext cx="1447801" cy="89489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82589" y="4038600"/>
            <a:ext cx="912812" cy="85726"/>
          </a:xfrm>
          <a:prstGeom prst="straightConnector1">
            <a:avLst/>
          </a:prstGeom>
          <a:ln w="38100" cmpd="sng">
            <a:tailEnd type="arrow"/>
          </a:ln>
        </p:spPr>
        <p:style>
          <a:lnRef idx="2">
            <a:schemeClr val="accent6"/>
          </a:lnRef>
          <a:fillRef idx="0">
            <a:schemeClr val="accent6"/>
          </a:fillRef>
          <a:effectRef idx="1">
            <a:schemeClr val="accent6"/>
          </a:effectRef>
          <a:fontRef idx="minor">
            <a:schemeClr val="tx1"/>
          </a:fontRef>
        </p:style>
      </p:cxnSp>
      <p:cxnSp>
        <p:nvCxnSpPr>
          <p:cNvPr id="23" name="Straight Arrow Connector 22"/>
          <p:cNvCxnSpPr>
            <a:stCxn id="28" idx="3"/>
          </p:cNvCxnSpPr>
          <p:nvPr/>
        </p:nvCxnSpPr>
        <p:spPr>
          <a:xfrm flipV="1">
            <a:off x="3116711" y="3938589"/>
            <a:ext cx="4322315" cy="114298"/>
          </a:xfrm>
          <a:prstGeom prst="straightConnector1">
            <a:avLst/>
          </a:prstGeom>
          <a:ln w="38100" cmpd="sng">
            <a:tailEnd type="arrow"/>
          </a:ln>
        </p:spPr>
        <p:style>
          <a:lnRef idx="2">
            <a:schemeClr val="accent6"/>
          </a:lnRef>
          <a:fillRef idx="0">
            <a:schemeClr val="accent6"/>
          </a:fillRef>
          <a:effectRef idx="1">
            <a:schemeClr val="accent6"/>
          </a:effectRef>
          <a:fontRef idx="minor">
            <a:schemeClr val="tx1"/>
          </a:fontRef>
        </p:style>
      </p:cxnSp>
      <p:sp>
        <p:nvSpPr>
          <p:cNvPr id="45" name="Freeform 44"/>
          <p:cNvSpPr/>
          <p:nvPr/>
        </p:nvSpPr>
        <p:spPr>
          <a:xfrm>
            <a:off x="2362201" y="2193926"/>
            <a:ext cx="2163763" cy="1006475"/>
          </a:xfrm>
          <a:custGeom>
            <a:avLst/>
            <a:gdLst>
              <a:gd name="connsiteX0" fmla="*/ 2152316 w 2152316"/>
              <a:gd name="connsiteY0" fmla="*/ 365403 h 1434877"/>
              <a:gd name="connsiteX1" fmla="*/ 1136316 w 2152316"/>
              <a:gd name="connsiteY1" fmla="*/ 4456 h 1434877"/>
              <a:gd name="connsiteX2" fmla="*/ 307474 w 2152316"/>
              <a:gd name="connsiteY2" fmla="*/ 392140 h 1434877"/>
              <a:gd name="connsiteX3" fmla="*/ 0 w 2152316"/>
              <a:gd name="connsiteY3" fmla="*/ 1434877 h 1434877"/>
            </a:gdLst>
            <a:ahLst/>
            <a:cxnLst>
              <a:cxn ang="0">
                <a:pos x="connsiteX0" y="connsiteY0"/>
              </a:cxn>
              <a:cxn ang="0">
                <a:pos x="connsiteX1" y="connsiteY1"/>
              </a:cxn>
              <a:cxn ang="0">
                <a:pos x="connsiteX2" y="connsiteY2"/>
              </a:cxn>
              <a:cxn ang="0">
                <a:pos x="connsiteX3" y="connsiteY3"/>
              </a:cxn>
            </a:cxnLst>
            <a:rect l="l" t="t" r="r" b="b"/>
            <a:pathLst>
              <a:path w="2152316" h="1434877">
                <a:moveTo>
                  <a:pt x="2152316" y="365403"/>
                </a:moveTo>
                <a:cubicBezTo>
                  <a:pt x="1798053" y="182701"/>
                  <a:pt x="1443790" y="0"/>
                  <a:pt x="1136316" y="4456"/>
                </a:cubicBezTo>
                <a:cubicBezTo>
                  <a:pt x="828842" y="8912"/>
                  <a:pt x="496860" y="153737"/>
                  <a:pt x="307474" y="392140"/>
                </a:cubicBezTo>
                <a:cubicBezTo>
                  <a:pt x="118088" y="630544"/>
                  <a:pt x="0" y="1434877"/>
                  <a:pt x="0" y="1434877"/>
                </a:cubicBezTo>
              </a:path>
            </a:pathLst>
          </a:custGeom>
          <a:ln w="3810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4770" name="TextBox 45"/>
          <p:cNvSpPr txBox="1">
            <a:spLocks noChangeArrowheads="1"/>
          </p:cNvSpPr>
          <p:nvPr/>
        </p:nvSpPr>
        <p:spPr bwMode="auto">
          <a:xfrm rot="19402430">
            <a:off x="3253142" y="3025866"/>
            <a:ext cx="100319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latin typeface="Apple Casual" charset="0"/>
                <a:cs typeface="Apple Casual" charset="0"/>
              </a:rPr>
              <a:t>Redirect</a:t>
            </a:r>
          </a:p>
        </p:txBody>
      </p:sp>
      <p:sp>
        <p:nvSpPr>
          <p:cNvPr id="74771" name="TextBox 46"/>
          <p:cNvSpPr txBox="1">
            <a:spLocks noChangeArrowheads="1"/>
          </p:cNvSpPr>
          <p:nvPr/>
        </p:nvSpPr>
        <p:spPr bwMode="auto">
          <a:xfrm rot="1629231">
            <a:off x="6277494" y="2954448"/>
            <a:ext cx="9962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latin typeface="Apple Casual" charset="0"/>
                <a:cs typeface="Apple Casual" charset="0"/>
              </a:rPr>
              <a:t>Forward</a:t>
            </a:r>
          </a:p>
        </p:txBody>
      </p:sp>
      <p:sp>
        <p:nvSpPr>
          <p:cNvPr id="74772" name="TextBox 47"/>
          <p:cNvSpPr txBox="1">
            <a:spLocks noChangeArrowheads="1"/>
          </p:cNvSpPr>
          <p:nvPr/>
        </p:nvSpPr>
        <p:spPr bwMode="auto">
          <a:xfrm rot="-1386489">
            <a:off x="2218587" y="1696135"/>
            <a:ext cx="137784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a:solidFill>
                  <a:srgbClr val="FF0000"/>
                </a:solidFill>
                <a:latin typeface="Apple Casual" charset="0"/>
                <a:cs typeface="Apple Casual" charset="0"/>
              </a:rPr>
              <a:t>Feedback: </a:t>
            </a:r>
          </a:p>
          <a:p>
            <a:pPr eaLnBrk="1" hangingPunct="1"/>
            <a:r>
              <a:rPr lang="en-US" sz="1800">
                <a:solidFill>
                  <a:srgbClr val="FF0000"/>
                </a:solidFill>
                <a:latin typeface="Apple Casual" charset="0"/>
                <a:cs typeface="Apple Casual" charset="0"/>
              </a:rPr>
              <a:t>Cache rules</a:t>
            </a:r>
          </a:p>
        </p:txBody>
      </p:sp>
      <p:sp>
        <p:nvSpPr>
          <p:cNvPr id="74773" name="TextBox 48"/>
          <p:cNvSpPr txBox="1">
            <a:spLocks noChangeArrowheads="1"/>
          </p:cNvSpPr>
          <p:nvPr/>
        </p:nvSpPr>
        <p:spPr bwMode="auto">
          <a:xfrm>
            <a:off x="3667126" y="4030664"/>
            <a:ext cx="32921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latin typeface="Apple Casual" charset="0"/>
                <a:cs typeface="Apple Casual" charset="0"/>
              </a:rPr>
              <a:t>Hit cached rules and forward</a:t>
            </a:r>
          </a:p>
        </p:txBody>
      </p:sp>
      <p:graphicFrame>
        <p:nvGraphicFramePr>
          <p:cNvPr id="28" name="Table 27"/>
          <p:cNvGraphicFramePr>
            <a:graphicFrameLocks noGrp="1"/>
          </p:cNvGraphicFramePr>
          <p:nvPr>
            <p:extLst>
              <p:ext uri="{D42A27DB-BD31-4B8C-83A1-F6EECF244321}">
                <p14:modId xmlns:p14="http://schemas.microsoft.com/office/powerpoint/2010/main" val="1285963971"/>
              </p:ext>
            </p:extLst>
          </p:nvPr>
        </p:nvGraphicFramePr>
        <p:xfrm>
          <a:off x="1447800" y="3657600"/>
          <a:ext cx="1668911" cy="790574"/>
        </p:xfrm>
        <a:graphic>
          <a:graphicData uri="http://schemas.openxmlformats.org/drawingml/2006/table">
            <a:tbl>
              <a:tblPr>
                <a:tableStyleId>{D113A9D2-9D6B-4929-AA2D-F23B5EE8CBE7}</a:tableStyleId>
              </a:tblPr>
              <a:tblGrid>
                <a:gridCol w="1668911">
                  <a:extLst>
                    <a:ext uri="{9D8B030D-6E8A-4147-A177-3AD203B41FA5}">
                      <a16:colId xmlns:a16="http://schemas.microsoft.com/office/drawing/2014/main" val="20000"/>
                    </a:ext>
                  </a:extLst>
                </a:gridCol>
              </a:tblGrid>
              <a:tr h="395287">
                <a:tc>
                  <a:txBody>
                    <a:bodyPr/>
                    <a:lstStyle/>
                    <a:p>
                      <a:pPr algn="ctr"/>
                      <a:r>
                        <a:rPr lang="en-US" sz="1800" dirty="0"/>
                        <a:t>Cache</a:t>
                      </a:r>
                      <a:r>
                        <a:rPr lang="en-US" sz="1800" baseline="0" dirty="0"/>
                        <a:t> Rules</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95287">
                <a:tc>
                  <a:txBody>
                    <a:bodyPr/>
                    <a:lstStyle/>
                    <a:p>
                      <a:pPr algn="ctr"/>
                      <a:r>
                        <a:rPr lang="en-US" sz="1800" dirty="0"/>
                        <a:t>Partition Rules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797358650"/>
              </p:ext>
            </p:extLst>
          </p:nvPr>
        </p:nvGraphicFramePr>
        <p:xfrm>
          <a:off x="4572000" y="2667000"/>
          <a:ext cx="1377771" cy="533400"/>
        </p:xfrm>
        <a:graphic>
          <a:graphicData uri="http://schemas.openxmlformats.org/drawingml/2006/table">
            <a:tbl>
              <a:tblPr>
                <a:tableStyleId>{D113A9D2-9D6B-4929-AA2D-F23B5EE8CBE7}</a:tableStyleId>
              </a:tblPr>
              <a:tblGrid>
                <a:gridCol w="1377771">
                  <a:extLst>
                    <a:ext uri="{9D8B030D-6E8A-4147-A177-3AD203B41FA5}">
                      <a16:colId xmlns:a16="http://schemas.microsoft.com/office/drawing/2014/main" val="20000"/>
                    </a:ext>
                  </a:extLst>
                </a:gridCol>
              </a:tblGrid>
              <a:tr h="533400">
                <a:tc>
                  <a:txBody>
                    <a:bodyPr/>
                    <a:lstStyle/>
                    <a:p>
                      <a:r>
                        <a:rPr lang="en-US" sz="1800" dirty="0"/>
                        <a:t>Auth.</a:t>
                      </a:r>
                      <a:r>
                        <a:rPr lang="en-US" sz="1800" baseline="0" dirty="0"/>
                        <a:t> Rules</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25"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1" y="3581401"/>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modem"/>
          <p:cNvSpPr>
            <a:spLocks noEditPoints="1" noChangeArrowheads="1"/>
          </p:cNvSpPr>
          <p:nvPr/>
        </p:nvSpPr>
        <p:spPr bwMode="auto">
          <a:xfrm>
            <a:off x="4343400" y="4648200"/>
            <a:ext cx="1523999" cy="838200"/>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F69444"/>
          </a:solidFill>
          <a:ln w="9525">
            <a:solidFill>
              <a:srgbClr val="000000"/>
            </a:solidFill>
            <a:miter lim="800000"/>
            <a:headEnd/>
            <a:tailEnd/>
          </a:ln>
        </p:spPr>
        <p:txBody>
          <a:bodyPr>
            <a:prstTxWarp prst="textNoShape">
              <a:avLst/>
            </a:prstTxWarp>
          </a:bodyPr>
          <a:lstStyle/>
          <a:p>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3251548322"/>
              </p:ext>
            </p:extLst>
          </p:nvPr>
        </p:nvGraphicFramePr>
        <p:xfrm>
          <a:off x="1143000" y="838200"/>
          <a:ext cx="863600" cy="1462880"/>
        </p:xfrm>
        <a:graphic>
          <a:graphicData uri="http://schemas.openxmlformats.org/drawingml/2006/table">
            <a:tbl>
              <a:tblPr>
                <a:tableStyleId>{69CF1AB2-1976-4502-BF36-3FF5EA218861}</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61950">
                <a:tc>
                  <a:txBody>
                    <a:bodyPr/>
                    <a:lstStyle/>
                    <a:p>
                      <a:endParaRPr lang="en-US" sz="1800" dirty="0"/>
                    </a:p>
                  </a:txBody>
                  <a:tcPr marT="45700" marB="45700"/>
                </a:tc>
                <a:tc>
                  <a:txBody>
                    <a:bodyPr/>
                    <a:lstStyle/>
                    <a:p>
                      <a:endParaRPr lang="en-US" sz="1800" dirty="0"/>
                    </a:p>
                  </a:txBody>
                  <a:tcPr marT="45700" marB="45700"/>
                </a:tc>
                <a:extLst>
                  <a:ext uri="{0D108BD9-81ED-4DB2-BD59-A6C34878D82A}">
                    <a16:rowId xmlns:a16="http://schemas.microsoft.com/office/drawing/2014/main" val="10000"/>
                  </a:ext>
                </a:extLst>
              </a:tr>
              <a:tr h="361950">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r h="361950">
                <a:tc>
                  <a:txBody>
                    <a:bodyPr/>
                    <a:lstStyle/>
                    <a:p>
                      <a:endParaRPr lang="en-US" sz="1800" dirty="0"/>
                    </a:p>
                  </a:txBody>
                  <a:tcPr marT="45700" marB="45700">
                    <a:solidFill>
                      <a:schemeClr val="accent1">
                        <a:lumMod val="20000"/>
                        <a:lumOff val="80000"/>
                      </a:schemeClr>
                    </a:solidFill>
                  </a:tcPr>
                </a:tc>
                <a:tc>
                  <a:txBody>
                    <a:bodyPr/>
                    <a:lstStyle/>
                    <a:p>
                      <a:endParaRPr lang="en-US" sz="1800" dirty="0"/>
                    </a:p>
                  </a:txBody>
                  <a:tcPr marT="45700" marB="45700">
                    <a:solidFill>
                      <a:schemeClr val="accent1">
                        <a:lumMod val="20000"/>
                        <a:lumOff val="80000"/>
                      </a:schemeClr>
                    </a:solidFill>
                  </a:tcPr>
                </a:tc>
                <a:extLst>
                  <a:ext uri="{0D108BD9-81ED-4DB2-BD59-A6C34878D82A}">
                    <a16:rowId xmlns:a16="http://schemas.microsoft.com/office/drawing/2014/main" val="10002"/>
                  </a:ext>
                </a:extLst>
              </a:tr>
              <a:tr h="361950">
                <a:tc>
                  <a:txBody>
                    <a:bodyPr/>
                    <a:lstStyle/>
                    <a:p>
                      <a:endParaRPr lang="en-US" sz="1800" dirty="0"/>
                    </a:p>
                  </a:txBody>
                  <a:tcPr marT="45700" marB="45700">
                    <a:solidFill>
                      <a:schemeClr val="accent1">
                        <a:lumMod val="20000"/>
                        <a:lumOff val="80000"/>
                      </a:schemeClr>
                    </a:solidFill>
                  </a:tcPr>
                </a:tc>
                <a:tc>
                  <a:txBody>
                    <a:bodyPr/>
                    <a:lstStyle/>
                    <a:p>
                      <a:endParaRPr lang="en-US" sz="1800" dirty="0"/>
                    </a:p>
                  </a:txBody>
                  <a:tcPr marT="45700" marB="45700">
                    <a:solidFill>
                      <a:schemeClr val="accent1">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160121378"/>
              </p:ext>
            </p:extLst>
          </p:nvPr>
        </p:nvGraphicFramePr>
        <p:xfrm>
          <a:off x="228600" y="838200"/>
          <a:ext cx="939800" cy="1482724"/>
        </p:xfrm>
        <a:graphic>
          <a:graphicData uri="http://schemas.openxmlformats.org/drawingml/2006/table">
            <a:tbl>
              <a:tblPr>
                <a:tableStyleId>{69CF1AB2-1976-4502-BF36-3FF5EA218861}</a:tableStyleId>
              </a:tblPr>
              <a:tblGrid>
                <a:gridCol w="469900">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tblGrid>
              <a:tr h="370681">
                <a:tc>
                  <a:txBody>
                    <a:bodyPr/>
                    <a:lstStyle/>
                    <a:p>
                      <a:endParaRPr lang="en-US" sz="1800" dirty="0"/>
                    </a:p>
                  </a:txBody>
                  <a:tcPr marT="45700" marB="45700"/>
                </a:tc>
                <a:tc>
                  <a:txBody>
                    <a:bodyPr/>
                    <a:lstStyle/>
                    <a:p>
                      <a:r>
                        <a:rPr lang="en-US" sz="1800" dirty="0">
                          <a:solidFill>
                            <a:srgbClr val="000000"/>
                          </a:solidFill>
                        </a:rPr>
                        <a:t>R</a:t>
                      </a:r>
                      <a:r>
                        <a:rPr lang="en-US" altLang="zh-CN" sz="1800" baseline="-25000" dirty="0">
                          <a:solidFill>
                            <a:srgbClr val="000000"/>
                          </a:solidFill>
                        </a:rPr>
                        <a:t>2</a:t>
                      </a:r>
                      <a:endParaRPr lang="en-US" sz="1800" baseline="-25000" dirty="0">
                        <a:solidFill>
                          <a:srgbClr val="000000"/>
                        </a:solidFill>
                      </a:endParaRPr>
                    </a:p>
                  </a:txBody>
                  <a:tcPr marT="45700" marB="45700">
                    <a:solidFill>
                      <a:schemeClr val="tx2">
                        <a:lumMod val="40000"/>
                        <a:lumOff val="60000"/>
                      </a:schemeClr>
                    </a:solidFill>
                  </a:tcPr>
                </a:tc>
                <a:extLst>
                  <a:ext uri="{0D108BD9-81ED-4DB2-BD59-A6C34878D82A}">
                    <a16:rowId xmlns:a16="http://schemas.microsoft.com/office/drawing/2014/main" val="10000"/>
                  </a:ext>
                </a:extLst>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a:t>
                      </a:r>
                      <a:r>
                        <a:rPr lang="en-US" altLang="zh-CN" sz="1800" baseline="-25000" dirty="0">
                          <a:solidFill>
                            <a:schemeClr val="tx1"/>
                          </a:solidFill>
                        </a:rPr>
                        <a:t>1</a:t>
                      </a:r>
                      <a:endParaRPr lang="en-US" sz="1800" baseline="-25000" dirty="0">
                        <a:solidFill>
                          <a:schemeClr val="tx1"/>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extLst>
                  <a:ext uri="{0D108BD9-81ED-4DB2-BD59-A6C34878D82A}">
                    <a16:rowId xmlns:a16="http://schemas.microsoft.com/office/drawing/2014/main" val="10001"/>
                  </a:ext>
                </a:extLst>
              </a:tr>
              <a:tr h="370681">
                <a:tc>
                  <a:txBody>
                    <a:bodyPr/>
                    <a:lstStyle/>
                    <a:p>
                      <a:endParaRPr lang="en-US" sz="1800" dirty="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2"/>
                  </a:ext>
                </a:extLst>
              </a:tr>
              <a:tr h="370681">
                <a:tc>
                  <a:txBody>
                    <a:bodyPr/>
                    <a:lstStyle/>
                    <a:p>
                      <a:endParaRPr lang="en-US" sz="180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3"/>
                  </a:ext>
                </a:extLst>
              </a:tr>
            </a:tbl>
          </a:graphicData>
        </a:graphic>
      </p:graphicFrame>
      <p:sp>
        <p:nvSpPr>
          <p:cNvPr id="35" name="TextBox 18"/>
          <p:cNvSpPr txBox="1">
            <a:spLocks noChangeArrowheads="1"/>
          </p:cNvSpPr>
          <p:nvPr/>
        </p:nvSpPr>
        <p:spPr bwMode="auto">
          <a:xfrm>
            <a:off x="3657600" y="5486400"/>
            <a:ext cx="114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1800" dirty="0"/>
              <a:t>Authority</a:t>
            </a:r>
            <a:r>
              <a:rPr lang="zh-CN" altLang="en-US" sz="1800" dirty="0"/>
              <a:t> </a:t>
            </a:r>
            <a:endParaRPr lang="en-US" altLang="zh-CN" sz="1800" dirty="0"/>
          </a:p>
          <a:p>
            <a:pPr eaLnBrk="1" hangingPunct="1"/>
            <a:r>
              <a:rPr lang="en-US" sz="1800" dirty="0"/>
              <a:t>Switch B</a:t>
            </a:r>
          </a:p>
        </p:txBody>
      </p:sp>
      <p:cxnSp>
        <p:nvCxnSpPr>
          <p:cNvPr id="37" name="Straight Connector 36"/>
          <p:cNvCxnSpPr/>
          <p:nvPr/>
        </p:nvCxnSpPr>
        <p:spPr>
          <a:xfrm rot="16200000" flipH="1">
            <a:off x="173038" y="1663919"/>
            <a:ext cx="1941512" cy="1588"/>
          </a:xfrm>
          <a:prstGeom prst="line">
            <a:avLst/>
          </a:prstGeom>
          <a:ln w="762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28600" y="838200"/>
            <a:ext cx="17526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41" name="Table 40"/>
          <p:cNvGraphicFramePr>
            <a:graphicFrameLocks noGrp="1"/>
          </p:cNvGraphicFramePr>
          <p:nvPr>
            <p:extLst>
              <p:ext uri="{D42A27DB-BD31-4B8C-83A1-F6EECF244321}">
                <p14:modId xmlns:p14="http://schemas.microsoft.com/office/powerpoint/2010/main" val="4266411402"/>
              </p:ext>
            </p:extLst>
          </p:nvPr>
        </p:nvGraphicFramePr>
        <p:xfrm>
          <a:off x="6096000" y="838200"/>
          <a:ext cx="939800" cy="1482724"/>
        </p:xfrm>
        <a:graphic>
          <a:graphicData uri="http://schemas.openxmlformats.org/drawingml/2006/table">
            <a:tbl>
              <a:tblPr>
                <a:tableStyleId>{69CF1AB2-1976-4502-BF36-3FF5EA218861}</a:tableStyleId>
              </a:tblPr>
              <a:tblGrid>
                <a:gridCol w="469900">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tblGrid>
              <a:tr h="370681">
                <a:tc>
                  <a:txBody>
                    <a:bodyPr/>
                    <a:lstStyle/>
                    <a:p>
                      <a:endParaRPr lang="en-US" sz="1800" dirty="0"/>
                    </a:p>
                  </a:txBody>
                  <a:tcPr marT="45700" marB="45700"/>
                </a:tc>
                <a:tc>
                  <a:txBody>
                    <a:bodyPr/>
                    <a:lstStyle/>
                    <a:p>
                      <a:r>
                        <a:rPr lang="en-US" sz="1800" dirty="0">
                          <a:solidFill>
                            <a:srgbClr val="000000"/>
                          </a:solidFill>
                        </a:rPr>
                        <a:t>R</a:t>
                      </a:r>
                      <a:r>
                        <a:rPr lang="en-US" altLang="zh-CN" sz="1800" baseline="-25000" dirty="0">
                          <a:solidFill>
                            <a:srgbClr val="000000"/>
                          </a:solidFill>
                        </a:rPr>
                        <a:t>2</a:t>
                      </a:r>
                      <a:endParaRPr lang="en-US" sz="1800" baseline="-25000" dirty="0">
                        <a:solidFill>
                          <a:srgbClr val="000000"/>
                        </a:solidFill>
                      </a:endParaRPr>
                    </a:p>
                  </a:txBody>
                  <a:tcPr marT="45700" marB="45700">
                    <a:solidFill>
                      <a:schemeClr val="tx2">
                        <a:lumMod val="40000"/>
                        <a:lumOff val="60000"/>
                      </a:schemeClr>
                    </a:solidFill>
                  </a:tcPr>
                </a:tc>
                <a:extLst>
                  <a:ext uri="{0D108BD9-81ED-4DB2-BD59-A6C34878D82A}">
                    <a16:rowId xmlns:a16="http://schemas.microsoft.com/office/drawing/2014/main" val="10000"/>
                  </a:ext>
                </a:extLst>
              </a:tr>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a:t>
                      </a:r>
                      <a:r>
                        <a:rPr lang="en-US" altLang="zh-CN" sz="1800" baseline="-25000" dirty="0">
                          <a:solidFill>
                            <a:schemeClr val="tx1"/>
                          </a:solidFill>
                        </a:rPr>
                        <a:t>1</a:t>
                      </a:r>
                      <a:endParaRPr lang="en-US" sz="1800" baseline="-25000" dirty="0">
                        <a:solidFill>
                          <a:schemeClr val="tx1"/>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extLst>
                  <a:ext uri="{0D108BD9-81ED-4DB2-BD59-A6C34878D82A}">
                    <a16:rowId xmlns:a16="http://schemas.microsoft.com/office/drawing/2014/main" val="10001"/>
                  </a:ext>
                </a:extLst>
              </a:tr>
              <a:tr h="370681">
                <a:tc>
                  <a:txBody>
                    <a:bodyPr/>
                    <a:lstStyle/>
                    <a:p>
                      <a:endParaRPr lang="en-US" sz="1800" dirty="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2"/>
                  </a:ext>
                </a:extLst>
              </a:tr>
              <a:tr h="370681">
                <a:tc>
                  <a:txBody>
                    <a:bodyPr/>
                    <a:lstStyle/>
                    <a:p>
                      <a:endParaRPr lang="en-US" sz="1800"/>
                    </a:p>
                  </a:txBody>
                  <a:tcPr marT="45700" marB="45700"/>
                </a:tc>
                <a:tc>
                  <a:txBody>
                    <a:bodyPr/>
                    <a:lstStyle/>
                    <a:p>
                      <a:endParaRPr lang="en-US" sz="1800" dirty="0">
                        <a:solidFill>
                          <a:schemeClr val="tx2">
                            <a:lumMod val="40000"/>
                            <a:lumOff val="60000"/>
                          </a:schemeClr>
                        </a:solidFill>
                      </a:endParaRPr>
                    </a:p>
                  </a:txBody>
                  <a:tcPr marT="45700" marB="45700">
                    <a:solidFill>
                      <a:schemeClr val="tx2">
                        <a:lumMod val="40000"/>
                        <a:lumOff val="60000"/>
                      </a:schemeClr>
                    </a:solidFill>
                  </a:tcPr>
                </a:tc>
                <a:extLst>
                  <a:ext uri="{0D108BD9-81ED-4DB2-BD59-A6C34878D82A}">
                    <a16:rowId xmlns:a16="http://schemas.microsoft.com/office/drawing/2014/main" val="10003"/>
                  </a:ext>
                </a:extLst>
              </a:tr>
            </a:tbl>
          </a:graphicData>
        </a:graphic>
      </p:graphicFrame>
      <p:sp>
        <p:nvSpPr>
          <p:cNvPr id="43" name="Rectangle 42"/>
          <p:cNvSpPr/>
          <p:nvPr/>
        </p:nvSpPr>
        <p:spPr>
          <a:xfrm>
            <a:off x="6096000" y="838200"/>
            <a:ext cx="18288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3074244313"/>
              </p:ext>
            </p:extLst>
          </p:nvPr>
        </p:nvGraphicFramePr>
        <p:xfrm>
          <a:off x="7086600" y="5181600"/>
          <a:ext cx="863600" cy="1493440"/>
        </p:xfrm>
        <a:graphic>
          <a:graphicData uri="http://schemas.openxmlformats.org/drawingml/2006/table">
            <a:tbl>
              <a:tblPr>
                <a:tableStyleId>{69CF1AB2-1976-4502-BF36-3FF5EA218861}</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61950">
                <a:tc>
                  <a:txBody>
                    <a:bodyPr/>
                    <a:lstStyle/>
                    <a:p>
                      <a:endParaRPr lang="en-US" sz="1800" dirty="0"/>
                    </a:p>
                  </a:txBody>
                  <a:tcPr marT="45700" marB="45700"/>
                </a:tc>
                <a:tc>
                  <a:txBody>
                    <a:bodyPr/>
                    <a:lstStyle/>
                    <a:p>
                      <a:endParaRPr lang="en-US" sz="1800" dirty="0"/>
                    </a:p>
                  </a:txBody>
                  <a:tcPr marT="45700" marB="45700"/>
                </a:tc>
                <a:extLst>
                  <a:ext uri="{0D108BD9-81ED-4DB2-BD59-A6C34878D82A}">
                    <a16:rowId xmlns:a16="http://schemas.microsoft.com/office/drawing/2014/main" val="10000"/>
                  </a:ext>
                </a:extLst>
              </a:tr>
              <a:tr h="396280">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extLst>
                  <a:ext uri="{0D108BD9-81ED-4DB2-BD59-A6C34878D82A}">
                    <a16:rowId xmlns:a16="http://schemas.microsoft.com/office/drawing/2014/main" val="10001"/>
                  </a:ext>
                </a:extLst>
              </a:tr>
              <a:tr h="361950">
                <a:tc>
                  <a:txBody>
                    <a:bodyPr/>
                    <a:lstStyle/>
                    <a:p>
                      <a:endParaRPr lang="en-US" sz="1800" dirty="0"/>
                    </a:p>
                  </a:txBody>
                  <a:tcPr marT="45700" marB="45700">
                    <a:solidFill>
                      <a:schemeClr val="accent1">
                        <a:lumMod val="20000"/>
                        <a:lumOff val="80000"/>
                      </a:schemeClr>
                    </a:solidFill>
                  </a:tcPr>
                </a:tc>
                <a:tc>
                  <a:txBody>
                    <a:bodyPr/>
                    <a:lstStyle/>
                    <a:p>
                      <a:endParaRPr lang="en-US" sz="1800" dirty="0"/>
                    </a:p>
                  </a:txBody>
                  <a:tcPr marT="45700" marB="45700">
                    <a:solidFill>
                      <a:schemeClr val="accent1">
                        <a:lumMod val="20000"/>
                        <a:lumOff val="80000"/>
                      </a:schemeClr>
                    </a:solidFill>
                  </a:tcPr>
                </a:tc>
                <a:extLst>
                  <a:ext uri="{0D108BD9-81ED-4DB2-BD59-A6C34878D82A}">
                    <a16:rowId xmlns:a16="http://schemas.microsoft.com/office/drawing/2014/main" val="10002"/>
                  </a:ext>
                </a:extLst>
              </a:tr>
              <a:tr h="361950">
                <a:tc>
                  <a:txBody>
                    <a:bodyPr/>
                    <a:lstStyle/>
                    <a:p>
                      <a:endParaRPr lang="en-US" sz="1800" dirty="0"/>
                    </a:p>
                  </a:txBody>
                  <a:tcPr marT="45700" marB="45700">
                    <a:solidFill>
                      <a:schemeClr val="accent1">
                        <a:lumMod val="20000"/>
                        <a:lumOff val="80000"/>
                      </a:schemeClr>
                    </a:solidFill>
                  </a:tcPr>
                </a:tc>
                <a:tc>
                  <a:txBody>
                    <a:bodyPr/>
                    <a:lstStyle/>
                    <a:p>
                      <a:endParaRPr lang="en-US" sz="1800" dirty="0"/>
                    </a:p>
                  </a:txBody>
                  <a:tcPr marT="45700" marB="45700">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
        <p:nvSpPr>
          <p:cNvPr id="47" name="Rectangle 46"/>
          <p:cNvSpPr/>
          <p:nvPr/>
        </p:nvSpPr>
        <p:spPr>
          <a:xfrm>
            <a:off x="6172200" y="5181600"/>
            <a:ext cx="17526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149755864"/>
              </p:ext>
            </p:extLst>
          </p:nvPr>
        </p:nvGraphicFramePr>
        <p:xfrm>
          <a:off x="7061200" y="1219200"/>
          <a:ext cx="863600" cy="365720"/>
        </p:xfrm>
        <a:graphic>
          <a:graphicData uri="http://schemas.openxmlformats.org/drawingml/2006/table">
            <a:tbl>
              <a:tblPr>
                <a:tableStyleId>{69CF1AB2-1976-4502-BF36-3FF5EA218861}</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61950">
                <a:tc>
                  <a:txBody>
                    <a:bodyPr/>
                    <a:lstStyle/>
                    <a:p>
                      <a:endParaRPr lang="en-US" sz="1800" dirty="0"/>
                    </a:p>
                  </a:txBody>
                  <a:tcPr marT="45700" marB="45700">
                    <a:solidFill>
                      <a:srgbClr val="FF0000"/>
                    </a:solidFill>
                  </a:tcPr>
                </a:tc>
                <a:tc>
                  <a:txBody>
                    <a:bodyPr/>
                    <a:lstStyle/>
                    <a:p>
                      <a:endParaRPr lang="en-US" sz="1800" dirty="0"/>
                    </a:p>
                  </a:txBody>
                  <a:tcPr marT="45700" marB="45700">
                    <a:solidFill>
                      <a:srgbClr val="FF0000"/>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238264237"/>
              </p:ext>
            </p:extLst>
          </p:nvPr>
        </p:nvGraphicFramePr>
        <p:xfrm>
          <a:off x="6172200" y="5562600"/>
          <a:ext cx="914400" cy="381000"/>
        </p:xfrm>
        <a:graphic>
          <a:graphicData uri="http://schemas.openxmlformats.org/drawingml/2006/table">
            <a:tbl>
              <a:tblPr>
                <a:tableStyleId>{69CF1AB2-1976-4502-BF36-3FF5EA218861}</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a:t>
                      </a:r>
                      <a:r>
                        <a:rPr lang="en-US" altLang="zh-CN" sz="1800" baseline="-25000" dirty="0">
                          <a:solidFill>
                            <a:schemeClr val="tx1"/>
                          </a:solidFill>
                        </a:rPr>
                        <a:t>1</a:t>
                      </a:r>
                      <a:endParaRPr lang="en-US" sz="1800" baseline="-25000" dirty="0">
                        <a:solidFill>
                          <a:schemeClr val="tx1"/>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533400" y="5029200"/>
            <a:ext cx="1828800" cy="1481138"/>
            <a:chOff x="533400" y="5029200"/>
            <a:chExt cx="1828800" cy="1481138"/>
          </a:xfrm>
        </p:grpSpPr>
        <p:sp>
          <p:nvSpPr>
            <p:cNvPr id="48" name="Rectangle 47"/>
            <p:cNvSpPr/>
            <p:nvPr/>
          </p:nvSpPr>
          <p:spPr>
            <a:xfrm>
              <a:off x="533400" y="5029200"/>
              <a:ext cx="18288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Rectangle 48"/>
            <p:cNvSpPr/>
            <p:nvPr/>
          </p:nvSpPr>
          <p:spPr>
            <a:xfrm>
              <a:off x="533400" y="5029200"/>
              <a:ext cx="9144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a:off x="1447800" y="5029200"/>
              <a:ext cx="914400" cy="1481138"/>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 name="TextBox 6"/>
          <p:cNvSpPr txBox="1"/>
          <p:nvPr/>
        </p:nvSpPr>
        <p:spPr>
          <a:xfrm>
            <a:off x="533400" y="5867400"/>
            <a:ext cx="990601" cy="646331"/>
          </a:xfrm>
          <a:prstGeom prst="rect">
            <a:avLst/>
          </a:prstGeom>
          <a:noFill/>
        </p:spPr>
        <p:txBody>
          <a:bodyPr wrap="square" rtlCol="0">
            <a:spAutoFit/>
          </a:bodyPr>
          <a:lstStyle/>
          <a:p>
            <a:r>
              <a:rPr lang="en-US" dirty="0"/>
              <a:t>Go</a:t>
            </a:r>
            <a:r>
              <a:rPr lang="zh-CN" altLang="en-US" dirty="0"/>
              <a:t> </a:t>
            </a:r>
            <a:r>
              <a:rPr lang="en-US" altLang="zh-CN" dirty="0"/>
              <a:t>to</a:t>
            </a:r>
            <a:r>
              <a:rPr lang="zh-CN" altLang="en-US" dirty="0"/>
              <a:t> </a:t>
            </a:r>
            <a:r>
              <a:rPr lang="en-US" altLang="zh-CN" dirty="0"/>
              <a:t>switch</a:t>
            </a:r>
            <a:r>
              <a:rPr lang="zh-CN" altLang="en-US" dirty="0"/>
              <a:t> </a:t>
            </a:r>
            <a:r>
              <a:rPr lang="en-US" altLang="zh-CN" dirty="0"/>
              <a:t>A</a:t>
            </a:r>
            <a:endParaRPr lang="en-US" dirty="0"/>
          </a:p>
        </p:txBody>
      </p:sp>
      <p:sp>
        <p:nvSpPr>
          <p:cNvPr id="51" name="TextBox 50"/>
          <p:cNvSpPr txBox="1"/>
          <p:nvPr/>
        </p:nvSpPr>
        <p:spPr>
          <a:xfrm>
            <a:off x="1447800" y="5867400"/>
            <a:ext cx="990601" cy="646331"/>
          </a:xfrm>
          <a:prstGeom prst="rect">
            <a:avLst/>
          </a:prstGeom>
          <a:noFill/>
        </p:spPr>
        <p:txBody>
          <a:bodyPr wrap="square" rtlCol="0">
            <a:spAutoFit/>
          </a:bodyPr>
          <a:lstStyle/>
          <a:p>
            <a:r>
              <a:rPr lang="en-US" dirty="0"/>
              <a:t>Go</a:t>
            </a:r>
            <a:r>
              <a:rPr lang="zh-CN" altLang="en-US" dirty="0"/>
              <a:t> </a:t>
            </a:r>
            <a:r>
              <a:rPr lang="en-US" altLang="zh-CN" dirty="0"/>
              <a:t>to</a:t>
            </a:r>
            <a:r>
              <a:rPr lang="zh-CN" altLang="en-US" dirty="0"/>
              <a:t> </a:t>
            </a:r>
            <a:r>
              <a:rPr lang="en-US" altLang="zh-CN" dirty="0"/>
              <a:t>switch</a:t>
            </a:r>
            <a:r>
              <a:rPr lang="zh-CN" altLang="en-US" dirty="0"/>
              <a:t> </a:t>
            </a:r>
            <a:r>
              <a:rPr lang="en-US" altLang="zh-CN" dirty="0"/>
              <a:t>B</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815020305"/>
              </p:ext>
            </p:extLst>
          </p:nvPr>
        </p:nvGraphicFramePr>
        <p:xfrm>
          <a:off x="533400" y="5410200"/>
          <a:ext cx="1828800" cy="370681"/>
        </p:xfrm>
        <a:graphic>
          <a:graphicData uri="http://schemas.openxmlformats.org/drawingml/2006/table">
            <a:tbl>
              <a:tblPr>
                <a:tableStyleId>{69CF1AB2-1976-4502-BF36-3FF5EA218861}</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tblGrid>
              <a:tr h="370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a:t>
                      </a:r>
                      <a:r>
                        <a:rPr lang="en-US" altLang="zh-CN" sz="1800" baseline="-25000" dirty="0">
                          <a:solidFill>
                            <a:schemeClr val="tx1"/>
                          </a:solidFill>
                        </a:rPr>
                        <a:t>1</a:t>
                      </a:r>
                      <a:endParaRPr lang="en-US" sz="1800" baseline="-25000" dirty="0">
                        <a:solidFill>
                          <a:schemeClr val="tx1"/>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tc>
                  <a:txBody>
                    <a:bodyPr/>
                    <a:lstStyle/>
                    <a:p>
                      <a:endParaRPr lang="en-US" sz="1800" baseline="-25000" dirty="0">
                        <a:solidFill>
                          <a:schemeClr val="tx2">
                            <a:lumMod val="40000"/>
                            <a:lumOff val="60000"/>
                          </a:schemeClr>
                        </a:solidFill>
                      </a:endParaRPr>
                    </a:p>
                  </a:txBody>
                  <a:tcPr marT="45700" marB="45700">
                    <a:solidFill>
                      <a:srgbClr val="FF0000"/>
                    </a:solidFill>
                  </a:tcPr>
                </a:tc>
                <a:extLst>
                  <a:ext uri="{0D108BD9-81ED-4DB2-BD59-A6C34878D82A}">
                    <a16:rowId xmlns:a16="http://schemas.microsoft.com/office/drawing/2014/main" val="10000"/>
                  </a:ext>
                </a:extLst>
              </a:tr>
            </a:tbl>
          </a:graphicData>
        </a:graphic>
      </p:graphicFrame>
      <p:cxnSp>
        <p:nvCxnSpPr>
          <p:cNvPr id="10" name="Straight Arrow Connector 9"/>
          <p:cNvCxnSpPr/>
          <p:nvPr/>
        </p:nvCxnSpPr>
        <p:spPr>
          <a:xfrm flipV="1">
            <a:off x="5791200" y="1752600"/>
            <a:ext cx="9906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791200" y="1447800"/>
            <a:ext cx="53340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59" name="Table 58"/>
          <p:cNvGraphicFramePr>
            <a:graphicFrameLocks noGrp="1"/>
          </p:cNvGraphicFramePr>
          <p:nvPr>
            <p:extLst>
              <p:ext uri="{D42A27DB-BD31-4B8C-83A1-F6EECF244321}">
                <p14:modId xmlns:p14="http://schemas.microsoft.com/office/powerpoint/2010/main" val="3987633193"/>
              </p:ext>
            </p:extLst>
          </p:nvPr>
        </p:nvGraphicFramePr>
        <p:xfrm>
          <a:off x="4419600" y="4876800"/>
          <a:ext cx="1377771" cy="533400"/>
        </p:xfrm>
        <a:graphic>
          <a:graphicData uri="http://schemas.openxmlformats.org/drawingml/2006/table">
            <a:tbl>
              <a:tblPr>
                <a:tableStyleId>{D113A9D2-9D6B-4929-AA2D-F23B5EE8CBE7}</a:tableStyleId>
              </a:tblPr>
              <a:tblGrid>
                <a:gridCol w="1377771">
                  <a:extLst>
                    <a:ext uri="{9D8B030D-6E8A-4147-A177-3AD203B41FA5}">
                      <a16:colId xmlns:a16="http://schemas.microsoft.com/office/drawing/2014/main" val="20000"/>
                    </a:ext>
                  </a:extLst>
                </a:gridCol>
              </a:tblGrid>
              <a:tr h="533400">
                <a:tc>
                  <a:txBody>
                    <a:bodyPr/>
                    <a:lstStyle/>
                    <a:p>
                      <a:r>
                        <a:rPr lang="en-US" sz="1800" dirty="0"/>
                        <a:t>Auth.</a:t>
                      </a:r>
                      <a:r>
                        <a:rPr lang="en-US" sz="1800" baseline="0" dirty="0"/>
                        <a:t> Rules</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0" name="Picture 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0" y="838200"/>
            <a:ext cx="828675" cy="82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a:cxnSpLocks/>
          </p:cNvCxnSpPr>
          <p:nvPr/>
        </p:nvCxnSpPr>
        <p:spPr>
          <a:xfrm>
            <a:off x="5715000" y="5257800"/>
            <a:ext cx="1598612" cy="249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1143000" y="5486400"/>
            <a:ext cx="152400" cy="152400"/>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a:t>
            </a:r>
          </a:p>
        </p:txBody>
      </p:sp>
      <p:sp>
        <p:nvSpPr>
          <p:cNvPr id="72" name="Oval 71"/>
          <p:cNvSpPr/>
          <p:nvPr/>
        </p:nvSpPr>
        <p:spPr>
          <a:xfrm>
            <a:off x="6705600" y="1295400"/>
            <a:ext cx="152400" cy="152400"/>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a:t>
            </a:r>
          </a:p>
        </p:txBody>
      </p:sp>
      <p:cxnSp>
        <p:nvCxnSpPr>
          <p:cNvPr id="73" name="Straight Arrow Connector 72"/>
          <p:cNvCxnSpPr/>
          <p:nvPr/>
        </p:nvCxnSpPr>
        <p:spPr>
          <a:xfrm flipH="1">
            <a:off x="838200" y="3962400"/>
            <a:ext cx="1524000" cy="152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219200" y="4343400"/>
            <a:ext cx="13716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1981200" y="4343400"/>
            <a:ext cx="6096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1143000" y="5486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z</a:t>
            </a:r>
          </a:p>
        </p:txBody>
      </p:sp>
    </p:spTree>
    <p:custDataLst>
      <p:tags r:id="rId1"/>
    </p:custDataLst>
    <p:extLst>
      <p:ext uri="{BB962C8B-B14F-4D97-AF65-F5344CB8AC3E}">
        <p14:creationId xmlns:p14="http://schemas.microsoft.com/office/powerpoint/2010/main" val="675162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linds(horizontal)">
                                      <p:cBhvr>
                                        <p:cTn id="24" dur="500"/>
                                        <p:tgtEl>
                                          <p:spTgt spid="4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horizontal)">
                                      <p:cBhvr>
                                        <p:cTn id="27" dur="500"/>
                                        <p:tgtEl>
                                          <p:spTgt spid="47"/>
                                        </p:tgtEl>
                                      </p:cBhvr>
                                    </p:animEffect>
                                  </p:childTnLst>
                                </p:cTn>
                              </p:par>
                              <p:par>
                                <p:cTn id="28" presetID="3"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blinds(horizontal)">
                                      <p:cBhvr>
                                        <p:cTn id="35" dur="500"/>
                                        <p:tgtEl>
                                          <p:spTgt spid="67"/>
                                        </p:tgtEl>
                                      </p:cBhvr>
                                    </p:animEffect>
                                  </p:childTnLst>
                                </p:cTn>
                              </p:par>
                              <p:par>
                                <p:cTn id="36" presetID="3" presetClass="entr" presetSubtype="1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blinds(horizontal)">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4"/>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67"/>
                                        </p:tgtEl>
                                        <p:attrNameLst>
                                          <p:attrName>style.visibility</p:attrName>
                                        </p:attrNameLst>
                                      </p:cBhvr>
                                      <p:to>
                                        <p:strVal val="hidden"/>
                                      </p:to>
                                    </p:set>
                                  </p:childTnLst>
                                </p:cTn>
                              </p:par>
                              <p:par>
                                <p:cTn id="50" presetID="3" presetClass="entr" presetSubtype="1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blinds(horizontal)">
                                      <p:cBhvr>
                                        <p:cTn id="52" dur="500"/>
                                        <p:tgtEl>
                                          <p:spTgt spid="5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horizontal)">
                                      <p:cBhvr>
                                        <p:cTn id="55" dur="500"/>
                                        <p:tgtEl>
                                          <p:spTgt spid="7"/>
                                        </p:tgtEl>
                                      </p:cBhvr>
                                    </p:animEffect>
                                  </p:childTnLst>
                                </p:cTn>
                              </p:par>
                              <p:par>
                                <p:cTn id="56" presetID="3" presetClass="entr" presetSubtype="1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blinds(horizontal)">
                                      <p:cBhvr>
                                        <p:cTn id="58" dur="500"/>
                                        <p:tgtEl>
                                          <p:spTgt spid="6"/>
                                        </p:tgtEl>
                                      </p:cBhvr>
                                    </p:animEffect>
                                  </p:childTnLst>
                                </p:cTn>
                              </p:par>
                              <p:par>
                                <p:cTn id="59" presetID="3" presetClass="entr" presetSubtype="1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blinds(horizontal)">
                                      <p:cBhvr>
                                        <p:cTn id="61" dur="500"/>
                                        <p:tgtEl>
                                          <p:spTgt spid="76"/>
                                        </p:tgtEl>
                                      </p:cBhvr>
                                    </p:animEffect>
                                  </p:childTnLst>
                                </p:cTn>
                              </p:par>
                              <p:par>
                                <p:cTn id="62" presetID="3" presetClass="entr" presetSubtype="1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blinds(horizontal)">
                                      <p:cBhvr>
                                        <p:cTn id="64" dur="500"/>
                                        <p:tgtEl>
                                          <p:spTgt spid="7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9"/>
                                        </p:tgtEl>
                                        <p:attrNameLst>
                                          <p:attrName>style.visibility</p:attrName>
                                        </p:attrNameLst>
                                      </p:cBhvr>
                                      <p:to>
                                        <p:strVal val="hidden"/>
                                      </p:to>
                                    </p:set>
                                  </p:childTnLst>
                                </p:cTn>
                              </p:par>
                              <p:par>
                                <p:cTn id="71" presetID="3" presetClass="entr" presetSubtype="10" fill="hold" grpId="0" nodeType="withEffect">
                                  <p:stCondLst>
                                    <p:cond delay="0"/>
                                  </p:stCondLst>
                                  <p:childTnLst>
                                    <p:set>
                                      <p:cBhvr>
                                        <p:cTn id="72" dur="1" fill="hold">
                                          <p:stCondLst>
                                            <p:cond delay="0"/>
                                          </p:stCondLst>
                                        </p:cTn>
                                        <p:tgtEl>
                                          <p:spTgt spid="74764"/>
                                        </p:tgtEl>
                                        <p:attrNameLst>
                                          <p:attrName>style.visibility</p:attrName>
                                        </p:attrNameLst>
                                      </p:cBhvr>
                                      <p:to>
                                        <p:strVal val="visible"/>
                                      </p:to>
                                    </p:set>
                                    <p:animEffect transition="in" filter="blinds(horizontal)">
                                      <p:cBhvr>
                                        <p:cTn id="73" dur="500"/>
                                        <p:tgtEl>
                                          <p:spTgt spid="74764"/>
                                        </p:tgtEl>
                                      </p:cBhvr>
                                    </p:animEffect>
                                  </p:childTnLst>
                                </p:cTn>
                              </p:par>
                              <p:par>
                                <p:cTn id="74" presetID="3" presetClass="entr" presetSubtype="1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blinds(horizontal)">
                                      <p:cBhvr>
                                        <p:cTn id="76" dur="500"/>
                                        <p:tgtEl>
                                          <p:spTgt spid="1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blinds(horizontal)">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74770"/>
                                        </p:tgtEl>
                                        <p:attrNameLst>
                                          <p:attrName>style.visibility</p:attrName>
                                        </p:attrNameLst>
                                      </p:cBhvr>
                                      <p:to>
                                        <p:strVal val="visible"/>
                                      </p:to>
                                    </p:set>
                                    <p:animEffect transition="in" filter="blinds(horizontal)">
                                      <p:cBhvr>
                                        <p:cTn id="84" dur="500"/>
                                        <p:tgtEl>
                                          <p:spTgt spid="74770"/>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blinds(horizontal)">
                                      <p:cBhvr>
                                        <p:cTn id="87" dur="500"/>
                                        <p:tgtEl>
                                          <p:spTgt spid="72"/>
                                        </p:tgtEl>
                                      </p:cBhvr>
                                    </p:animEffect>
                                  </p:childTnLst>
                                </p:cTn>
                              </p:par>
                              <p:par>
                                <p:cTn id="88" presetID="3" presetClass="entr" presetSubtype="10" fill="hold"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blinds(horizontal)">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blinds(horizontal)">
                                      <p:cBhvr>
                                        <p:cTn id="95" dur="500"/>
                                        <p:tgtEl>
                                          <p:spTgt spid="45"/>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74772"/>
                                        </p:tgtEl>
                                        <p:attrNameLst>
                                          <p:attrName>style.visibility</p:attrName>
                                        </p:attrNameLst>
                                      </p:cBhvr>
                                      <p:to>
                                        <p:strVal val="visible"/>
                                      </p:to>
                                    </p:set>
                                    <p:animEffect transition="in" filter="blinds(horizontal)">
                                      <p:cBhvr>
                                        <p:cTn id="98" dur="500"/>
                                        <p:tgtEl>
                                          <p:spTgt spid="74772"/>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74771"/>
                                        </p:tgtEl>
                                        <p:attrNameLst>
                                          <p:attrName>style.visibility</p:attrName>
                                        </p:attrNameLst>
                                      </p:cBhvr>
                                      <p:to>
                                        <p:strVal val="visible"/>
                                      </p:to>
                                    </p:set>
                                    <p:animEffect transition="in" filter="blinds(horizontal)">
                                      <p:cBhvr>
                                        <p:cTn id="101" dur="500"/>
                                        <p:tgtEl>
                                          <p:spTgt spid="74771"/>
                                        </p:tgtEl>
                                      </p:cBhvr>
                                    </p:animEffect>
                                  </p:childTnLst>
                                </p:cTn>
                              </p:par>
                              <p:par>
                                <p:cTn id="102" presetID="3" presetClass="entr" presetSubtype="1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blinds(horizontal)">
                                      <p:cBhvr>
                                        <p:cTn id="104" dur="500"/>
                                        <p:tgtEl>
                                          <p:spTgt spid="18"/>
                                        </p:tgtEl>
                                      </p:cBhvr>
                                    </p:animEffect>
                                  </p:childTnLst>
                                </p:cTn>
                              </p:par>
                              <p:par>
                                <p:cTn id="105" presetID="3" presetClass="entr" presetSubtype="1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blinds(horizontal)">
                                      <p:cBhvr>
                                        <p:cTn id="107" dur="500"/>
                                        <p:tgtEl>
                                          <p:spTgt spid="8"/>
                                        </p:tgtEl>
                                      </p:cBhvr>
                                    </p:animEffect>
                                  </p:childTnLst>
                                </p:cTn>
                              </p:par>
                              <p:par>
                                <p:cTn id="108" presetID="3" presetClass="entr" presetSubtype="10" fill="hold"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blinds(horizontal)">
                                      <p:cBhvr>
                                        <p:cTn id="110" dur="500"/>
                                        <p:tgtEl>
                                          <p:spTgt spid="7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2"/>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73"/>
                                        </p:tgtEl>
                                        <p:attrNameLst>
                                          <p:attrName>style.visibility</p:attrName>
                                        </p:attrNameLst>
                                      </p:cBhvr>
                                      <p:to>
                                        <p:strVal val="hidden"/>
                                      </p:to>
                                    </p:set>
                                  </p:childTnLst>
                                </p:cTn>
                              </p:par>
                              <p:par>
                                <p:cTn id="117" presetID="3" presetClass="entr" presetSubtype="10" fill="hold"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blinds(horizontal)">
                                      <p:cBhvr>
                                        <p:cTn id="119" dur="500"/>
                                        <p:tgtEl>
                                          <p:spTgt spid="19"/>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74754"/>
                                        </p:tgtEl>
                                        <p:attrNameLst>
                                          <p:attrName>style.visibility</p:attrName>
                                        </p:attrNameLst>
                                      </p:cBhvr>
                                      <p:to>
                                        <p:strVal val="visible"/>
                                      </p:to>
                                    </p:set>
                                    <p:animEffect transition="in" filter="blinds(horizontal)">
                                      <p:cBhvr>
                                        <p:cTn id="122" dur="500"/>
                                        <p:tgtEl>
                                          <p:spTgt spid="74754"/>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blinds(horizontal)">
                                      <p:cBhvr>
                                        <p:cTn id="125" dur="500"/>
                                        <p:tgtEl>
                                          <p:spTgt spid="83"/>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blinds(horizontal)">
                                      <p:cBhvr>
                                        <p:cTn id="130" dur="500"/>
                                        <p:tgtEl>
                                          <p:spTgt spid="23"/>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74773"/>
                                        </p:tgtEl>
                                        <p:attrNameLst>
                                          <p:attrName>style.visibility</p:attrName>
                                        </p:attrNameLst>
                                      </p:cBhvr>
                                      <p:to>
                                        <p:strVal val="visible"/>
                                      </p:to>
                                    </p:set>
                                    <p:animEffect transition="in" filter="blinds(horizontal)">
                                      <p:cBhvr>
                                        <p:cTn id="133" dur="500"/>
                                        <p:tgtEl>
                                          <p:spTgt spid="74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64" grpId="0"/>
      <p:bldP spid="45" grpId="0" animBg="1"/>
      <p:bldP spid="74770" grpId="0"/>
      <p:bldP spid="74771" grpId="0"/>
      <p:bldP spid="74772" grpId="0"/>
      <p:bldP spid="74773" grpId="0"/>
      <p:bldP spid="39" grpId="0" animBg="1"/>
      <p:bldP spid="43" grpId="0" animBg="1"/>
      <p:bldP spid="47" grpId="0" animBg="1"/>
      <p:bldP spid="7" grpId="0"/>
      <p:bldP spid="51" grpId="0"/>
      <p:bldP spid="24" grpId="0" animBg="1"/>
      <p:bldP spid="72" grpId="0" animBg="1"/>
      <p:bldP spid="72" grpId="1" animBg="1"/>
      <p:bldP spid="8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ea typeface="ヒラギノ角ゴ Pro W3" charset="-128"/>
                <a:cs typeface="ヒラギノ角ゴ Pro W3" charset="-128"/>
              </a:rPr>
              <a:t>Three Sets of Rules in TCAM</a:t>
            </a:r>
          </a:p>
        </p:txBody>
      </p:sp>
      <p:graphicFrame>
        <p:nvGraphicFramePr>
          <p:cNvPr id="5" name="Content Placeholder 4"/>
          <p:cNvGraphicFramePr>
            <a:graphicFrameLocks noGrp="1"/>
          </p:cNvGraphicFramePr>
          <p:nvPr>
            <p:ph idx="1"/>
          </p:nvPr>
        </p:nvGraphicFramePr>
        <p:xfrm>
          <a:off x="228600" y="1600200"/>
          <a:ext cx="8686800" cy="45720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29083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70840">
                <a:tc>
                  <a:txBody>
                    <a:bodyPr/>
                    <a:lstStyle/>
                    <a:p>
                      <a:r>
                        <a:rPr lang="en-US" sz="2000" dirty="0"/>
                        <a:t>Type</a:t>
                      </a:r>
                    </a:p>
                  </a:txBody>
                  <a:tcPr/>
                </a:tc>
                <a:tc>
                  <a:txBody>
                    <a:bodyPr/>
                    <a:lstStyle/>
                    <a:p>
                      <a:r>
                        <a:rPr lang="en-US" sz="2000" dirty="0"/>
                        <a:t>Priority</a:t>
                      </a:r>
                    </a:p>
                  </a:txBody>
                  <a:tcPr/>
                </a:tc>
                <a:tc>
                  <a:txBody>
                    <a:bodyPr/>
                    <a:lstStyle/>
                    <a:p>
                      <a:r>
                        <a:rPr lang="en-US" sz="2000" dirty="0"/>
                        <a:t>Field 1</a:t>
                      </a:r>
                    </a:p>
                  </a:txBody>
                  <a:tcPr/>
                </a:tc>
                <a:tc>
                  <a:txBody>
                    <a:bodyPr/>
                    <a:lstStyle/>
                    <a:p>
                      <a:r>
                        <a:rPr lang="en-US" sz="2000" dirty="0"/>
                        <a:t>Field</a:t>
                      </a:r>
                      <a:r>
                        <a:rPr lang="en-US" sz="2000" baseline="0" dirty="0"/>
                        <a:t> 2</a:t>
                      </a:r>
                      <a:endParaRPr lang="en-US" sz="2000" dirty="0"/>
                    </a:p>
                  </a:txBody>
                  <a:tcPr/>
                </a:tc>
                <a:tc>
                  <a:txBody>
                    <a:bodyPr/>
                    <a:lstStyle/>
                    <a:p>
                      <a:r>
                        <a:rPr lang="en-US" sz="2000" dirty="0"/>
                        <a:t>Action</a:t>
                      </a:r>
                    </a:p>
                  </a:txBody>
                  <a:tcPr/>
                </a:tc>
                <a:tc>
                  <a:txBody>
                    <a:bodyPr/>
                    <a:lstStyle/>
                    <a:p>
                      <a:r>
                        <a:rPr lang="en-US" sz="2000" dirty="0"/>
                        <a:t>Timeout</a:t>
                      </a:r>
                    </a:p>
                  </a:txBody>
                  <a:tcPr/>
                </a:tc>
                <a:extLst>
                  <a:ext uri="{0D108BD9-81ED-4DB2-BD59-A6C34878D82A}">
                    <a16:rowId xmlns:a16="http://schemas.microsoft.com/office/drawing/2014/main" val="10000"/>
                  </a:ext>
                </a:extLst>
              </a:tr>
              <a:tr h="370840">
                <a:tc rowSpan="3">
                  <a:txBody>
                    <a:bodyPr/>
                    <a:lstStyle/>
                    <a:p>
                      <a:pPr algn="ctr"/>
                      <a:r>
                        <a:rPr lang="en-US" sz="2400" dirty="0">
                          <a:solidFill>
                            <a:srgbClr val="FF0000"/>
                          </a:solidFill>
                        </a:rPr>
                        <a:t>Cache Rules</a:t>
                      </a:r>
                    </a:p>
                  </a:txBody>
                  <a:tcPr anchor="ctr"/>
                </a:tc>
                <a:tc>
                  <a:txBody>
                    <a:bodyPr/>
                    <a:lstStyle/>
                    <a:p>
                      <a:r>
                        <a:rPr lang="en-US" sz="2000" dirty="0"/>
                        <a:t>210</a:t>
                      </a:r>
                    </a:p>
                  </a:txBody>
                  <a:tcPr/>
                </a:tc>
                <a:tc>
                  <a:txBody>
                    <a:bodyPr/>
                    <a:lstStyle/>
                    <a:p>
                      <a:r>
                        <a:rPr lang="en-US" sz="2000" dirty="0"/>
                        <a:t>00**</a:t>
                      </a:r>
                    </a:p>
                  </a:txBody>
                  <a:tcPr/>
                </a:tc>
                <a:tc>
                  <a:txBody>
                    <a:bodyPr/>
                    <a:lstStyle/>
                    <a:p>
                      <a:r>
                        <a:rPr lang="en-US" sz="2000" dirty="0"/>
                        <a:t>111*</a:t>
                      </a:r>
                    </a:p>
                  </a:txBody>
                  <a:tcPr/>
                </a:tc>
                <a:tc>
                  <a:txBody>
                    <a:bodyPr/>
                    <a:lstStyle/>
                    <a:p>
                      <a:r>
                        <a:rPr lang="en-US" sz="2000" baseline="0" dirty="0"/>
                        <a:t>Forward to Switch B</a:t>
                      </a:r>
                      <a:endParaRPr lang="en-US" sz="2000" dirty="0"/>
                    </a:p>
                  </a:txBody>
                  <a:tcPr/>
                </a:tc>
                <a:tc>
                  <a:txBody>
                    <a:bodyPr/>
                    <a:lstStyle/>
                    <a:p>
                      <a:r>
                        <a:rPr lang="en-US" sz="2000" dirty="0"/>
                        <a:t>10 sec</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sz="2000" dirty="0"/>
                        <a:t>209</a:t>
                      </a:r>
                    </a:p>
                  </a:txBody>
                  <a:tcPr/>
                </a:tc>
                <a:tc>
                  <a:txBody>
                    <a:bodyPr/>
                    <a:lstStyle/>
                    <a:p>
                      <a:r>
                        <a:rPr lang="en-US" sz="2000" dirty="0"/>
                        <a:t>1110</a:t>
                      </a:r>
                    </a:p>
                  </a:txBody>
                  <a:tcPr/>
                </a:tc>
                <a:tc>
                  <a:txBody>
                    <a:bodyPr/>
                    <a:lstStyle/>
                    <a:p>
                      <a:r>
                        <a:rPr lang="en-US" sz="2000" dirty="0"/>
                        <a:t>11**</a:t>
                      </a:r>
                    </a:p>
                  </a:txBody>
                  <a:tcPr/>
                </a:tc>
                <a:tc>
                  <a:txBody>
                    <a:bodyPr/>
                    <a:lstStyle/>
                    <a:p>
                      <a:r>
                        <a:rPr lang="en-US" sz="2000" dirty="0"/>
                        <a:t>Drop</a:t>
                      </a:r>
                    </a:p>
                  </a:txBody>
                  <a:tcPr/>
                </a:tc>
                <a:tc>
                  <a:txBody>
                    <a:bodyPr/>
                    <a:lstStyle/>
                    <a:p>
                      <a:r>
                        <a:rPr lang="en-US" sz="2000" dirty="0"/>
                        <a:t>10 sec</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extLst>
                  <a:ext uri="{0D108BD9-81ED-4DB2-BD59-A6C34878D82A}">
                    <a16:rowId xmlns:a16="http://schemas.microsoft.com/office/drawing/2014/main" val="10003"/>
                  </a:ext>
                </a:extLst>
              </a:tr>
              <a:tr h="370840">
                <a:tc rowSpan="3">
                  <a:txBody>
                    <a:bodyPr/>
                    <a:lstStyle/>
                    <a:p>
                      <a:pPr algn="ctr"/>
                      <a:r>
                        <a:rPr lang="en-US" sz="2400" dirty="0">
                          <a:solidFill>
                            <a:srgbClr val="FF0000"/>
                          </a:solidFill>
                        </a:rPr>
                        <a:t>Authority</a:t>
                      </a:r>
                      <a:r>
                        <a:rPr lang="en-US" sz="2400" baseline="0" dirty="0">
                          <a:solidFill>
                            <a:srgbClr val="FF0000"/>
                          </a:solidFill>
                        </a:rPr>
                        <a:t> Rules</a:t>
                      </a:r>
                      <a:endParaRPr lang="en-US" sz="2400" dirty="0">
                        <a:solidFill>
                          <a:srgbClr val="FF0000"/>
                        </a:solidFill>
                      </a:endParaRPr>
                    </a:p>
                  </a:txBody>
                  <a:tcPr anchor="ctr"/>
                </a:tc>
                <a:tc>
                  <a:txBody>
                    <a:bodyPr/>
                    <a:lstStyle/>
                    <a:p>
                      <a:r>
                        <a:rPr lang="en-US" sz="2000" dirty="0"/>
                        <a:t>110</a:t>
                      </a:r>
                    </a:p>
                  </a:txBody>
                  <a:tcPr/>
                </a:tc>
                <a:tc>
                  <a:txBody>
                    <a:bodyPr/>
                    <a:lstStyle/>
                    <a:p>
                      <a:r>
                        <a:rPr lang="en-US" sz="2000" dirty="0"/>
                        <a:t>00**</a:t>
                      </a:r>
                    </a:p>
                  </a:txBody>
                  <a:tcPr/>
                </a:tc>
                <a:tc>
                  <a:txBody>
                    <a:bodyPr/>
                    <a:lstStyle/>
                    <a:p>
                      <a:r>
                        <a:rPr lang="en-US" sz="2000" dirty="0"/>
                        <a:t>001*</a:t>
                      </a:r>
                    </a:p>
                  </a:txBody>
                  <a:tcPr/>
                </a:tc>
                <a:tc>
                  <a:txBody>
                    <a:bodyPr/>
                    <a:lstStyle/>
                    <a:p>
                      <a:r>
                        <a:rPr lang="en-US" sz="2000" dirty="0"/>
                        <a:t>Forward</a:t>
                      </a:r>
                    </a:p>
                    <a:p>
                      <a:r>
                        <a:rPr lang="en-US" sz="2000" dirty="0"/>
                        <a:t>Trigger cache manager</a:t>
                      </a:r>
                    </a:p>
                  </a:txBody>
                  <a:tcPr/>
                </a:tc>
                <a:tc>
                  <a:txBody>
                    <a:bodyPr/>
                    <a:lstStyle/>
                    <a:p>
                      <a:r>
                        <a:rPr lang="en-US" sz="2000" dirty="0"/>
                        <a:t>Infinity</a:t>
                      </a:r>
                    </a:p>
                  </a:txBody>
                  <a:tcPr/>
                </a:tc>
                <a:extLst>
                  <a:ext uri="{0D108BD9-81ED-4DB2-BD59-A6C34878D82A}">
                    <a16:rowId xmlns:a16="http://schemas.microsoft.com/office/drawing/2014/main" val="10004"/>
                  </a:ext>
                </a:extLst>
              </a:tr>
              <a:tr h="370840">
                <a:tc vMerge="1">
                  <a:txBody>
                    <a:bodyPr/>
                    <a:lstStyle/>
                    <a:p>
                      <a:endParaRPr lang="en-US" dirty="0">
                        <a:solidFill>
                          <a:srgbClr val="FF0000"/>
                        </a:solidFill>
                      </a:endParaRPr>
                    </a:p>
                  </a:txBody>
                  <a:tcPr/>
                </a:tc>
                <a:tc>
                  <a:txBody>
                    <a:bodyPr/>
                    <a:lstStyle/>
                    <a:p>
                      <a:r>
                        <a:rPr lang="en-US" sz="2000" dirty="0"/>
                        <a:t>109</a:t>
                      </a:r>
                    </a:p>
                  </a:txBody>
                  <a:tcPr/>
                </a:tc>
                <a:tc>
                  <a:txBody>
                    <a:bodyPr/>
                    <a:lstStyle/>
                    <a:p>
                      <a:r>
                        <a:rPr lang="en-US" sz="2000" dirty="0"/>
                        <a:t>0001</a:t>
                      </a:r>
                    </a:p>
                  </a:txBody>
                  <a:tcPr/>
                </a:tc>
                <a:tc>
                  <a:txBody>
                    <a:bodyPr/>
                    <a:lstStyle/>
                    <a:p>
                      <a:r>
                        <a:rPr lang="en-US" sz="2000" dirty="0"/>
                        <a:t>0***</a:t>
                      </a:r>
                    </a:p>
                  </a:txBody>
                  <a:tcPr/>
                </a:tc>
                <a:tc>
                  <a:txBody>
                    <a:bodyPr/>
                    <a:lstStyle/>
                    <a:p>
                      <a:r>
                        <a:rPr lang="en-US" sz="2000" dirty="0"/>
                        <a:t>Drop, </a:t>
                      </a:r>
                    </a:p>
                    <a:p>
                      <a:r>
                        <a:rPr lang="en-US" sz="2000" dirty="0"/>
                        <a:t>Trigger cache manager</a:t>
                      </a:r>
                    </a:p>
                  </a:txBody>
                  <a:tcPr/>
                </a:tc>
                <a:tc>
                  <a:txBody>
                    <a:bodyPr/>
                    <a:lstStyle/>
                    <a:p>
                      <a:endParaRPr lang="en-US" sz="2000" dirty="0"/>
                    </a:p>
                  </a:txBody>
                  <a:tcPr/>
                </a:tc>
                <a:extLst>
                  <a:ext uri="{0D108BD9-81ED-4DB2-BD59-A6C34878D82A}">
                    <a16:rowId xmlns:a16="http://schemas.microsoft.com/office/drawing/2014/main" val="10005"/>
                  </a:ext>
                </a:extLst>
              </a:tr>
              <a:tr h="370840">
                <a:tc vMerge="1">
                  <a:txBody>
                    <a:bodyPr/>
                    <a:lstStyle/>
                    <a:p>
                      <a:endParaRPr lang="en-US" dirty="0">
                        <a:solidFill>
                          <a:srgbClr val="FF0000"/>
                        </a:solidFill>
                      </a:endParaRP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extLst>
                  <a:ext uri="{0D108BD9-81ED-4DB2-BD59-A6C34878D82A}">
                    <a16:rowId xmlns:a16="http://schemas.microsoft.com/office/drawing/2014/main" val="10006"/>
                  </a:ext>
                </a:extLst>
              </a:tr>
              <a:tr h="370840">
                <a:tc rowSpan="3">
                  <a:txBody>
                    <a:bodyPr/>
                    <a:lstStyle/>
                    <a:p>
                      <a:pPr algn="ctr"/>
                      <a:r>
                        <a:rPr lang="en-US" sz="2400" dirty="0">
                          <a:solidFill>
                            <a:srgbClr val="FF0000"/>
                          </a:solidFill>
                        </a:rPr>
                        <a:t>Partition Rules</a:t>
                      </a:r>
                    </a:p>
                  </a:txBody>
                  <a:tcPr anchor="ctr"/>
                </a:tc>
                <a:tc>
                  <a:txBody>
                    <a:bodyPr/>
                    <a:lstStyle/>
                    <a:p>
                      <a:r>
                        <a:rPr lang="en-US" sz="2000" dirty="0"/>
                        <a:t>15</a:t>
                      </a:r>
                    </a:p>
                  </a:txBody>
                  <a:tcPr/>
                </a:tc>
                <a:tc>
                  <a:txBody>
                    <a:bodyPr/>
                    <a:lstStyle/>
                    <a:p>
                      <a:r>
                        <a:rPr lang="en-US" sz="2000" dirty="0"/>
                        <a:t>0***</a:t>
                      </a:r>
                    </a:p>
                  </a:txBody>
                  <a:tcPr/>
                </a:tc>
                <a:tc>
                  <a:txBody>
                    <a:bodyPr/>
                    <a:lstStyle/>
                    <a:p>
                      <a:r>
                        <a:rPr lang="en-US" sz="2000" dirty="0"/>
                        <a:t>000*</a:t>
                      </a:r>
                    </a:p>
                  </a:txBody>
                  <a:tcPr/>
                </a:tc>
                <a:tc>
                  <a:txBody>
                    <a:bodyPr/>
                    <a:lstStyle/>
                    <a:p>
                      <a:r>
                        <a:rPr lang="en-US" sz="2000" dirty="0"/>
                        <a:t>Redirect to auth.</a:t>
                      </a:r>
                      <a:r>
                        <a:rPr lang="en-US" sz="2000" baseline="0" dirty="0"/>
                        <a:t> switch</a:t>
                      </a:r>
                      <a:endParaRPr lang="en-US" sz="2000" dirty="0"/>
                    </a:p>
                  </a:txBody>
                  <a:tcPr/>
                </a:tc>
                <a:tc>
                  <a:txBody>
                    <a:bodyPr/>
                    <a:lstStyle/>
                    <a:p>
                      <a:endParaRPr lang="en-US" sz="2000"/>
                    </a:p>
                  </a:txBody>
                  <a:tcPr/>
                </a:tc>
                <a:extLst>
                  <a:ext uri="{0D108BD9-81ED-4DB2-BD59-A6C34878D82A}">
                    <a16:rowId xmlns:a16="http://schemas.microsoft.com/office/drawing/2014/main" val="10007"/>
                  </a:ext>
                </a:extLst>
              </a:tr>
              <a:tr h="370840">
                <a:tc vMerge="1">
                  <a:txBody>
                    <a:bodyPr/>
                    <a:lstStyle/>
                    <a:p>
                      <a:endParaRPr lang="en-US" dirty="0"/>
                    </a:p>
                  </a:txBody>
                  <a:tcPr/>
                </a:tc>
                <a:tc>
                  <a:txBody>
                    <a:bodyPr/>
                    <a:lstStyle/>
                    <a:p>
                      <a:r>
                        <a:rPr lang="en-US" sz="2000" dirty="0"/>
                        <a:t>14</a:t>
                      </a:r>
                    </a:p>
                  </a:txBody>
                  <a:tcPr/>
                </a:tc>
                <a:tc>
                  <a:txBody>
                    <a:bodyPr/>
                    <a:lstStyle/>
                    <a:p>
                      <a:endParaRPr lang="en-US" sz="2000"/>
                    </a:p>
                  </a:txBody>
                  <a:tcPr/>
                </a:tc>
                <a:tc>
                  <a:txBody>
                    <a:bodyPr/>
                    <a:lstStyle/>
                    <a:p>
                      <a:endParaRPr lang="en-US" sz="2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a:t>
                      </a:r>
                    </a:p>
                  </a:txBody>
                  <a:tcPr/>
                </a:tc>
                <a:tc>
                  <a:txBody>
                    <a:bodyPr/>
                    <a:lstStyle/>
                    <a:p>
                      <a:endParaRPr lang="en-US" sz="2000"/>
                    </a:p>
                  </a:txBody>
                  <a:tcPr/>
                </a:tc>
                <a:extLst>
                  <a:ext uri="{0D108BD9-81ED-4DB2-BD59-A6C34878D82A}">
                    <a16:rowId xmlns:a16="http://schemas.microsoft.com/office/drawing/2014/main" val="10008"/>
                  </a:ext>
                </a:extLst>
              </a:tr>
              <a:tr h="370840">
                <a:tc vMerge="1">
                  <a:txBody>
                    <a:bodyPr/>
                    <a:lstStyle/>
                    <a:p>
                      <a:endParaRPr lang="en-US" dirty="0"/>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tc>
                  <a:txBody>
                    <a:bodyPr/>
                    <a:lstStyle/>
                    <a:p>
                      <a:r>
                        <a:rPr lang="en-US" sz="2000" dirty="0"/>
                        <a:t>…</a:t>
                      </a:r>
                    </a:p>
                  </a:txBody>
                  <a:tcPr/>
                </a:tc>
                <a:extLst>
                  <a:ext uri="{0D108BD9-81ED-4DB2-BD59-A6C34878D82A}">
                    <a16:rowId xmlns:a16="http://schemas.microsoft.com/office/drawing/2014/main" val="10009"/>
                  </a:ext>
                </a:extLst>
              </a:tr>
            </a:tbl>
          </a:graphicData>
        </a:graphic>
      </p:graphicFrame>
      <p:sp>
        <p:nvSpPr>
          <p:cNvPr id="40012" name="Slide Number Placeholder 3"/>
          <p:cNvSpPr>
            <a:spLocks noGrp="1"/>
          </p:cNvSpPr>
          <p:nvPr>
            <p:ph type="sldNum" sz="quarter" idx="12"/>
          </p:nvPr>
        </p:nvSpPr>
        <p:spPr bwMode="auto">
          <a:noFill/>
          <a:ln>
            <a:miter lim="800000"/>
            <a:headEnd/>
            <a:tailEnd/>
          </a:ln>
        </p:spPr>
        <p:txBody>
          <a:bodyPr/>
          <a:lstStyle/>
          <a:p>
            <a:fld id="{EB701100-866E-424D-9E97-C01EC44CFE3B}" type="slidenum">
              <a:rPr lang="en-US" smtClean="0">
                <a:latin typeface="Arial" charset="0"/>
                <a:ea typeface="ヒラギノ角ゴ Pro W3" charset="-128"/>
                <a:cs typeface="ヒラギノ角ゴ Pro W3" charset="-128"/>
              </a:rPr>
              <a:pPr/>
              <a:t>68</a:t>
            </a:fld>
            <a:endParaRPr lang="en-US">
              <a:latin typeface="Arial" charset="0"/>
              <a:ea typeface="ヒラギノ角ゴ Pro W3" charset="-128"/>
              <a:cs typeface="ヒラギノ角ゴ Pro W3" charset="-128"/>
            </a:endParaRPr>
          </a:p>
        </p:txBody>
      </p:sp>
      <p:sp>
        <p:nvSpPr>
          <p:cNvPr id="6" name="Rounded Rectangle 5"/>
          <p:cNvSpPr/>
          <p:nvPr/>
        </p:nvSpPr>
        <p:spPr>
          <a:xfrm>
            <a:off x="1755775" y="2133600"/>
            <a:ext cx="7162800" cy="8382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t>In ingress switches</a:t>
            </a:r>
          </a:p>
          <a:p>
            <a:pPr>
              <a:defRPr/>
            </a:pPr>
            <a:r>
              <a:rPr lang="en-US" sz="2400" i="1" dirty="0"/>
              <a:t>reactively</a:t>
            </a:r>
            <a:r>
              <a:rPr lang="en-US" sz="2400" dirty="0"/>
              <a:t> installed by authority switches</a:t>
            </a:r>
          </a:p>
        </p:txBody>
      </p:sp>
      <p:sp>
        <p:nvSpPr>
          <p:cNvPr id="7" name="Rounded Rectangle 6"/>
          <p:cNvSpPr/>
          <p:nvPr/>
        </p:nvSpPr>
        <p:spPr>
          <a:xfrm>
            <a:off x="1755775" y="3657600"/>
            <a:ext cx="7159625" cy="838200"/>
          </a:xfrm>
          <a:prstGeom prst="roundRect">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r>
              <a:rPr lang="en-US" sz="2400">
                <a:solidFill>
                  <a:srgbClr val="FFFFFF"/>
                </a:solidFill>
                <a:ea typeface="ヒラギノ角ゴ Pro W3" charset="-128"/>
                <a:cs typeface="ヒラギノ角ゴ Pro W3" charset="-128"/>
              </a:rPr>
              <a:t>In authority switches</a:t>
            </a:r>
          </a:p>
          <a:p>
            <a:r>
              <a:rPr lang="en-US" sz="2400" i="1">
                <a:solidFill>
                  <a:srgbClr val="FFFFFF"/>
                </a:solidFill>
                <a:ea typeface="ヒラギノ角ゴ Pro W3" charset="-128"/>
                <a:cs typeface="ヒラギノ角ゴ Pro W3" charset="-128"/>
              </a:rPr>
              <a:t>proactively</a:t>
            </a:r>
            <a:r>
              <a:rPr lang="en-US" sz="2400">
                <a:solidFill>
                  <a:srgbClr val="FFFFFF"/>
                </a:solidFill>
                <a:ea typeface="ヒラギノ角ゴ Pro W3" charset="-128"/>
                <a:cs typeface="ヒラギノ角ゴ Pro W3" charset="-128"/>
              </a:rPr>
              <a:t> installed by controller </a:t>
            </a:r>
          </a:p>
        </p:txBody>
      </p:sp>
      <p:sp>
        <p:nvSpPr>
          <p:cNvPr id="8" name="Rounded Rectangle 7"/>
          <p:cNvSpPr/>
          <p:nvPr/>
        </p:nvSpPr>
        <p:spPr>
          <a:xfrm>
            <a:off x="1752600" y="5181600"/>
            <a:ext cx="7162800" cy="838200"/>
          </a:xfrm>
          <a:prstGeom prst="roundRect">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r>
              <a:rPr lang="en-US" sz="2400" dirty="0">
                <a:solidFill>
                  <a:srgbClr val="FFFFFF"/>
                </a:solidFill>
                <a:ea typeface="ヒラギノ角ゴ Pro W3" charset="-128"/>
                <a:cs typeface="ヒラギノ角ゴ Pro W3" charset="-128"/>
              </a:rPr>
              <a:t>In every switch</a:t>
            </a:r>
          </a:p>
          <a:p>
            <a:r>
              <a:rPr lang="en-US" sz="2400" i="1" dirty="0">
                <a:solidFill>
                  <a:srgbClr val="FFFFFF"/>
                </a:solidFill>
                <a:ea typeface="ヒラギノ角ゴ Pro W3" charset="-128"/>
                <a:cs typeface="ヒラギノ角ゴ Pro W3" charset="-128"/>
              </a:rPr>
              <a:t>proactively</a:t>
            </a:r>
            <a:r>
              <a:rPr lang="en-US" sz="2400" dirty="0">
                <a:solidFill>
                  <a:srgbClr val="FFFFFF"/>
                </a:solidFill>
                <a:ea typeface="ヒラギノ角ゴ Pro W3" charset="-128"/>
                <a:cs typeface="ヒラギノ角ゴ Pro W3" charset="-128"/>
              </a:rPr>
              <a:t> installed by controller</a:t>
            </a:r>
          </a:p>
        </p:txBody>
      </p:sp>
      <p:cxnSp>
        <p:nvCxnSpPr>
          <p:cNvPr id="9" name="Straight Arrow Connector 8"/>
          <p:cNvCxnSpPr/>
          <p:nvPr/>
        </p:nvCxnSpPr>
        <p:spPr>
          <a:xfrm rot="5400000">
            <a:off x="-547687" y="4129088"/>
            <a:ext cx="4298950" cy="3175"/>
          </a:xfrm>
          <a:prstGeom prst="straightConnector1">
            <a:avLst/>
          </a:prstGeom>
          <a:ln w="76200" cmpd="sng">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276600" y="4951413"/>
            <a:ext cx="3733800" cy="53022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t>Cache Rules</a:t>
            </a:r>
          </a:p>
        </p:txBody>
      </p:sp>
      <p:sp>
        <p:nvSpPr>
          <p:cNvPr id="41987" name="Title 1"/>
          <p:cNvSpPr>
            <a:spLocks noGrp="1"/>
          </p:cNvSpPr>
          <p:nvPr>
            <p:ph type="title"/>
          </p:nvPr>
        </p:nvSpPr>
        <p:spPr>
          <a:xfrm>
            <a:off x="1219200" y="152400"/>
            <a:ext cx="8229600" cy="762000"/>
          </a:xfrm>
        </p:spPr>
        <p:txBody>
          <a:bodyPr>
            <a:normAutofit fontScale="90000"/>
          </a:bodyPr>
          <a:lstStyle/>
          <a:p>
            <a:r>
              <a:rPr lang="en-US" dirty="0">
                <a:ea typeface="ヒラギノ角ゴ Pro W3" charset="-128"/>
                <a:cs typeface="ヒラギノ角ゴ Pro W3" charset="-128"/>
              </a:rPr>
              <a:t>DIFANE Switch Prototype</a:t>
            </a:r>
            <a:br>
              <a:rPr lang="en-US" dirty="0">
                <a:ea typeface="ヒラギノ角ゴ Pro W3" charset="-128"/>
                <a:cs typeface="ヒラギノ角ゴ Pro W3" charset="-128"/>
              </a:rPr>
            </a:br>
            <a:r>
              <a:rPr lang="en-US" baseline="-25000" dirty="0">
                <a:ea typeface="ヒラギノ角ゴ Pro W3" charset="-128"/>
                <a:cs typeface="ヒラギノ角ゴ Pro W3" charset="-128"/>
              </a:rPr>
              <a:t>Built with </a:t>
            </a:r>
            <a:r>
              <a:rPr lang="en-US" baseline="-25000" dirty="0" err="1">
                <a:ea typeface="ヒラギノ角ゴ Pro W3" charset="-128"/>
                <a:cs typeface="ヒラギノ角ゴ Pro W3" charset="-128"/>
              </a:rPr>
              <a:t>OpenFlow</a:t>
            </a:r>
            <a:r>
              <a:rPr lang="en-US" baseline="-25000" dirty="0">
                <a:ea typeface="ヒラギノ角ゴ Pro W3" charset="-128"/>
                <a:cs typeface="ヒラギノ角ゴ Pro W3" charset="-128"/>
              </a:rPr>
              <a:t> switch</a:t>
            </a:r>
          </a:p>
        </p:txBody>
      </p:sp>
      <p:sp>
        <p:nvSpPr>
          <p:cNvPr id="41988" name="Slide Number Placeholder 3"/>
          <p:cNvSpPr>
            <a:spLocks noGrp="1"/>
          </p:cNvSpPr>
          <p:nvPr>
            <p:ph type="sldNum" sz="quarter" idx="12"/>
          </p:nvPr>
        </p:nvSpPr>
        <p:spPr bwMode="auto">
          <a:xfrm>
            <a:off x="7010400" y="6492875"/>
            <a:ext cx="2133600" cy="365125"/>
          </a:xfrm>
          <a:noFill/>
          <a:ln>
            <a:miter lim="800000"/>
            <a:headEnd/>
            <a:tailEnd/>
          </a:ln>
        </p:spPr>
        <p:txBody>
          <a:bodyPr/>
          <a:lstStyle/>
          <a:p>
            <a:fld id="{ED197DB6-6668-A84F-8A02-600296D47046}" type="slidenum">
              <a:rPr lang="en-US" smtClean="0">
                <a:latin typeface="Arial" charset="0"/>
                <a:ea typeface="ヒラギノ角ゴ Pro W3" charset="-128"/>
                <a:cs typeface="ヒラギノ角ゴ Pro W3" charset="-128"/>
              </a:rPr>
              <a:pPr/>
              <a:t>69</a:t>
            </a:fld>
            <a:endParaRPr lang="en-US">
              <a:latin typeface="Arial" charset="0"/>
              <a:ea typeface="ヒラギノ角ゴ Pro W3" charset="-128"/>
              <a:cs typeface="ヒラギノ角ゴ Pro W3" charset="-128"/>
            </a:endParaRPr>
          </a:p>
        </p:txBody>
      </p:sp>
      <p:sp>
        <p:nvSpPr>
          <p:cNvPr id="5" name="Rectangle 4"/>
          <p:cNvSpPr/>
          <p:nvPr/>
        </p:nvSpPr>
        <p:spPr>
          <a:xfrm>
            <a:off x="762000" y="4648200"/>
            <a:ext cx="7924800" cy="201295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990" name="TextBox 6"/>
          <p:cNvSpPr txBox="1">
            <a:spLocks noChangeArrowheads="1"/>
          </p:cNvSpPr>
          <p:nvPr/>
        </p:nvSpPr>
        <p:spPr bwMode="auto">
          <a:xfrm>
            <a:off x="990600" y="5221288"/>
            <a:ext cx="1103313" cy="954087"/>
          </a:xfrm>
          <a:prstGeom prst="rect">
            <a:avLst/>
          </a:prstGeom>
          <a:noFill/>
          <a:ln w="9525">
            <a:noFill/>
            <a:miter lim="800000"/>
            <a:headEnd/>
            <a:tailEnd/>
          </a:ln>
        </p:spPr>
        <p:txBody>
          <a:bodyPr wrap="none">
            <a:prstTxWarp prst="textNoShape">
              <a:avLst/>
            </a:prstTxWarp>
            <a:spAutoFit/>
          </a:bodyPr>
          <a:lstStyle/>
          <a:p>
            <a:r>
              <a:rPr lang="en-US" sz="2800">
                <a:solidFill>
                  <a:srgbClr val="0000FF"/>
                </a:solidFill>
              </a:rPr>
              <a:t>Data </a:t>
            </a:r>
          </a:p>
          <a:p>
            <a:r>
              <a:rPr lang="en-US" sz="2800">
                <a:solidFill>
                  <a:srgbClr val="0000FF"/>
                </a:solidFill>
              </a:rPr>
              <a:t>Plane</a:t>
            </a:r>
          </a:p>
        </p:txBody>
      </p:sp>
      <p:sp>
        <p:nvSpPr>
          <p:cNvPr id="8" name="Rectangle 7"/>
          <p:cNvSpPr/>
          <p:nvPr/>
        </p:nvSpPr>
        <p:spPr>
          <a:xfrm>
            <a:off x="762000" y="2819400"/>
            <a:ext cx="7924800" cy="155416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6">
                  <a:lumMod val="75000"/>
                </a:schemeClr>
              </a:solidFill>
            </a:endParaRPr>
          </a:p>
        </p:txBody>
      </p:sp>
      <p:sp>
        <p:nvSpPr>
          <p:cNvPr id="9" name="TextBox 8"/>
          <p:cNvSpPr txBox="1"/>
          <p:nvPr/>
        </p:nvSpPr>
        <p:spPr>
          <a:xfrm>
            <a:off x="990600" y="3124200"/>
            <a:ext cx="1371600" cy="954107"/>
          </a:xfrm>
          <a:prstGeom prst="rect">
            <a:avLst/>
          </a:prstGeom>
          <a:noFill/>
        </p:spPr>
        <p:txBody>
          <a:bodyPr>
            <a:spAutoFit/>
          </a:bodyPr>
          <a:lstStyle/>
          <a:p>
            <a:pPr>
              <a:defRPr/>
            </a:pPr>
            <a:r>
              <a:rPr lang="en-US" sz="2800" dirty="0">
                <a:solidFill>
                  <a:schemeClr val="accent6">
                    <a:lumMod val="75000"/>
                  </a:schemeClr>
                </a:solidFill>
              </a:rPr>
              <a:t>Control Plane</a:t>
            </a:r>
          </a:p>
        </p:txBody>
      </p:sp>
      <p:sp>
        <p:nvSpPr>
          <p:cNvPr id="10" name="Rounded Rectangle 9"/>
          <p:cNvSpPr/>
          <p:nvPr/>
        </p:nvSpPr>
        <p:spPr>
          <a:xfrm>
            <a:off x="6403975" y="3124200"/>
            <a:ext cx="1905000" cy="954088"/>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solidFill>
                  <a:schemeClr val="bg1"/>
                </a:solidFill>
              </a:rPr>
              <a:t>Cache</a:t>
            </a:r>
          </a:p>
          <a:p>
            <a:pPr algn="ctr">
              <a:defRPr/>
            </a:pPr>
            <a:r>
              <a:rPr lang="en-US" sz="2800" dirty="0">
                <a:solidFill>
                  <a:schemeClr val="bg1"/>
                </a:solidFill>
              </a:rPr>
              <a:t>Manager</a:t>
            </a:r>
          </a:p>
        </p:txBody>
      </p:sp>
      <p:cxnSp>
        <p:nvCxnSpPr>
          <p:cNvPr id="12" name="Straight Arrow Connector 11"/>
          <p:cNvCxnSpPr/>
          <p:nvPr/>
        </p:nvCxnSpPr>
        <p:spPr>
          <a:xfrm rot="5400000" flipH="1" flipV="1">
            <a:off x="6592094" y="4950619"/>
            <a:ext cx="1598612" cy="0"/>
          </a:xfrm>
          <a:prstGeom prst="straightConnector1">
            <a:avLst/>
          </a:prstGeom>
          <a:ln w="508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flipH="1" flipV="1">
            <a:off x="7054057" y="2817018"/>
            <a:ext cx="609600" cy="4763"/>
          </a:xfrm>
          <a:prstGeom prst="straightConnector1">
            <a:avLst/>
          </a:prstGeom>
          <a:ln w="508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a:off x="6403975" y="1560513"/>
            <a:ext cx="2160588" cy="954087"/>
          </a:xfrm>
          <a:prstGeom prst="rect">
            <a:avLst/>
          </a:prstGeom>
          <a:noFill/>
          <a:ln w="9525">
            <a:noFill/>
            <a:miter lim="800000"/>
            <a:headEnd/>
            <a:tailEnd/>
          </a:ln>
        </p:spPr>
        <p:txBody>
          <a:bodyPr wrap="none">
            <a:prstTxWarp prst="textNoShape">
              <a:avLst/>
            </a:prstTxWarp>
            <a:spAutoFit/>
          </a:bodyPr>
          <a:lstStyle/>
          <a:p>
            <a:r>
              <a:rPr lang="en-US" sz="2800"/>
              <a:t>Send Cache </a:t>
            </a:r>
          </a:p>
          <a:p>
            <a:r>
              <a:rPr lang="en-US" sz="2800"/>
              <a:t>Updates</a:t>
            </a:r>
          </a:p>
        </p:txBody>
      </p:sp>
      <p:sp>
        <p:nvSpPr>
          <p:cNvPr id="16" name="TextBox 15"/>
          <p:cNvSpPr txBox="1">
            <a:spLocks noChangeArrowheads="1"/>
          </p:cNvSpPr>
          <p:nvPr/>
        </p:nvSpPr>
        <p:spPr bwMode="auto">
          <a:xfrm>
            <a:off x="2093913" y="1560513"/>
            <a:ext cx="2139950" cy="954087"/>
          </a:xfrm>
          <a:prstGeom prst="rect">
            <a:avLst/>
          </a:prstGeom>
          <a:noFill/>
          <a:ln w="9525">
            <a:noFill/>
            <a:miter lim="800000"/>
            <a:headEnd/>
            <a:tailEnd/>
          </a:ln>
        </p:spPr>
        <p:txBody>
          <a:bodyPr wrap="none">
            <a:prstTxWarp prst="textNoShape">
              <a:avLst/>
            </a:prstTxWarp>
            <a:spAutoFit/>
          </a:bodyPr>
          <a:lstStyle/>
          <a:p>
            <a:r>
              <a:rPr lang="en-US" sz="2800" dirty="0" err="1"/>
              <a:t>Recv</a:t>
            </a:r>
            <a:r>
              <a:rPr lang="en-US" sz="2800" dirty="0"/>
              <a:t> Cache </a:t>
            </a:r>
          </a:p>
          <a:p>
            <a:r>
              <a:rPr lang="en-US" sz="2800" dirty="0"/>
              <a:t>Updates</a:t>
            </a:r>
          </a:p>
        </p:txBody>
      </p:sp>
      <p:cxnSp>
        <p:nvCxnSpPr>
          <p:cNvPr id="18" name="Straight Arrow Connector 17"/>
          <p:cNvCxnSpPr/>
          <p:nvPr/>
        </p:nvCxnSpPr>
        <p:spPr>
          <a:xfrm rot="5400000">
            <a:off x="1313656" y="3867944"/>
            <a:ext cx="2708275" cy="158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6403975" y="2819400"/>
            <a:ext cx="1905000" cy="1554163"/>
          </a:xfrm>
          <a:prstGeom prst="roundRect">
            <a:avLst/>
          </a:prstGeom>
          <a:noFill/>
          <a:ln w="508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Cloud Callout 21"/>
          <p:cNvSpPr/>
          <p:nvPr/>
        </p:nvSpPr>
        <p:spPr>
          <a:xfrm>
            <a:off x="3581400" y="2133600"/>
            <a:ext cx="2514600" cy="1600200"/>
          </a:xfrm>
          <a:prstGeom prst="cloudCallout">
            <a:avLst>
              <a:gd name="adj1" fmla="val 68653"/>
              <a:gd name="adj2" fmla="val 78590"/>
            </a:avLst>
          </a:prstGeom>
          <a:ln w="25400">
            <a:solidFill>
              <a:srgbClr val="FF0000"/>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t>Only in Auth. Switches</a:t>
            </a:r>
          </a:p>
        </p:txBody>
      </p:sp>
      <p:sp>
        <p:nvSpPr>
          <p:cNvPr id="25" name="Rectangle 24"/>
          <p:cNvSpPr/>
          <p:nvPr/>
        </p:nvSpPr>
        <p:spPr>
          <a:xfrm>
            <a:off x="3276600" y="5487988"/>
            <a:ext cx="3733800" cy="53022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t>Authority Rules</a:t>
            </a:r>
          </a:p>
        </p:txBody>
      </p:sp>
      <p:sp>
        <p:nvSpPr>
          <p:cNvPr id="28" name="Rectangle 27"/>
          <p:cNvSpPr/>
          <p:nvPr/>
        </p:nvSpPr>
        <p:spPr>
          <a:xfrm>
            <a:off x="3276600" y="6018213"/>
            <a:ext cx="3733800" cy="53181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t>Partition Rules</a:t>
            </a:r>
          </a:p>
        </p:txBody>
      </p:sp>
      <p:cxnSp>
        <p:nvCxnSpPr>
          <p:cNvPr id="30" name="Straight Arrow Connector 29"/>
          <p:cNvCxnSpPr/>
          <p:nvPr/>
        </p:nvCxnSpPr>
        <p:spPr>
          <a:xfrm>
            <a:off x="2668588" y="5221288"/>
            <a:ext cx="609600" cy="1587"/>
          </a:xfrm>
          <a:prstGeom prst="straightConnector1">
            <a:avLst/>
          </a:prstGeom>
          <a:ln w="508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015163" y="5748338"/>
            <a:ext cx="379412" cy="1587"/>
          </a:xfrm>
          <a:prstGeom prst="straightConnector1">
            <a:avLst/>
          </a:prstGeom>
          <a:ln w="5080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3048000" y="5481638"/>
            <a:ext cx="4346575" cy="536575"/>
          </a:xfrm>
          <a:prstGeom prst="roundRect">
            <a:avLst/>
          </a:prstGeom>
          <a:noFill/>
          <a:ln w="508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ounded Rectangle 22"/>
          <p:cNvSpPr/>
          <p:nvPr/>
        </p:nvSpPr>
        <p:spPr>
          <a:xfrm>
            <a:off x="500063" y="4816475"/>
            <a:ext cx="8186737" cy="1676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dirty="0"/>
              <a:t>Just software modification for authority switches</a:t>
            </a:r>
          </a:p>
        </p:txBody>
      </p:sp>
      <p:sp>
        <p:nvSpPr>
          <p:cNvPr id="26" name="TextBox 25"/>
          <p:cNvSpPr txBox="1"/>
          <p:nvPr/>
        </p:nvSpPr>
        <p:spPr>
          <a:xfrm>
            <a:off x="7394575" y="4655403"/>
            <a:ext cx="1978025" cy="830997"/>
          </a:xfrm>
          <a:prstGeom prst="rect">
            <a:avLst/>
          </a:prstGeom>
          <a:noFill/>
        </p:spPr>
        <p:txBody>
          <a:bodyPr wrap="square" rtlCol="0">
            <a:spAutoFit/>
          </a:bodyPr>
          <a:lstStyle/>
          <a:p>
            <a:r>
              <a:rPr lang="en-US" sz="2400" dirty="0"/>
              <a:t>Notification</a:t>
            </a:r>
          </a:p>
          <a:p>
            <a:endParaRPr lang="en-US" sz="2400" dirty="0"/>
          </a:p>
        </p:txBody>
      </p:sp>
      <p:sp>
        <p:nvSpPr>
          <p:cNvPr id="27" name="Cloud 26"/>
          <p:cNvSpPr/>
          <p:nvPr/>
        </p:nvSpPr>
        <p:spPr>
          <a:xfrm>
            <a:off x="77788" y="935038"/>
            <a:ext cx="2016125" cy="1579562"/>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modem"/>
          <p:cNvSpPr>
            <a:spLocks noEditPoints="1" noChangeArrowheads="1"/>
          </p:cNvSpPr>
          <p:nvPr/>
        </p:nvSpPr>
        <p:spPr bwMode="auto">
          <a:xfrm>
            <a:off x="77788" y="1773238"/>
            <a:ext cx="973137" cy="360362"/>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prstTxWarp prst="textNoShape">
              <a:avLst/>
            </a:prstTxWarp>
          </a:bodyPr>
          <a:lstStyle/>
          <a:p>
            <a:endParaRPr lang="en-US"/>
          </a:p>
        </p:txBody>
      </p:sp>
      <p:sp>
        <p:nvSpPr>
          <p:cNvPr id="31" name="Freeform 30"/>
          <p:cNvSpPr/>
          <p:nvPr/>
        </p:nvSpPr>
        <p:spPr>
          <a:xfrm>
            <a:off x="457199" y="842963"/>
            <a:ext cx="1066801" cy="930275"/>
          </a:xfrm>
          <a:custGeom>
            <a:avLst/>
            <a:gdLst>
              <a:gd name="connsiteX0" fmla="*/ 2152316 w 2152316"/>
              <a:gd name="connsiteY0" fmla="*/ 365403 h 1434877"/>
              <a:gd name="connsiteX1" fmla="*/ 1136316 w 2152316"/>
              <a:gd name="connsiteY1" fmla="*/ 4456 h 1434877"/>
              <a:gd name="connsiteX2" fmla="*/ 307474 w 2152316"/>
              <a:gd name="connsiteY2" fmla="*/ 392140 h 1434877"/>
              <a:gd name="connsiteX3" fmla="*/ 0 w 2152316"/>
              <a:gd name="connsiteY3" fmla="*/ 1434877 h 1434877"/>
            </a:gdLst>
            <a:ahLst/>
            <a:cxnLst>
              <a:cxn ang="0">
                <a:pos x="connsiteX0" y="connsiteY0"/>
              </a:cxn>
              <a:cxn ang="0">
                <a:pos x="connsiteX1" y="connsiteY1"/>
              </a:cxn>
              <a:cxn ang="0">
                <a:pos x="connsiteX2" y="connsiteY2"/>
              </a:cxn>
              <a:cxn ang="0">
                <a:pos x="connsiteX3" y="connsiteY3"/>
              </a:cxn>
            </a:cxnLst>
            <a:rect l="l" t="t" r="r" b="b"/>
            <a:pathLst>
              <a:path w="2152316" h="1434877">
                <a:moveTo>
                  <a:pt x="2152316" y="365403"/>
                </a:moveTo>
                <a:cubicBezTo>
                  <a:pt x="1798053" y="182701"/>
                  <a:pt x="1443790" y="0"/>
                  <a:pt x="1136316" y="4456"/>
                </a:cubicBezTo>
                <a:cubicBezTo>
                  <a:pt x="828842" y="8912"/>
                  <a:pt x="496860" y="153737"/>
                  <a:pt x="307474" y="392140"/>
                </a:cubicBezTo>
                <a:cubicBezTo>
                  <a:pt x="118088" y="630544"/>
                  <a:pt x="0" y="1434877"/>
                  <a:pt x="0" y="1434877"/>
                </a:cubicBezTo>
              </a:path>
            </a:pathLst>
          </a:custGeom>
          <a:ln w="3810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TextBox 31"/>
          <p:cNvSpPr txBox="1">
            <a:spLocks noChangeArrowheads="1"/>
          </p:cNvSpPr>
          <p:nvPr/>
        </p:nvSpPr>
        <p:spPr bwMode="auto">
          <a:xfrm rot="20213511">
            <a:off x="75014" y="594305"/>
            <a:ext cx="1377840"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latin typeface="Apple Casual" charset="0"/>
                <a:ea typeface="Apple Casual" charset="0"/>
                <a:cs typeface="Apple Casual" charset="0"/>
              </a:rPr>
              <a:t>Cache rules</a:t>
            </a:r>
          </a:p>
        </p:txBody>
      </p:sp>
      <p:sp>
        <p:nvSpPr>
          <p:cNvPr id="33" name="modem"/>
          <p:cNvSpPr>
            <a:spLocks noEditPoints="1" noChangeArrowheads="1"/>
          </p:cNvSpPr>
          <p:nvPr/>
        </p:nvSpPr>
        <p:spPr bwMode="auto">
          <a:xfrm>
            <a:off x="1123950" y="1101726"/>
            <a:ext cx="973137" cy="358775"/>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accent3">
              <a:lumMod val="60000"/>
              <a:lumOff val="40000"/>
            </a:schemeClr>
          </a:solidFill>
          <a:ln w="9525">
            <a:solidFill>
              <a:srgbClr val="000000"/>
            </a:solidFill>
            <a:miter lim="800000"/>
            <a:headEnd/>
            <a:tailEnd/>
          </a:ln>
        </p:spPr>
        <p:txBody>
          <a:bodyPr>
            <a:prstTxWarp prst="textNoShape">
              <a:avLst/>
            </a:prstTxWarp>
          </a:bodyPr>
          <a:lstStyle/>
          <a:p>
            <a:pPr>
              <a:defRPr/>
            </a:pPr>
            <a:endParaRPr lang="en-US">
              <a:latin typeface="Arial" pitchFamily="26" charset="0"/>
              <a:ea typeface="ヒラギノ角ゴ Pro W3" pitchFamily="26" charset="-128"/>
              <a:cs typeface="ヒラギノ角ゴ Pro W3" pitchFamily="26" charset="-128"/>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endCondLst>
                                    <p:cond evt="onNext" delay="0">
                                      <p:tgtEl>
                                        <p:sldTgt/>
                                      </p:tgtEl>
                                    </p:cond>
                                  </p:endCondLst>
                                  <p:childTnLst>
                                    <p:set>
                                      <p:cBhvr rctx="PPT">
                                        <p:cTn id="18" dur="indefinite"/>
                                        <p:tgtEl>
                                          <p:spTgt spid="29"/>
                                        </p:tgtEl>
                                        <p:attrNameLst>
                                          <p:attrName>style.opacity</p:attrName>
                                        </p:attrNameLst>
                                      </p:cBhvr>
                                      <p:to>
                                        <p:strVal val="0.5"/>
                                      </p:to>
                                    </p:set>
                                    <p:animEffect filter="image" prLst="opacity: 0.5">
                                      <p:cBhvr rctx="IE">
                                        <p:cTn id="19" dur="indefinite"/>
                                        <p:tgtEl>
                                          <p:spTgt spid="29"/>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endCondLst>
                                    <p:cond evt="onNext" delay="0">
                                      <p:tgtEl>
                                        <p:sldTgt/>
                                      </p:tgtEl>
                                    </p:cond>
                                  </p:endCondLst>
                                  <p:childTnLst>
                                    <p:set>
                                      <p:cBhvr rctx="PPT">
                                        <p:cTn id="35" dur="indefinite"/>
                                        <p:tgtEl>
                                          <p:spTgt spid="33"/>
                                        </p:tgtEl>
                                        <p:attrNameLst>
                                          <p:attrName>style.opacity</p:attrName>
                                        </p:attrNameLst>
                                      </p:cBhvr>
                                      <p:to>
                                        <p:strVal val="0.5"/>
                                      </p:to>
                                    </p:set>
                                    <p:animEffect filter="image" prLst="opacity: 0.5">
                                      <p:cBhvr rctx="IE">
                                        <p:cTn id="36" dur="indefinite"/>
                                        <p:tgtEl>
                                          <p:spTgt spid="33"/>
                                        </p:tgtEl>
                                      </p:cBhvr>
                                    </p:animEffec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1"/>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2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6" grpId="0"/>
      <p:bldP spid="20" grpId="0" animBg="1"/>
      <p:bldP spid="22" grpId="0" animBg="1"/>
      <p:bldP spid="38" grpId="0" animBg="1"/>
      <p:bldP spid="38" grpId="1" animBg="1"/>
      <p:bldP spid="23" grpId="0" animBg="1"/>
      <p:bldP spid="26" grpId="0"/>
      <p:bldP spid="27" grpId="0" animBg="1"/>
      <p:bldP spid="27" grpId="1" animBg="1"/>
      <p:bldP spid="29" grpId="0" animBg="1"/>
      <p:bldP spid="29" grpId="1" animBg="1"/>
      <p:bldP spid="29" grpId="2" animBg="1"/>
      <p:bldP spid="31" grpId="0" animBg="1"/>
      <p:bldP spid="31" grpId="1" animBg="1"/>
      <p:bldP spid="32" grpId="0"/>
      <p:bldP spid="32" grpId="1"/>
      <p:bldP spid="33" grpId="0" animBg="1"/>
      <p:bldP spid="33" grpId="1" animBg="1"/>
      <p:bldP spid="33"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nvSpPr>
        <p:spPr bwMode="auto">
          <a:xfrm>
            <a:off x="0" y="6629400"/>
            <a:ext cx="79248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sz="1100" dirty="0">
                <a:latin typeface="+mj-lt"/>
              </a:rPr>
              <a:t>The Stanford Clean Slate Program, http://</a:t>
            </a:r>
            <a:r>
              <a:rPr lang="en-US" sz="1100" u="sng" dirty="0">
                <a:latin typeface="+mj-lt"/>
              </a:rPr>
              <a:t>cleanslate.stanford.edu</a:t>
            </a:r>
            <a:r>
              <a:rPr lang="en-US" sz="1100" dirty="0">
                <a:latin typeface="+mj-lt"/>
              </a:rPr>
              <a:t>	</a:t>
            </a:r>
          </a:p>
        </p:txBody>
      </p:sp>
      <p:pic>
        <p:nvPicPr>
          <p:cNvPr id="30" name="Picture 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5"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6"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8" name="Rectangle 9"/>
          <p:cNvSpPr>
            <a:spLocks/>
          </p:cNvSpPr>
          <p:nvPr/>
        </p:nvSpPr>
        <p:spPr bwMode="auto">
          <a:xfrm>
            <a:off x="7518400" y="528195"/>
            <a:ext cx="1445011" cy="37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90000"/>
              </a:lnSpc>
            </a:pPr>
            <a:r>
              <a:rPr lang="en-US" sz="2700" b="1" dirty="0">
                <a:solidFill>
                  <a:srgbClr val="00B050"/>
                </a:solidFill>
                <a:latin typeface="Calibri" pitchFamily="34" charset="0"/>
              </a:rPr>
              <a:t>Controller</a:t>
            </a:r>
          </a:p>
        </p:txBody>
      </p:sp>
      <p:pic>
        <p:nvPicPr>
          <p:cNvPr id="39" name="Picture 1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6350" y="1000125"/>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0" name="Rectangle 11"/>
          <p:cNvSpPr>
            <a:spLocks/>
          </p:cNvSpPr>
          <p:nvPr/>
        </p:nvSpPr>
        <p:spPr bwMode="auto">
          <a:xfrm>
            <a:off x="8255000" y="1482725"/>
            <a:ext cx="3190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2400">
                <a:solidFill>
                  <a:srgbClr val="FFFFFF"/>
                </a:solidFill>
                <a:latin typeface="Calibri" pitchFamily="34" charset="0"/>
              </a:rPr>
              <a:t>PC</a:t>
            </a:r>
          </a:p>
        </p:txBody>
      </p:sp>
      <p:sp>
        <p:nvSpPr>
          <p:cNvPr id="41" name="Line 12"/>
          <p:cNvSpPr>
            <a:spLocks noChangeShapeType="1"/>
          </p:cNvSpPr>
          <p:nvPr/>
        </p:nvSpPr>
        <p:spPr bwMode="auto">
          <a:xfrm>
            <a:off x="3027363" y="3313113"/>
            <a:ext cx="1749425" cy="1587"/>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2" name="Rectangle 13"/>
          <p:cNvSpPr>
            <a:spLocks/>
          </p:cNvSpPr>
          <p:nvPr/>
        </p:nvSpPr>
        <p:spPr bwMode="auto">
          <a:xfrm>
            <a:off x="312738" y="3357563"/>
            <a:ext cx="865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700">
                <a:solidFill>
                  <a:srgbClr val="163F88"/>
                </a:solidFill>
                <a:latin typeface="Calibri" pitchFamily="34" charset="0"/>
              </a:rPr>
              <a:t>Hardware</a:t>
            </a:r>
          </a:p>
          <a:p>
            <a:r>
              <a:rPr lang="en-US" sz="1700">
                <a:solidFill>
                  <a:srgbClr val="163F88"/>
                </a:solidFill>
                <a:latin typeface="Calibri" pitchFamily="34" charset="0"/>
              </a:rPr>
              <a:t>Layer</a:t>
            </a:r>
          </a:p>
        </p:txBody>
      </p:sp>
      <p:sp>
        <p:nvSpPr>
          <p:cNvPr id="43" name="Rectangle 14"/>
          <p:cNvSpPr>
            <a:spLocks/>
          </p:cNvSpPr>
          <p:nvPr/>
        </p:nvSpPr>
        <p:spPr bwMode="auto">
          <a:xfrm>
            <a:off x="360363" y="1758950"/>
            <a:ext cx="7921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700" dirty="0">
                <a:solidFill>
                  <a:srgbClr val="163F88"/>
                </a:solidFill>
                <a:latin typeface="Calibri" pitchFamily="34" charset="0"/>
              </a:rPr>
              <a:t>Software</a:t>
            </a:r>
          </a:p>
          <a:p>
            <a:r>
              <a:rPr lang="en-US" sz="1700" dirty="0">
                <a:solidFill>
                  <a:srgbClr val="163F88"/>
                </a:solidFill>
                <a:latin typeface="Calibri" pitchFamily="34" charset="0"/>
              </a:rPr>
              <a:t>Layer</a:t>
            </a:r>
          </a:p>
        </p:txBody>
      </p:sp>
      <p:sp>
        <p:nvSpPr>
          <p:cNvPr id="44" name="AutoShape 15"/>
          <p:cNvSpPr>
            <a:spLocks/>
          </p:cNvSpPr>
          <p:nvPr/>
        </p:nvSpPr>
        <p:spPr bwMode="auto">
          <a:xfrm>
            <a:off x="1258888" y="1312863"/>
            <a:ext cx="5037137" cy="3455987"/>
          </a:xfrm>
          <a:prstGeom prst="roundRect">
            <a:avLst>
              <a:gd name="adj" fmla="val 3875"/>
            </a:avLst>
          </a:prstGeom>
          <a:solidFill>
            <a:schemeClr val="accent1">
              <a:lumMod val="20000"/>
              <a:lumOff val="80000"/>
            </a:schemeClr>
          </a:solidFill>
          <a:ln w="25400">
            <a:solidFill>
              <a:srgbClr val="163F88"/>
            </a:solidFill>
            <a:miter lim="800000"/>
            <a:headEnd/>
            <a:tailEnd/>
          </a:ln>
        </p:spPr>
        <p:txBody>
          <a:bodyPr lIns="0" tIns="0" rIns="0" bIns="0"/>
          <a:lstStyle/>
          <a:p>
            <a:endParaRPr lang="en-US">
              <a:latin typeface="Calibri" pitchFamily="34" charset="0"/>
            </a:endParaRPr>
          </a:p>
        </p:txBody>
      </p:sp>
      <p:sp>
        <p:nvSpPr>
          <p:cNvPr id="45" name="Rectangle 16"/>
          <p:cNvSpPr>
            <a:spLocks/>
          </p:cNvSpPr>
          <p:nvPr/>
        </p:nvSpPr>
        <p:spPr bwMode="auto">
          <a:xfrm>
            <a:off x="2819400" y="2619375"/>
            <a:ext cx="183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dirty="0" err="1">
                <a:latin typeface="Calibri" pitchFamily="34" charset="0"/>
              </a:rPr>
              <a:t>OpenFlow</a:t>
            </a:r>
            <a:r>
              <a:rPr lang="en-US" dirty="0">
                <a:latin typeface="Calibri" pitchFamily="34" charset="0"/>
              </a:rPr>
              <a:t> Table</a:t>
            </a:r>
          </a:p>
        </p:txBody>
      </p:sp>
      <p:sp>
        <p:nvSpPr>
          <p:cNvPr id="46" name="Line 17"/>
          <p:cNvSpPr>
            <a:spLocks noChangeShapeType="1"/>
          </p:cNvSpPr>
          <p:nvPr/>
        </p:nvSpPr>
        <p:spPr bwMode="auto">
          <a:xfrm rot="10800000" flipH="1">
            <a:off x="6323013" y="1446213"/>
            <a:ext cx="1574800" cy="544512"/>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grpSp>
        <p:nvGrpSpPr>
          <p:cNvPr id="3" name="Group 18"/>
          <p:cNvGrpSpPr>
            <a:grpSpLocks/>
          </p:cNvGrpSpPr>
          <p:nvPr/>
        </p:nvGrpSpPr>
        <p:grpSpPr bwMode="auto">
          <a:xfrm>
            <a:off x="1357017" y="2851150"/>
            <a:ext cx="4823121" cy="571500"/>
            <a:chOff x="4" y="0"/>
            <a:chExt cx="4319" cy="512"/>
          </a:xfrm>
        </p:grpSpPr>
        <p:sp>
          <p:nvSpPr>
            <p:cNvPr id="48" name="Rectangle 19"/>
            <p:cNvSpPr>
              <a:spLocks/>
            </p:cNvSpPr>
            <p:nvPr/>
          </p:nvSpPr>
          <p:spPr bwMode="auto">
            <a:xfrm>
              <a:off x="4" y="15"/>
              <a:ext cx="593"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49" name="Rectangle 20"/>
            <p:cNvSpPr>
              <a:spLocks/>
            </p:cNvSpPr>
            <p:nvPr/>
          </p:nvSpPr>
          <p:spPr bwMode="auto">
            <a:xfrm>
              <a:off x="96" y="0"/>
              <a:ext cx="49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dirty="0">
                  <a:latin typeface="Calibri" pitchFamily="34" charset="0"/>
                </a:rPr>
                <a:t>MAC</a:t>
              </a:r>
            </a:p>
            <a:p>
              <a:r>
                <a:rPr lang="en-US" sz="1700" dirty="0" err="1">
                  <a:latin typeface="Calibri" pitchFamily="34" charset="0"/>
                </a:rPr>
                <a:t>src</a:t>
              </a:r>
              <a:endParaRPr lang="en-US" sz="1700" dirty="0">
                <a:latin typeface="Calibri" pitchFamily="34" charset="0"/>
              </a:endParaRPr>
            </a:p>
          </p:txBody>
        </p:sp>
        <p:sp>
          <p:nvSpPr>
            <p:cNvPr id="50" name="Rectangle 21"/>
            <p:cNvSpPr>
              <a:spLocks/>
            </p:cNvSpPr>
            <p:nvPr/>
          </p:nvSpPr>
          <p:spPr bwMode="auto">
            <a:xfrm>
              <a:off x="597" y="15"/>
              <a:ext cx="593"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51" name="Rectangle 22"/>
            <p:cNvSpPr>
              <a:spLocks/>
            </p:cNvSpPr>
            <p:nvPr/>
          </p:nvSpPr>
          <p:spPr bwMode="auto">
            <a:xfrm>
              <a:off x="681" y="0"/>
              <a:ext cx="51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a:latin typeface="Calibri" pitchFamily="34" charset="0"/>
                </a:rPr>
                <a:t>MAC</a:t>
              </a:r>
            </a:p>
            <a:p>
              <a:r>
                <a:rPr lang="en-US" sz="1700" dirty="0" err="1">
                  <a:latin typeface="Calibri" pitchFamily="34" charset="0"/>
                </a:rPr>
                <a:t>dst</a:t>
              </a:r>
              <a:endParaRPr lang="en-US" sz="1700" dirty="0">
                <a:latin typeface="Calibri" pitchFamily="34" charset="0"/>
              </a:endParaRPr>
            </a:p>
          </p:txBody>
        </p:sp>
        <p:sp>
          <p:nvSpPr>
            <p:cNvPr id="52" name="Rectangle 23"/>
            <p:cNvSpPr>
              <a:spLocks/>
            </p:cNvSpPr>
            <p:nvPr/>
          </p:nvSpPr>
          <p:spPr bwMode="auto">
            <a:xfrm>
              <a:off x="1191" y="15"/>
              <a:ext cx="592"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53" name="Rectangle 24"/>
            <p:cNvSpPr>
              <a:spLocks/>
            </p:cNvSpPr>
            <p:nvPr/>
          </p:nvSpPr>
          <p:spPr bwMode="auto">
            <a:xfrm>
              <a:off x="1269" y="0"/>
              <a:ext cx="51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dirty="0">
                  <a:latin typeface="Calibri" pitchFamily="34" charset="0"/>
                </a:rPr>
                <a:t>IP</a:t>
              </a:r>
            </a:p>
            <a:p>
              <a:r>
                <a:rPr lang="en-US" sz="1700" dirty="0" err="1">
                  <a:latin typeface="Calibri" pitchFamily="34" charset="0"/>
                </a:rPr>
                <a:t>Src</a:t>
              </a:r>
              <a:endParaRPr lang="en-US" sz="1700" dirty="0">
                <a:latin typeface="Calibri" pitchFamily="34" charset="0"/>
              </a:endParaRPr>
            </a:p>
          </p:txBody>
        </p:sp>
        <p:sp>
          <p:nvSpPr>
            <p:cNvPr id="54" name="Rectangle 25"/>
            <p:cNvSpPr>
              <a:spLocks/>
            </p:cNvSpPr>
            <p:nvPr/>
          </p:nvSpPr>
          <p:spPr bwMode="auto">
            <a:xfrm>
              <a:off x="1790" y="15"/>
              <a:ext cx="593"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55" name="Rectangle 26"/>
            <p:cNvSpPr>
              <a:spLocks/>
            </p:cNvSpPr>
            <p:nvPr/>
          </p:nvSpPr>
          <p:spPr bwMode="auto">
            <a:xfrm>
              <a:off x="1856" y="0"/>
              <a:ext cx="52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a:latin typeface="Calibri" pitchFamily="34" charset="0"/>
                </a:rPr>
                <a:t>IP</a:t>
              </a:r>
            </a:p>
            <a:p>
              <a:r>
                <a:rPr lang="en-US" sz="1700" dirty="0" err="1">
                  <a:latin typeface="Calibri" pitchFamily="34" charset="0"/>
                </a:rPr>
                <a:t>Dst</a:t>
              </a:r>
              <a:endParaRPr lang="en-US" sz="1700" dirty="0">
                <a:latin typeface="Calibri" pitchFamily="34" charset="0"/>
              </a:endParaRPr>
            </a:p>
          </p:txBody>
        </p:sp>
        <p:sp>
          <p:nvSpPr>
            <p:cNvPr id="56" name="Rectangle 27"/>
            <p:cNvSpPr>
              <a:spLocks/>
            </p:cNvSpPr>
            <p:nvPr/>
          </p:nvSpPr>
          <p:spPr bwMode="auto">
            <a:xfrm>
              <a:off x="2376" y="15"/>
              <a:ext cx="593"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57" name="Rectangle 28"/>
            <p:cNvSpPr>
              <a:spLocks/>
            </p:cNvSpPr>
            <p:nvPr/>
          </p:nvSpPr>
          <p:spPr bwMode="auto">
            <a:xfrm>
              <a:off x="2449" y="0"/>
              <a:ext cx="52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dirty="0">
                  <a:latin typeface="Calibri" pitchFamily="34" charset="0"/>
                </a:rPr>
                <a:t>TCP</a:t>
              </a:r>
            </a:p>
            <a:p>
              <a:r>
                <a:rPr lang="en-US" sz="1700" dirty="0">
                  <a:latin typeface="Calibri" pitchFamily="34" charset="0"/>
                </a:rPr>
                <a:t>sport</a:t>
              </a:r>
            </a:p>
          </p:txBody>
        </p:sp>
        <p:sp>
          <p:nvSpPr>
            <p:cNvPr id="58" name="Rectangle 29"/>
            <p:cNvSpPr>
              <a:spLocks/>
            </p:cNvSpPr>
            <p:nvPr/>
          </p:nvSpPr>
          <p:spPr bwMode="auto">
            <a:xfrm>
              <a:off x="2976" y="15"/>
              <a:ext cx="593" cy="480"/>
            </a:xfrm>
            <a:prstGeom prst="rect">
              <a:avLst/>
            </a:prstGeom>
            <a:solidFill>
              <a:srgbClr val="BBE0E3"/>
            </a:solidFill>
            <a:ln w="12700">
              <a:solidFill>
                <a:schemeClr val="tx1"/>
              </a:solidFill>
              <a:miter lim="800000"/>
              <a:headEnd/>
              <a:tailEnd/>
            </a:ln>
          </p:spPr>
          <p:txBody>
            <a:bodyPr lIns="0" tIns="0" rIns="0" bIns="0"/>
            <a:lstStyle/>
            <a:p>
              <a:endParaRPr lang="en-US">
                <a:latin typeface="Calibri" pitchFamily="34" charset="0"/>
              </a:endParaRPr>
            </a:p>
          </p:txBody>
        </p:sp>
        <p:sp>
          <p:nvSpPr>
            <p:cNvPr id="59" name="Rectangle 30"/>
            <p:cNvSpPr>
              <a:spLocks/>
            </p:cNvSpPr>
            <p:nvPr/>
          </p:nvSpPr>
          <p:spPr bwMode="auto">
            <a:xfrm>
              <a:off x="3025" y="0"/>
              <a:ext cx="542"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dirty="0">
                  <a:latin typeface="Calibri" pitchFamily="34" charset="0"/>
                </a:rPr>
                <a:t>TCP</a:t>
              </a:r>
            </a:p>
            <a:p>
              <a:r>
                <a:rPr lang="en-US" sz="1700" dirty="0" err="1">
                  <a:latin typeface="Calibri" pitchFamily="34" charset="0"/>
                </a:rPr>
                <a:t>dport</a:t>
              </a:r>
              <a:endParaRPr lang="en-US" sz="1700" dirty="0">
                <a:latin typeface="Calibri" pitchFamily="34" charset="0"/>
              </a:endParaRPr>
            </a:p>
          </p:txBody>
        </p:sp>
        <p:sp>
          <p:nvSpPr>
            <p:cNvPr id="60" name="Rectangle 31"/>
            <p:cNvSpPr>
              <a:spLocks/>
            </p:cNvSpPr>
            <p:nvPr/>
          </p:nvSpPr>
          <p:spPr bwMode="auto">
            <a:xfrm>
              <a:off x="3576" y="12"/>
              <a:ext cx="747" cy="483"/>
            </a:xfrm>
            <a:prstGeom prst="rect">
              <a:avLst/>
            </a:prstGeom>
            <a:solidFill>
              <a:srgbClr val="CBE97B"/>
            </a:solidFill>
            <a:ln w="12700">
              <a:solidFill>
                <a:srgbClr val="697D3A"/>
              </a:solidFill>
              <a:miter lim="800000"/>
              <a:headEnd/>
              <a:tailEnd/>
            </a:ln>
          </p:spPr>
          <p:txBody>
            <a:bodyPr lIns="0" tIns="0" rIns="0" bIns="0"/>
            <a:lstStyle/>
            <a:p>
              <a:endParaRPr lang="en-US">
                <a:latin typeface="Calibri" pitchFamily="34" charset="0"/>
              </a:endParaRPr>
            </a:p>
          </p:txBody>
        </p:sp>
        <p:sp>
          <p:nvSpPr>
            <p:cNvPr id="61" name="Rectangle 32"/>
            <p:cNvSpPr>
              <a:spLocks/>
            </p:cNvSpPr>
            <p:nvPr/>
          </p:nvSpPr>
          <p:spPr bwMode="auto">
            <a:xfrm>
              <a:off x="3662" y="111"/>
              <a:ext cx="6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700">
                  <a:latin typeface="Calibri" pitchFamily="34" charset="0"/>
                </a:rPr>
                <a:t>Action</a:t>
              </a:r>
            </a:p>
          </p:txBody>
        </p:sp>
      </p:grpSp>
      <p:sp>
        <p:nvSpPr>
          <p:cNvPr id="62" name="AutoShape 33"/>
          <p:cNvSpPr>
            <a:spLocks/>
          </p:cNvSpPr>
          <p:nvPr/>
        </p:nvSpPr>
        <p:spPr bwMode="auto">
          <a:xfrm>
            <a:off x="1500188" y="1581150"/>
            <a:ext cx="4537075" cy="785813"/>
          </a:xfrm>
          <a:prstGeom prst="roundRect">
            <a:avLst>
              <a:gd name="adj" fmla="val 17042"/>
            </a:avLst>
          </a:prstGeom>
          <a:solidFill>
            <a:srgbClr val="92D050"/>
          </a:solidFill>
          <a:ln w="25400">
            <a:noFill/>
            <a:miter lim="800000"/>
            <a:headEnd/>
            <a:tailEnd/>
          </a:ln>
        </p:spPr>
        <p:txBody>
          <a:bodyPr lIns="0" tIns="0" rIns="0" bIns="0" anchor="ctr"/>
          <a:lstStyle/>
          <a:p>
            <a:pPr algn="ctr"/>
            <a:r>
              <a:rPr lang="en-US" sz="2800" dirty="0" err="1">
                <a:latin typeface="Calibri" pitchFamily="34" charset="0"/>
              </a:rPr>
              <a:t>OpenFlow</a:t>
            </a:r>
            <a:r>
              <a:rPr lang="en-US" sz="2800" dirty="0">
                <a:latin typeface="Calibri" pitchFamily="34" charset="0"/>
              </a:rPr>
              <a:t> Client</a:t>
            </a:r>
          </a:p>
        </p:txBody>
      </p:sp>
      <p:sp>
        <p:nvSpPr>
          <p:cNvPr id="63" name="Line 34"/>
          <p:cNvSpPr>
            <a:spLocks noChangeShapeType="1"/>
          </p:cNvSpPr>
          <p:nvPr/>
        </p:nvSpPr>
        <p:spPr bwMode="auto">
          <a:xfrm>
            <a:off x="1339850" y="2514600"/>
            <a:ext cx="48307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6" name="Group 36"/>
          <p:cNvGrpSpPr>
            <a:grpSpLocks/>
          </p:cNvGrpSpPr>
          <p:nvPr/>
        </p:nvGrpSpPr>
        <p:grpSpPr bwMode="auto">
          <a:xfrm>
            <a:off x="1357313" y="3490913"/>
            <a:ext cx="4822825" cy="312737"/>
            <a:chOff x="0" y="0"/>
            <a:chExt cx="4320" cy="280"/>
          </a:xfrm>
        </p:grpSpPr>
        <p:sp>
          <p:nvSpPr>
            <p:cNvPr id="65" name="Rectangle 37"/>
            <p:cNvSpPr>
              <a:spLocks/>
            </p:cNvSpPr>
            <p:nvPr/>
          </p:nvSpPr>
          <p:spPr bwMode="auto">
            <a:xfrm>
              <a:off x="0" y="0"/>
              <a:ext cx="4320" cy="280"/>
            </a:xfrm>
            <a:prstGeom prst="rect">
              <a:avLst/>
            </a:prstGeom>
            <a:solidFill>
              <a:srgbClr val="E6E6E6"/>
            </a:solidFill>
            <a:ln w="12700">
              <a:solidFill>
                <a:schemeClr val="tx1"/>
              </a:solidFill>
              <a:miter lim="800000"/>
              <a:headEnd/>
              <a:tailEnd/>
            </a:ln>
          </p:spPr>
          <p:txBody>
            <a:bodyPr lIns="0" tIns="0" rIns="0" bIns="0"/>
            <a:lstStyle/>
            <a:p>
              <a:endParaRPr lang="en-US">
                <a:latin typeface="Calibri" pitchFamily="34" charset="0"/>
              </a:endParaRPr>
            </a:p>
          </p:txBody>
        </p:sp>
        <p:sp>
          <p:nvSpPr>
            <p:cNvPr id="66" name="Rectangle 38"/>
            <p:cNvSpPr>
              <a:spLocks/>
            </p:cNvSpPr>
            <p:nvPr/>
          </p:nvSpPr>
          <p:spPr bwMode="auto">
            <a:xfrm>
              <a:off x="29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a:t>
              </a:r>
            </a:p>
          </p:txBody>
        </p:sp>
        <p:sp>
          <p:nvSpPr>
            <p:cNvPr id="67" name="Rectangle 39"/>
            <p:cNvSpPr>
              <a:spLocks/>
            </p:cNvSpPr>
            <p:nvPr/>
          </p:nvSpPr>
          <p:spPr bwMode="auto">
            <a:xfrm>
              <a:off x="23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a:t>
              </a:r>
            </a:p>
          </p:txBody>
        </p:sp>
        <p:sp>
          <p:nvSpPr>
            <p:cNvPr id="68" name="Rectangle 40"/>
            <p:cNvSpPr>
              <a:spLocks/>
            </p:cNvSpPr>
            <p:nvPr/>
          </p:nvSpPr>
          <p:spPr bwMode="auto">
            <a:xfrm>
              <a:off x="17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5.6.7.8</a:t>
              </a:r>
            </a:p>
          </p:txBody>
        </p:sp>
        <p:sp>
          <p:nvSpPr>
            <p:cNvPr id="69" name="Rectangle 41"/>
            <p:cNvSpPr>
              <a:spLocks/>
            </p:cNvSpPr>
            <p:nvPr/>
          </p:nvSpPr>
          <p:spPr bwMode="auto">
            <a:xfrm>
              <a:off x="1198"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a:t>
              </a:r>
            </a:p>
          </p:txBody>
        </p:sp>
        <p:sp>
          <p:nvSpPr>
            <p:cNvPr id="70" name="Rectangle 42"/>
            <p:cNvSpPr>
              <a:spLocks/>
            </p:cNvSpPr>
            <p:nvPr/>
          </p:nvSpPr>
          <p:spPr bwMode="auto">
            <a:xfrm>
              <a:off x="606"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a:t>
              </a:r>
            </a:p>
          </p:txBody>
        </p:sp>
        <p:sp>
          <p:nvSpPr>
            <p:cNvPr id="71" name="Rectangle 43"/>
            <p:cNvSpPr>
              <a:spLocks/>
            </p:cNvSpPr>
            <p:nvPr/>
          </p:nvSpPr>
          <p:spPr bwMode="auto">
            <a:xfrm>
              <a:off x="22"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a:t>
              </a:r>
            </a:p>
          </p:txBody>
        </p:sp>
        <p:sp>
          <p:nvSpPr>
            <p:cNvPr id="72" name="Rectangle 44"/>
            <p:cNvSpPr>
              <a:spLocks/>
            </p:cNvSpPr>
            <p:nvPr/>
          </p:nvSpPr>
          <p:spPr bwMode="auto">
            <a:xfrm>
              <a:off x="3566" y="21"/>
              <a:ext cx="74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port 1</a:t>
              </a:r>
            </a:p>
          </p:txBody>
        </p:sp>
      </p:grpSp>
      <p:sp>
        <p:nvSpPr>
          <p:cNvPr id="73" name="Rectangle 45"/>
          <p:cNvSpPr>
            <a:spLocks/>
          </p:cNvSpPr>
          <p:nvPr/>
        </p:nvSpPr>
        <p:spPr bwMode="auto">
          <a:xfrm>
            <a:off x="5811061"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port 4</a:t>
            </a:r>
          </a:p>
        </p:txBody>
      </p:sp>
      <p:sp>
        <p:nvSpPr>
          <p:cNvPr id="74" name="Rectangle 46"/>
          <p:cNvSpPr>
            <a:spLocks/>
          </p:cNvSpPr>
          <p:nvPr/>
        </p:nvSpPr>
        <p:spPr bwMode="auto">
          <a:xfrm>
            <a:off x="4432301" y="4792305"/>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port 3</a:t>
            </a:r>
          </a:p>
        </p:txBody>
      </p:sp>
      <p:sp>
        <p:nvSpPr>
          <p:cNvPr id="75" name="Rectangle 47"/>
          <p:cNvSpPr>
            <a:spLocks/>
          </p:cNvSpPr>
          <p:nvPr/>
        </p:nvSpPr>
        <p:spPr bwMode="auto">
          <a:xfrm>
            <a:off x="3130502" y="4783138"/>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port 2</a:t>
            </a:r>
          </a:p>
        </p:txBody>
      </p:sp>
      <p:sp>
        <p:nvSpPr>
          <p:cNvPr id="76" name="Rectangle 48"/>
          <p:cNvSpPr>
            <a:spLocks/>
          </p:cNvSpPr>
          <p:nvPr/>
        </p:nvSpPr>
        <p:spPr bwMode="auto">
          <a:xfrm>
            <a:off x="1888819" y="4809332"/>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port 1</a:t>
            </a:r>
          </a:p>
        </p:txBody>
      </p:sp>
      <p:sp>
        <p:nvSpPr>
          <p:cNvPr id="77"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1.2.3.4</a:t>
            </a:r>
          </a:p>
        </p:txBody>
      </p:sp>
      <p:sp>
        <p:nvSpPr>
          <p:cNvPr id="78"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300">
                <a:latin typeface="Calibri" pitchFamily="34" charset="0"/>
              </a:rPr>
              <a:t>5.6.7.8</a:t>
            </a:r>
          </a:p>
        </p:txBody>
      </p:sp>
      <p:sp>
        <p:nvSpPr>
          <p:cNvPr id="64" name="矩形 63"/>
          <p:cNvSpPr/>
          <p:nvPr/>
        </p:nvSpPr>
        <p:spPr>
          <a:xfrm>
            <a:off x="6324600" y="4419600"/>
            <a:ext cx="800284" cy="369332"/>
          </a:xfrm>
          <a:prstGeom prst="rect">
            <a:avLst/>
          </a:prstGeom>
        </p:spPr>
        <p:txBody>
          <a:bodyPr wrap="none">
            <a:spAutoFit/>
          </a:bodyPr>
          <a:lstStyle/>
          <a:p>
            <a:r>
              <a:rPr lang="en-US" dirty="0">
                <a:solidFill>
                  <a:srgbClr val="163F88"/>
                </a:solidFill>
                <a:latin typeface="Calibri" pitchFamily="34" charset="0"/>
              </a:rPr>
              <a:t>Switch</a:t>
            </a:r>
            <a:endParaRPr lang="zh-CN" altLang="en-US" dirty="0"/>
          </a:p>
        </p:txBody>
      </p:sp>
      <p:sp>
        <p:nvSpPr>
          <p:cNvPr id="95" name="矩形 94"/>
          <p:cNvSpPr/>
          <p:nvPr/>
        </p:nvSpPr>
        <p:spPr>
          <a:xfrm>
            <a:off x="1330404" y="2538549"/>
            <a:ext cx="745782" cy="369332"/>
          </a:xfrm>
          <a:prstGeom prst="rect">
            <a:avLst/>
          </a:prstGeom>
        </p:spPr>
        <p:txBody>
          <a:bodyPr wrap="none">
            <a:spAutoFit/>
          </a:bodyPr>
          <a:lstStyle/>
          <a:p>
            <a:r>
              <a:rPr lang="en-US" dirty="0">
                <a:solidFill>
                  <a:srgbClr val="FF0000"/>
                </a:solidFill>
                <a:latin typeface="Calibri" pitchFamily="34" charset="0"/>
              </a:rPr>
              <a:t>TCAM</a:t>
            </a:r>
            <a:endParaRPr lang="zh-CN" altLang="en-US" dirty="0">
              <a:solidFill>
                <a:srgbClr val="FF0000"/>
              </a:solidFill>
            </a:endParaRPr>
          </a:p>
        </p:txBody>
      </p:sp>
      <p:sp>
        <p:nvSpPr>
          <p:cNvPr id="80"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79" name="TextBox 78"/>
          <p:cNvSpPr txBox="1"/>
          <p:nvPr/>
        </p:nvSpPr>
        <p:spPr>
          <a:xfrm>
            <a:off x="2527372" y="786315"/>
            <a:ext cx="2414444" cy="553998"/>
          </a:xfrm>
          <a:prstGeom prst="rect">
            <a:avLst/>
          </a:prstGeom>
          <a:noFill/>
        </p:spPr>
        <p:txBody>
          <a:bodyPr wrap="none" rtlCol="0">
            <a:spAutoFit/>
          </a:bodyPr>
          <a:lstStyle/>
          <a:p>
            <a:r>
              <a:rPr lang="en-US" altLang="zh-CN" sz="3000"/>
              <a:t>Switch/Router</a:t>
            </a:r>
            <a:endParaRPr lang="en-US" altLang="zh-CN" sz="3000" dirty="0"/>
          </a:p>
        </p:txBody>
      </p:sp>
      <p:sp>
        <p:nvSpPr>
          <p:cNvPr id="81" name="矩形 94"/>
          <p:cNvSpPr/>
          <p:nvPr/>
        </p:nvSpPr>
        <p:spPr>
          <a:xfrm>
            <a:off x="6496892" y="2858422"/>
            <a:ext cx="2466519" cy="1477328"/>
          </a:xfrm>
          <a:prstGeom prst="rect">
            <a:avLst/>
          </a:prstGeom>
        </p:spPr>
        <p:txBody>
          <a:bodyPr wrap="square">
            <a:spAutoFit/>
          </a:bodyPr>
          <a:lstStyle/>
          <a:p>
            <a:r>
              <a:rPr lang="en-US" dirty="0">
                <a:solidFill>
                  <a:srgbClr val="FF0000"/>
                </a:solidFill>
                <a:latin typeface="Calibri" pitchFamily="34" charset="0"/>
              </a:rPr>
              <a:t>Hardware approach:</a:t>
            </a:r>
          </a:p>
          <a:p>
            <a:r>
              <a:rPr lang="en-US" dirty="0">
                <a:solidFill>
                  <a:srgbClr val="FF0000"/>
                </a:solidFill>
                <a:latin typeface="Calibri" pitchFamily="34" charset="0"/>
              </a:rPr>
              <a:t>TCAM</a:t>
            </a:r>
            <a:r>
              <a:rPr lang="en-US" altLang="zh-CN" dirty="0">
                <a:solidFill>
                  <a:srgbClr val="FF0000"/>
                </a:solidFill>
                <a:latin typeface="Calibri" pitchFamily="34" charset="0"/>
              </a:rPr>
              <a:t> (Ternary</a:t>
            </a:r>
            <a:r>
              <a:rPr lang="zh-CN" altLang="en-US" dirty="0">
                <a:solidFill>
                  <a:srgbClr val="FF0000"/>
                </a:solidFill>
                <a:latin typeface="Calibri" pitchFamily="34" charset="0"/>
              </a:rPr>
              <a:t> </a:t>
            </a:r>
            <a:r>
              <a:rPr lang="en-US" altLang="zh-CN" dirty="0">
                <a:solidFill>
                  <a:srgbClr val="FF0000"/>
                </a:solidFill>
                <a:latin typeface="Calibri" pitchFamily="34" charset="0"/>
              </a:rPr>
              <a:t>Content</a:t>
            </a:r>
            <a:r>
              <a:rPr lang="zh-CN" altLang="en-US" dirty="0">
                <a:solidFill>
                  <a:srgbClr val="FF0000"/>
                </a:solidFill>
                <a:latin typeface="Calibri" pitchFamily="34" charset="0"/>
              </a:rPr>
              <a:t> </a:t>
            </a:r>
            <a:endParaRPr lang="en-US" altLang="zh-CN" dirty="0">
              <a:solidFill>
                <a:srgbClr val="FF0000"/>
              </a:solidFill>
              <a:latin typeface="Calibri" pitchFamily="34" charset="0"/>
            </a:endParaRPr>
          </a:p>
          <a:p>
            <a:r>
              <a:rPr lang="en-US" altLang="zh-CN" dirty="0">
                <a:solidFill>
                  <a:srgbClr val="FF0000"/>
                </a:solidFill>
                <a:latin typeface="Calibri" pitchFamily="34" charset="0"/>
              </a:rPr>
              <a:t>Addressable</a:t>
            </a:r>
            <a:r>
              <a:rPr lang="zh-CN" altLang="en-US" dirty="0">
                <a:solidFill>
                  <a:srgbClr val="FF0000"/>
                </a:solidFill>
                <a:latin typeface="Calibri" pitchFamily="34" charset="0"/>
              </a:rPr>
              <a:t> </a:t>
            </a:r>
            <a:r>
              <a:rPr lang="en-US" altLang="zh-CN" dirty="0">
                <a:solidFill>
                  <a:srgbClr val="FF0000"/>
                </a:solidFill>
                <a:latin typeface="Calibri" pitchFamily="34" charset="0"/>
              </a:rPr>
              <a:t>Memory) </a:t>
            </a:r>
          </a:p>
          <a:p>
            <a:r>
              <a:rPr lang="en-US" altLang="zh-CN" dirty="0">
                <a:solidFill>
                  <a:srgbClr val="FF0000"/>
                </a:solidFill>
                <a:latin typeface="Calibri" pitchFamily="34" charset="0"/>
              </a:rPr>
              <a:t>Algorithmic approach: </a:t>
            </a:r>
            <a:r>
              <a:rPr lang="en-US" altLang="zh-CN" dirty="0" err="1">
                <a:solidFill>
                  <a:srgbClr val="FF0000"/>
                </a:solidFill>
                <a:latin typeface="Calibri" pitchFamily="34" charset="0"/>
              </a:rPr>
              <a:t>HiCut</a:t>
            </a:r>
            <a:r>
              <a:rPr lang="en-US" altLang="zh-CN" dirty="0">
                <a:solidFill>
                  <a:srgbClr val="FF0000"/>
                </a:solidFill>
                <a:latin typeface="Calibri" pitchFamily="34" charset="0"/>
              </a:rPr>
              <a:t> or others</a:t>
            </a:r>
            <a:endParaRPr lang="zh-CN" altLang="en-US" dirty="0">
              <a:solidFill>
                <a:srgbClr val="FF0000"/>
              </a:solidFill>
            </a:endParaRPr>
          </a:p>
        </p:txBody>
      </p:sp>
    </p:spTree>
    <p:extLst>
      <p:ext uri="{BB962C8B-B14F-4D97-AF65-F5344CB8AC3E}">
        <p14:creationId xmlns:p14="http://schemas.microsoft.com/office/powerpoint/2010/main" val="18723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cache.pdf"/>
          <p:cNvPicPr>
            <a:picLocks noChangeAspect="1"/>
          </p:cNvPicPr>
          <p:nvPr/>
        </p:nvPicPr>
        <p:blipFill>
          <a:blip r:embed="rId4" cstate="print"/>
          <a:srcRect/>
          <a:stretch>
            <a:fillRect/>
          </a:stretch>
        </p:blipFill>
        <p:spPr bwMode="auto">
          <a:xfrm>
            <a:off x="228600" y="1450976"/>
            <a:ext cx="9144000" cy="6626225"/>
          </a:xfrm>
          <a:prstGeom prst="rect">
            <a:avLst/>
          </a:prstGeom>
          <a:noFill/>
          <a:ln w="9525">
            <a:noFill/>
            <a:miter lim="800000"/>
            <a:headEnd/>
            <a:tailEnd/>
          </a:ln>
        </p:spPr>
      </p:pic>
      <p:sp>
        <p:nvSpPr>
          <p:cNvPr id="44035" name="Title 1"/>
          <p:cNvSpPr>
            <a:spLocks noGrp="1"/>
          </p:cNvSpPr>
          <p:nvPr>
            <p:ph type="title"/>
          </p:nvPr>
        </p:nvSpPr>
        <p:spPr>
          <a:xfrm>
            <a:off x="457200" y="152400"/>
            <a:ext cx="8229600" cy="1143000"/>
          </a:xfrm>
        </p:spPr>
        <p:txBody>
          <a:bodyPr/>
          <a:lstStyle/>
          <a:p>
            <a:r>
              <a:rPr lang="en-US">
                <a:ea typeface="ヒラギノ角ゴ Pro W3" charset="-128"/>
                <a:cs typeface="ヒラギノ角ゴ Pro W3" charset="-128"/>
              </a:rPr>
              <a:t>Caching Wildcard Rules</a:t>
            </a:r>
          </a:p>
        </p:txBody>
      </p:sp>
      <p:sp>
        <p:nvSpPr>
          <p:cNvPr id="44036" name="Content Placeholder 2"/>
          <p:cNvSpPr>
            <a:spLocks noGrp="1"/>
          </p:cNvSpPr>
          <p:nvPr>
            <p:ph idx="1"/>
          </p:nvPr>
        </p:nvSpPr>
        <p:spPr>
          <a:xfrm>
            <a:off x="228600" y="1295400"/>
            <a:ext cx="8915400" cy="1676400"/>
          </a:xfrm>
        </p:spPr>
        <p:txBody>
          <a:bodyPr/>
          <a:lstStyle/>
          <a:p>
            <a:r>
              <a:rPr lang="en-US">
                <a:ea typeface="ヒラギノ角ゴ Pro W3" charset="-128"/>
                <a:cs typeface="ヒラギノ角ゴ Pro W3" charset="-128"/>
              </a:rPr>
              <a:t>Overlapping wildcard rules</a:t>
            </a:r>
          </a:p>
          <a:p>
            <a:pPr lvl="1"/>
            <a:r>
              <a:rPr lang="en-US">
                <a:ea typeface="ヒラギノ角ゴ Pro W3" charset="-128"/>
                <a:cs typeface="ヒラギノ角ゴ Pro W3" charset="-128"/>
              </a:rPr>
              <a:t>Cannot simply cache matching rules</a:t>
            </a:r>
          </a:p>
        </p:txBody>
      </p:sp>
      <p:sp>
        <p:nvSpPr>
          <p:cNvPr id="44037" name="Slide Number Placeholder 3"/>
          <p:cNvSpPr>
            <a:spLocks noGrp="1"/>
          </p:cNvSpPr>
          <p:nvPr>
            <p:ph type="sldNum" sz="quarter" idx="12"/>
          </p:nvPr>
        </p:nvSpPr>
        <p:spPr bwMode="auto">
          <a:noFill/>
          <a:ln>
            <a:miter lim="800000"/>
            <a:headEnd/>
            <a:tailEnd/>
          </a:ln>
        </p:spPr>
        <p:txBody>
          <a:bodyPr/>
          <a:lstStyle/>
          <a:p>
            <a:fld id="{2E0615C9-8706-1D4C-8128-62487D5C95BD}" type="slidenum">
              <a:rPr lang="en-US" smtClean="0">
                <a:latin typeface="Arial" charset="0"/>
                <a:ea typeface="ヒラギノ角ゴ Pro W3" charset="-128"/>
                <a:cs typeface="ヒラギノ角ゴ Pro W3" charset="-128"/>
              </a:rPr>
              <a:pPr/>
              <a:t>70</a:t>
            </a:fld>
            <a:endParaRPr lang="en-US">
              <a:latin typeface="Arial" charset="0"/>
              <a:ea typeface="ヒラギノ角ゴ Pro W3" charset="-128"/>
              <a:cs typeface="ヒラギノ角ゴ Pro W3" charset="-128"/>
            </a:endParaRPr>
          </a:p>
        </p:txBody>
      </p:sp>
      <p:sp>
        <p:nvSpPr>
          <p:cNvPr id="6" name="Oval 5"/>
          <p:cNvSpPr/>
          <p:nvPr/>
        </p:nvSpPr>
        <p:spPr>
          <a:xfrm>
            <a:off x="4114800" y="2898775"/>
            <a:ext cx="228600" cy="228600"/>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solidFill>
                <a:srgbClr val="FF0000"/>
              </a:solidFill>
            </a:endParaRPr>
          </a:p>
        </p:txBody>
      </p:sp>
      <p:sp>
        <p:nvSpPr>
          <p:cNvPr id="8" name="Rounded Rectangle 7"/>
          <p:cNvSpPr/>
          <p:nvPr/>
        </p:nvSpPr>
        <p:spPr>
          <a:xfrm>
            <a:off x="3886200" y="2898775"/>
            <a:ext cx="457200" cy="914400"/>
          </a:xfrm>
          <a:prstGeom prst="roundRect">
            <a:avLst/>
          </a:prstGeom>
          <a:noFill/>
          <a:ln w="63500">
            <a:solidFill>
              <a:srgbClr val="0000FF"/>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3200400" y="2898775"/>
            <a:ext cx="228600" cy="228600"/>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solidFill>
                <a:srgbClr val="FF0000"/>
              </a:solidFill>
            </a:endParaRPr>
          </a:p>
        </p:txBody>
      </p:sp>
      <p:sp>
        <p:nvSpPr>
          <p:cNvPr id="10" name="Rounded Rectangle 9"/>
          <p:cNvSpPr/>
          <p:nvPr/>
        </p:nvSpPr>
        <p:spPr>
          <a:xfrm>
            <a:off x="3200400" y="2898775"/>
            <a:ext cx="228600" cy="3505200"/>
          </a:xfrm>
          <a:prstGeom prst="roundRect">
            <a:avLst/>
          </a:prstGeom>
          <a:noFill/>
          <a:ln w="63500">
            <a:solidFill>
              <a:srgbClr val="0000FF"/>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114800" y="3813175"/>
            <a:ext cx="228600" cy="228600"/>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solidFill>
                <a:srgbClr val="FF0000"/>
              </a:solidFill>
            </a:endParaRPr>
          </a:p>
        </p:txBody>
      </p:sp>
      <p:sp>
        <p:nvSpPr>
          <p:cNvPr id="2" name="TextBox 1"/>
          <p:cNvSpPr txBox="1"/>
          <p:nvPr/>
        </p:nvSpPr>
        <p:spPr>
          <a:xfrm>
            <a:off x="6400800" y="3124201"/>
            <a:ext cx="2133600" cy="830997"/>
          </a:xfrm>
          <a:prstGeom prst="rect">
            <a:avLst/>
          </a:prstGeom>
          <a:noFill/>
        </p:spPr>
        <p:txBody>
          <a:bodyPr wrap="square" rtlCol="0">
            <a:spAutoFit/>
          </a:bodyPr>
          <a:lstStyle/>
          <a:p>
            <a:r>
              <a:rPr lang="en-US" sz="2400" dirty="0"/>
              <a:t>Priority:</a:t>
            </a:r>
          </a:p>
          <a:p>
            <a:r>
              <a:rPr lang="en-US" sz="2400" dirty="0"/>
              <a:t>R1&gt;R2&gt;R3&gt;R4</a:t>
            </a:r>
          </a:p>
        </p:txBody>
      </p:sp>
      <p:cxnSp>
        <p:nvCxnSpPr>
          <p:cNvPr id="17" name="Straight Arrow Connector 16"/>
          <p:cNvCxnSpPr/>
          <p:nvPr/>
        </p:nvCxnSpPr>
        <p:spPr>
          <a:xfrm>
            <a:off x="2667001" y="2760664"/>
            <a:ext cx="18415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4"/>
          <p:cNvSpPr txBox="1">
            <a:spLocks noChangeArrowheads="1"/>
          </p:cNvSpPr>
          <p:nvPr/>
        </p:nvSpPr>
        <p:spPr bwMode="auto">
          <a:xfrm>
            <a:off x="2667000" y="2362200"/>
            <a:ext cx="21701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err="1"/>
              <a:t>src</a:t>
            </a:r>
            <a:r>
              <a:rPr lang="en-US" sz="2000" dirty="0"/>
              <a:t>.</a:t>
            </a:r>
          </a:p>
        </p:txBody>
      </p:sp>
      <p:sp>
        <p:nvSpPr>
          <p:cNvPr id="19" name="TextBox 14"/>
          <p:cNvSpPr txBox="1">
            <a:spLocks noChangeArrowheads="1"/>
          </p:cNvSpPr>
          <p:nvPr/>
        </p:nvSpPr>
        <p:spPr bwMode="auto">
          <a:xfrm>
            <a:off x="1905000" y="2914650"/>
            <a:ext cx="762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a:t>dst.</a:t>
            </a:r>
          </a:p>
        </p:txBody>
      </p:sp>
      <p:cxnSp>
        <p:nvCxnSpPr>
          <p:cNvPr id="20" name="Straight Arrow Connector 19"/>
          <p:cNvCxnSpPr/>
          <p:nvPr/>
        </p:nvCxnSpPr>
        <p:spPr>
          <a:xfrm rot="5400000">
            <a:off x="1828801" y="3536951"/>
            <a:ext cx="1246188"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932776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4" grpId="0" animBg="1"/>
      <p:bldP spid="1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cache.pdf"/>
          <p:cNvPicPr>
            <a:picLocks noChangeAspect="1"/>
          </p:cNvPicPr>
          <p:nvPr/>
        </p:nvPicPr>
        <p:blipFill>
          <a:blip r:embed="rId4" cstate="print"/>
          <a:srcRect/>
          <a:stretch>
            <a:fillRect/>
          </a:stretch>
        </p:blipFill>
        <p:spPr bwMode="auto">
          <a:xfrm>
            <a:off x="457200" y="1600201"/>
            <a:ext cx="9144000" cy="6626225"/>
          </a:xfrm>
          <a:prstGeom prst="rect">
            <a:avLst/>
          </a:prstGeom>
          <a:noFill/>
          <a:ln w="9525">
            <a:noFill/>
            <a:miter lim="800000"/>
            <a:headEnd/>
            <a:tailEnd/>
          </a:ln>
        </p:spPr>
      </p:pic>
      <p:sp>
        <p:nvSpPr>
          <p:cNvPr id="46083" name="Title 1"/>
          <p:cNvSpPr>
            <a:spLocks noGrp="1"/>
          </p:cNvSpPr>
          <p:nvPr>
            <p:ph type="title"/>
          </p:nvPr>
        </p:nvSpPr>
        <p:spPr>
          <a:xfrm>
            <a:off x="457200" y="152400"/>
            <a:ext cx="8229600" cy="1143000"/>
          </a:xfrm>
        </p:spPr>
        <p:txBody>
          <a:bodyPr/>
          <a:lstStyle/>
          <a:p>
            <a:r>
              <a:rPr lang="en-US">
                <a:ea typeface="ヒラギノ角ゴ Pro W3" charset="-128"/>
                <a:cs typeface="ヒラギノ角ゴ Pro W3" charset="-128"/>
              </a:rPr>
              <a:t>Caching Wildcard Rules</a:t>
            </a:r>
          </a:p>
        </p:txBody>
      </p:sp>
      <p:sp>
        <p:nvSpPr>
          <p:cNvPr id="46084" name="Content Placeholder 2"/>
          <p:cNvSpPr>
            <a:spLocks noGrp="1"/>
          </p:cNvSpPr>
          <p:nvPr>
            <p:ph idx="1"/>
          </p:nvPr>
        </p:nvSpPr>
        <p:spPr>
          <a:xfrm>
            <a:off x="228600" y="1295400"/>
            <a:ext cx="8915400" cy="1676400"/>
          </a:xfrm>
        </p:spPr>
        <p:txBody>
          <a:bodyPr/>
          <a:lstStyle/>
          <a:p>
            <a:r>
              <a:rPr lang="en-US">
                <a:ea typeface="ヒラギノ角ゴ Pro W3" charset="-128"/>
                <a:cs typeface="ヒラギノ角ゴ Pro W3" charset="-128"/>
              </a:rPr>
              <a:t>Multiple authority switches </a:t>
            </a:r>
          </a:p>
          <a:p>
            <a:pPr lvl="1"/>
            <a:r>
              <a:rPr lang="en-US"/>
              <a:t>Contain independent sets of rules</a:t>
            </a:r>
          </a:p>
          <a:p>
            <a:pPr lvl="1"/>
            <a:r>
              <a:rPr lang="en-US"/>
              <a:t>Avoid cache conflicts in ingress switch</a:t>
            </a:r>
          </a:p>
        </p:txBody>
      </p:sp>
      <p:sp>
        <p:nvSpPr>
          <p:cNvPr id="46085" name="Slide Number Placeholder 3"/>
          <p:cNvSpPr>
            <a:spLocks noGrp="1"/>
          </p:cNvSpPr>
          <p:nvPr>
            <p:ph type="sldNum" sz="quarter" idx="12"/>
          </p:nvPr>
        </p:nvSpPr>
        <p:spPr bwMode="auto">
          <a:noFill/>
          <a:ln>
            <a:miter lim="800000"/>
            <a:headEnd/>
            <a:tailEnd/>
          </a:ln>
        </p:spPr>
        <p:txBody>
          <a:bodyPr/>
          <a:lstStyle/>
          <a:p>
            <a:fld id="{C785DCED-4A07-834A-8030-E8F08C939A7C}" type="slidenum">
              <a:rPr lang="en-US" smtClean="0">
                <a:latin typeface="Arial" charset="0"/>
                <a:ea typeface="ヒラギノ角ゴ Pro W3" charset="-128"/>
                <a:cs typeface="ヒラギノ角ゴ Pro W3" charset="-128"/>
              </a:rPr>
              <a:pPr/>
              <a:t>71</a:t>
            </a:fld>
            <a:endParaRPr lang="en-US">
              <a:latin typeface="Arial" charset="0"/>
              <a:ea typeface="ヒラギノ角ゴ Pro W3" charset="-128"/>
              <a:cs typeface="ヒラギノ角ゴ Pro W3" charset="-128"/>
            </a:endParaRPr>
          </a:p>
        </p:txBody>
      </p:sp>
      <p:cxnSp>
        <p:nvCxnSpPr>
          <p:cNvPr id="11" name="Straight Connector 10"/>
          <p:cNvCxnSpPr/>
          <p:nvPr/>
        </p:nvCxnSpPr>
        <p:spPr>
          <a:xfrm rot="10800000">
            <a:off x="2133600" y="4800600"/>
            <a:ext cx="4648200" cy="1588"/>
          </a:xfrm>
          <a:prstGeom prst="line">
            <a:avLst/>
          </a:prstGeom>
          <a:ln w="63500">
            <a:prstDash val="sysDot"/>
          </a:ln>
        </p:spPr>
        <p:style>
          <a:lnRef idx="2">
            <a:schemeClr val="accent2"/>
          </a:lnRef>
          <a:fillRef idx="0">
            <a:schemeClr val="accent2"/>
          </a:fillRef>
          <a:effectRef idx="1">
            <a:schemeClr val="accent2"/>
          </a:effectRef>
          <a:fontRef idx="minor">
            <a:schemeClr val="tx1"/>
          </a:fontRef>
        </p:style>
      </p:cxnSp>
      <p:sp>
        <p:nvSpPr>
          <p:cNvPr id="46087" name="TextBox 11"/>
          <p:cNvSpPr txBox="1">
            <a:spLocks noChangeArrowheads="1"/>
          </p:cNvSpPr>
          <p:nvPr/>
        </p:nvSpPr>
        <p:spPr bwMode="auto">
          <a:xfrm>
            <a:off x="1371600" y="3505201"/>
            <a:ext cx="1524000" cy="830997"/>
          </a:xfrm>
          <a:prstGeom prst="rect">
            <a:avLst/>
          </a:prstGeom>
          <a:noFill/>
          <a:ln w="9525">
            <a:noFill/>
            <a:miter lim="800000"/>
            <a:headEnd/>
            <a:tailEnd/>
          </a:ln>
        </p:spPr>
        <p:txBody>
          <a:bodyPr wrap="square">
            <a:prstTxWarp prst="textNoShape">
              <a:avLst/>
            </a:prstTxWarp>
            <a:spAutoFit/>
          </a:bodyPr>
          <a:lstStyle/>
          <a:p>
            <a:r>
              <a:rPr lang="en-US" sz="2400" dirty="0"/>
              <a:t>Authority switch 1</a:t>
            </a:r>
          </a:p>
        </p:txBody>
      </p:sp>
      <p:sp>
        <p:nvSpPr>
          <p:cNvPr id="46088" name="TextBox 13"/>
          <p:cNvSpPr txBox="1">
            <a:spLocks noChangeArrowheads="1"/>
          </p:cNvSpPr>
          <p:nvPr/>
        </p:nvSpPr>
        <p:spPr bwMode="auto">
          <a:xfrm>
            <a:off x="1371600" y="5257801"/>
            <a:ext cx="1524000" cy="830997"/>
          </a:xfrm>
          <a:prstGeom prst="rect">
            <a:avLst/>
          </a:prstGeom>
          <a:noFill/>
          <a:ln w="9525">
            <a:noFill/>
            <a:miter lim="800000"/>
            <a:headEnd/>
            <a:tailEnd/>
          </a:ln>
        </p:spPr>
        <p:txBody>
          <a:bodyPr>
            <a:prstTxWarp prst="textNoShape">
              <a:avLst/>
            </a:prstTxWarp>
            <a:spAutoFit/>
          </a:bodyPr>
          <a:lstStyle/>
          <a:p>
            <a:r>
              <a:rPr lang="en-US" sz="2400" dirty="0"/>
              <a:t>Authority switch 2</a:t>
            </a:r>
          </a:p>
        </p:txBody>
      </p:sp>
      <p:sp>
        <p:nvSpPr>
          <p:cNvPr id="9" name="Rounded Rectangle 8"/>
          <p:cNvSpPr/>
          <p:nvPr/>
        </p:nvSpPr>
        <p:spPr>
          <a:xfrm>
            <a:off x="3429000" y="3048000"/>
            <a:ext cx="228600" cy="1676400"/>
          </a:xfrm>
          <a:prstGeom prst="roundRect">
            <a:avLst/>
          </a:prstGeom>
          <a:noFill/>
          <a:ln w="63500">
            <a:solidFill>
              <a:srgbClr val="0000FF"/>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a:xfrm>
            <a:off x="3429000" y="4876800"/>
            <a:ext cx="228600" cy="1752600"/>
          </a:xfrm>
          <a:prstGeom prst="roundRect">
            <a:avLst/>
          </a:prstGeom>
          <a:noFill/>
          <a:ln w="63500">
            <a:solidFill>
              <a:srgbClr val="0000FF"/>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ustDataLst>
      <p:tags r:id="rId1"/>
    </p:custDataLst>
    <p:extLst>
      <p:ext uri="{BB962C8B-B14F-4D97-AF65-F5344CB8AC3E}">
        <p14:creationId xmlns:p14="http://schemas.microsoft.com/office/powerpoint/2010/main" val="416862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33400" y="0"/>
            <a:ext cx="8229600" cy="1143000"/>
          </a:xfrm>
        </p:spPr>
        <p:txBody>
          <a:bodyPr/>
          <a:lstStyle/>
          <a:p>
            <a:r>
              <a:rPr lang="en-US">
                <a:ea typeface="ヒラギノ角ゴ Pro W3" charset="-128"/>
                <a:cs typeface="ヒラギノ角ゴ Pro W3" charset="-128"/>
              </a:rPr>
              <a:t>Partition Wildcard Rules</a:t>
            </a:r>
          </a:p>
        </p:txBody>
      </p:sp>
      <p:sp>
        <p:nvSpPr>
          <p:cNvPr id="48131" name="Content Placeholder 2"/>
          <p:cNvSpPr>
            <a:spLocks noGrp="1"/>
          </p:cNvSpPr>
          <p:nvPr>
            <p:ph idx="1"/>
          </p:nvPr>
        </p:nvSpPr>
        <p:spPr>
          <a:xfrm>
            <a:off x="0" y="1143001"/>
            <a:ext cx="9144000" cy="4525963"/>
          </a:xfrm>
        </p:spPr>
        <p:txBody>
          <a:bodyPr/>
          <a:lstStyle/>
          <a:p>
            <a:r>
              <a:rPr lang="en-US" dirty="0">
                <a:ea typeface="ヒラギノ角ゴ Pro W3" charset="-128"/>
                <a:cs typeface="ヒラギノ角ゴ Pro W3" charset="-128"/>
              </a:rPr>
              <a:t>Partition rules</a:t>
            </a:r>
          </a:p>
          <a:p>
            <a:pPr lvl="1"/>
            <a:r>
              <a:rPr lang="en-US" dirty="0">
                <a:ea typeface="ヒラギノ角ゴ Pro W3" charset="-128"/>
                <a:cs typeface="ヒラギノ角ゴ Pro W3" charset="-128"/>
              </a:rPr>
              <a:t>Minimize the TCAM entries in switches</a:t>
            </a:r>
          </a:p>
          <a:p>
            <a:pPr lvl="1"/>
            <a:r>
              <a:rPr lang="en-US" dirty="0">
                <a:ea typeface="ヒラギノ角ゴ Pro W3" charset="-128"/>
                <a:cs typeface="ヒラギノ角ゴ Pro W3" charset="-128"/>
              </a:rPr>
              <a:t>Decision-tree based rule partition algorithm</a:t>
            </a:r>
          </a:p>
          <a:p>
            <a:pPr lvl="1">
              <a:buFont typeface="Arial" charset="0"/>
              <a:buNone/>
            </a:pPr>
            <a:endParaRPr lang="en-US" dirty="0">
              <a:ea typeface="ヒラギノ角ゴ Pro W3" charset="-128"/>
              <a:cs typeface="ヒラギノ角ゴ Pro W3" charset="-128"/>
            </a:endParaRPr>
          </a:p>
        </p:txBody>
      </p:sp>
      <p:sp>
        <p:nvSpPr>
          <p:cNvPr id="48132" name="Slide Number Placeholder 3"/>
          <p:cNvSpPr>
            <a:spLocks noGrp="1"/>
          </p:cNvSpPr>
          <p:nvPr>
            <p:ph type="sldNum" sz="quarter" idx="12"/>
          </p:nvPr>
        </p:nvSpPr>
        <p:spPr bwMode="auto">
          <a:noFill/>
          <a:ln>
            <a:miter lim="800000"/>
            <a:headEnd/>
            <a:tailEnd/>
          </a:ln>
        </p:spPr>
        <p:txBody>
          <a:bodyPr/>
          <a:lstStyle/>
          <a:p>
            <a:fld id="{AFDAFE0E-B1EF-0245-A775-0605EA3CA339}" type="slidenum">
              <a:rPr lang="en-US" smtClean="0">
                <a:latin typeface="Arial" charset="0"/>
                <a:ea typeface="ヒラギノ角ゴ Pro W3" charset="-128"/>
                <a:cs typeface="ヒラギノ角ゴ Pro W3" charset="-128"/>
              </a:rPr>
              <a:pPr/>
              <a:t>72</a:t>
            </a:fld>
            <a:endParaRPr lang="en-US">
              <a:latin typeface="Arial" charset="0"/>
              <a:ea typeface="ヒラギノ角ゴ Pro W3" charset="-128"/>
              <a:cs typeface="ヒラギノ角ゴ Pro W3" charset="-128"/>
            </a:endParaRPr>
          </a:p>
        </p:txBody>
      </p:sp>
      <p:pic>
        <p:nvPicPr>
          <p:cNvPr id="48133" name="Picture 4" descr="cache.pdf"/>
          <p:cNvPicPr>
            <a:picLocks noChangeAspect="1"/>
          </p:cNvPicPr>
          <p:nvPr/>
        </p:nvPicPr>
        <p:blipFill>
          <a:blip r:embed="rId4" cstate="print"/>
          <a:srcRect/>
          <a:stretch>
            <a:fillRect/>
          </a:stretch>
        </p:blipFill>
        <p:spPr bwMode="auto">
          <a:xfrm>
            <a:off x="457200" y="1600201"/>
            <a:ext cx="9144000" cy="6626225"/>
          </a:xfrm>
          <a:prstGeom prst="rect">
            <a:avLst/>
          </a:prstGeom>
          <a:noFill/>
          <a:ln w="9525">
            <a:noFill/>
            <a:miter lim="800000"/>
            <a:headEnd/>
            <a:tailEnd/>
          </a:ln>
        </p:spPr>
      </p:pic>
      <p:cxnSp>
        <p:nvCxnSpPr>
          <p:cNvPr id="6" name="Straight Connector 5"/>
          <p:cNvCxnSpPr/>
          <p:nvPr/>
        </p:nvCxnSpPr>
        <p:spPr>
          <a:xfrm rot="10800000">
            <a:off x="2133600" y="4800600"/>
            <a:ext cx="4648200" cy="1588"/>
          </a:xfrm>
          <a:prstGeom prst="line">
            <a:avLst/>
          </a:prstGeom>
          <a:ln w="63500">
            <a:prstDash val="sysDot"/>
          </a:ln>
        </p:spPr>
        <p:style>
          <a:lnRef idx="2">
            <a:schemeClr val="accent2"/>
          </a:lnRef>
          <a:fillRef idx="0">
            <a:schemeClr val="accent2"/>
          </a:fillRef>
          <a:effectRef idx="1">
            <a:schemeClr val="accent2"/>
          </a:effectRef>
          <a:fontRef idx="minor">
            <a:schemeClr val="tx1"/>
          </a:fontRef>
        </p:style>
      </p:cxnSp>
      <p:sp>
        <p:nvSpPr>
          <p:cNvPr id="48135" name="TextBox 6"/>
          <p:cNvSpPr txBox="1">
            <a:spLocks noChangeArrowheads="1"/>
          </p:cNvSpPr>
          <p:nvPr/>
        </p:nvSpPr>
        <p:spPr bwMode="auto">
          <a:xfrm>
            <a:off x="838201" y="4540250"/>
            <a:ext cx="973995" cy="523220"/>
          </a:xfrm>
          <a:prstGeom prst="rect">
            <a:avLst/>
          </a:prstGeom>
          <a:noFill/>
          <a:ln w="9525">
            <a:noFill/>
            <a:miter lim="800000"/>
            <a:headEnd/>
            <a:tailEnd/>
          </a:ln>
        </p:spPr>
        <p:txBody>
          <a:bodyPr wrap="none">
            <a:prstTxWarp prst="textNoShape">
              <a:avLst/>
            </a:prstTxWarp>
            <a:spAutoFit/>
          </a:bodyPr>
          <a:lstStyle/>
          <a:p>
            <a:r>
              <a:rPr lang="en-US" sz="2800">
                <a:solidFill>
                  <a:srgbClr val="FF0000"/>
                </a:solidFill>
              </a:rPr>
              <a:t>Cut A</a:t>
            </a:r>
          </a:p>
        </p:txBody>
      </p:sp>
      <p:cxnSp>
        <p:nvCxnSpPr>
          <p:cNvPr id="9" name="Straight Connector 8"/>
          <p:cNvCxnSpPr/>
          <p:nvPr/>
        </p:nvCxnSpPr>
        <p:spPr>
          <a:xfrm rot="5400000" flipH="1" flipV="1">
            <a:off x="2628900" y="4838700"/>
            <a:ext cx="4038600" cy="0"/>
          </a:xfrm>
          <a:prstGeom prst="line">
            <a:avLst/>
          </a:prstGeom>
          <a:ln w="63500">
            <a:solidFill>
              <a:srgbClr val="0000FF"/>
            </a:solidFill>
            <a:prstDash val="sysDot"/>
          </a:ln>
        </p:spPr>
        <p:style>
          <a:lnRef idx="2">
            <a:schemeClr val="accent2"/>
          </a:lnRef>
          <a:fillRef idx="0">
            <a:schemeClr val="accent2"/>
          </a:fillRef>
          <a:effectRef idx="1">
            <a:schemeClr val="accent2"/>
          </a:effectRef>
          <a:fontRef idx="minor">
            <a:schemeClr val="tx1"/>
          </a:fontRef>
        </p:style>
      </p:cxnSp>
      <p:sp>
        <p:nvSpPr>
          <p:cNvPr id="95241" name="TextBox 9"/>
          <p:cNvSpPr txBox="1">
            <a:spLocks noChangeArrowheads="1"/>
          </p:cNvSpPr>
          <p:nvPr/>
        </p:nvSpPr>
        <p:spPr bwMode="auto">
          <a:xfrm>
            <a:off x="4876802" y="3429001"/>
            <a:ext cx="1069975" cy="523220"/>
          </a:xfrm>
          <a:prstGeom prst="rect">
            <a:avLst/>
          </a:prstGeom>
          <a:noFill/>
          <a:ln w="9525">
            <a:noFill/>
            <a:miter lim="800000"/>
            <a:headEnd/>
            <a:tailEnd/>
          </a:ln>
        </p:spPr>
        <p:txBody>
          <a:bodyPr>
            <a:prstTxWarp prst="textNoShape">
              <a:avLst/>
            </a:prstTxWarp>
            <a:spAutoFit/>
          </a:bodyPr>
          <a:lstStyle/>
          <a:p>
            <a:r>
              <a:rPr lang="en-US" sz="2800">
                <a:solidFill>
                  <a:srgbClr val="0000FF"/>
                </a:solidFill>
              </a:rPr>
              <a:t>Cut B</a:t>
            </a:r>
          </a:p>
        </p:txBody>
      </p:sp>
      <p:sp>
        <p:nvSpPr>
          <p:cNvPr id="95242" name="TextBox 12"/>
          <p:cNvSpPr txBox="1">
            <a:spLocks noChangeArrowheads="1"/>
          </p:cNvSpPr>
          <p:nvPr/>
        </p:nvSpPr>
        <p:spPr bwMode="auto">
          <a:xfrm>
            <a:off x="152400" y="3429001"/>
            <a:ext cx="2438400" cy="954107"/>
          </a:xfrm>
          <a:prstGeom prst="rect">
            <a:avLst/>
          </a:prstGeom>
          <a:noFill/>
          <a:ln w="9525">
            <a:noFill/>
            <a:miter lim="800000"/>
            <a:headEnd/>
            <a:tailEnd/>
          </a:ln>
        </p:spPr>
        <p:txBody>
          <a:bodyPr>
            <a:prstTxWarp prst="textNoShape">
              <a:avLst/>
            </a:prstTxWarp>
            <a:spAutoFit/>
          </a:bodyPr>
          <a:lstStyle/>
          <a:p>
            <a:r>
              <a:rPr lang="en-US" sz="2800"/>
              <a:t>Cut B is better than Cut A</a:t>
            </a:r>
          </a:p>
        </p:txBody>
      </p:sp>
    </p:spTree>
    <p:custDataLst>
      <p:tags r:id="rId1"/>
    </p:custDataLst>
    <p:extLst>
      <p:ext uri="{BB962C8B-B14F-4D97-AF65-F5344CB8AC3E}">
        <p14:creationId xmlns:p14="http://schemas.microsoft.com/office/powerpoint/2010/main" val="40286686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1" grpId="0"/>
      <p:bldP spid="9524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ea typeface="ヒラギノ角ゴ Pro W3" charset="-128"/>
                <a:cs typeface="ヒラギノ角ゴ Pro W3" charset="-128"/>
              </a:rPr>
              <a:t>Handling Network Dynamics </a:t>
            </a:r>
          </a:p>
        </p:txBody>
      </p:sp>
      <p:sp>
        <p:nvSpPr>
          <p:cNvPr id="49155" name="Slide Number Placeholder 3"/>
          <p:cNvSpPr>
            <a:spLocks noGrp="1"/>
          </p:cNvSpPr>
          <p:nvPr>
            <p:ph type="sldNum" sz="quarter" idx="12"/>
          </p:nvPr>
        </p:nvSpPr>
        <p:spPr bwMode="auto">
          <a:noFill/>
          <a:ln>
            <a:miter lim="800000"/>
            <a:headEnd/>
            <a:tailEnd/>
          </a:ln>
        </p:spPr>
        <p:txBody>
          <a:bodyPr/>
          <a:lstStyle/>
          <a:p>
            <a:fld id="{09940153-1115-6A4D-97B0-66FDEC84F10D}" type="slidenum">
              <a:rPr lang="en-US" smtClean="0">
                <a:latin typeface="Arial" charset="0"/>
                <a:ea typeface="ヒラギノ角ゴ Pro W3" charset="-128"/>
                <a:cs typeface="ヒラギノ角ゴ Pro W3" charset="-128"/>
              </a:rPr>
              <a:pPr/>
              <a:t>73</a:t>
            </a:fld>
            <a:endParaRPr lang="en-US">
              <a:latin typeface="Arial" charset="0"/>
              <a:ea typeface="ヒラギノ角ゴ Pro W3" charset="-128"/>
              <a:cs typeface="ヒラギノ角ゴ Pro W3" charset="-128"/>
            </a:endParaRPr>
          </a:p>
        </p:txBody>
      </p:sp>
      <p:graphicFrame>
        <p:nvGraphicFramePr>
          <p:cNvPr id="5" name="Table 4"/>
          <p:cNvGraphicFramePr>
            <a:graphicFrameLocks noGrp="1"/>
          </p:cNvGraphicFramePr>
          <p:nvPr/>
        </p:nvGraphicFramePr>
        <p:xfrm>
          <a:off x="76200" y="1752600"/>
          <a:ext cx="8991600" cy="1024461"/>
        </p:xfrm>
        <a:graphic>
          <a:graphicData uri="http://schemas.openxmlformats.org/drawingml/2006/table">
            <a:tbl>
              <a:tblPr firstRow="1" firstCol="1">
                <a:tableStyleId>{5C22544A-7EE6-4342-B048-85BDC9FD1C3A}</a:tableStyleId>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024461">
                <a:tc>
                  <a:txBody>
                    <a:bodyPr/>
                    <a:lstStyle/>
                    <a:p>
                      <a:pPr algn="ctr"/>
                      <a:r>
                        <a:rPr lang="en-US" sz="2800" dirty="0"/>
                        <a:t>Network dynamics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Cache rules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solidFill>
                  </a:tcPr>
                </a:tc>
                <a:tc>
                  <a:txBody>
                    <a:bodyPr/>
                    <a:lstStyle/>
                    <a:p>
                      <a:pPr algn="ctr"/>
                      <a:r>
                        <a:rPr lang="en-US" sz="2800" dirty="0"/>
                        <a:t>Authority Rules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solidFill>
                  </a:tcPr>
                </a:tc>
                <a:tc>
                  <a:txBody>
                    <a:bodyPr/>
                    <a:lstStyle/>
                    <a:p>
                      <a:pPr algn="ctr"/>
                      <a:r>
                        <a:rPr lang="en-US" sz="2800" dirty="0"/>
                        <a:t>Partition Rules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76200" y="2776538"/>
          <a:ext cx="8991600" cy="944880"/>
        </p:xfrm>
        <a:graphic>
          <a:graphicData uri="http://schemas.openxmlformats.org/drawingml/2006/table">
            <a:tbl>
              <a:tblPr firstRow="1" firstCol="1">
                <a:tableStyleId>{5C22544A-7EE6-4342-B048-85BDC9FD1C3A}</a:tableStyleId>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pPr algn="ctr"/>
                      <a:r>
                        <a:rPr lang="en-US" sz="2800" dirty="0"/>
                        <a:t>Policy changes at controller</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b="0" dirty="0">
                          <a:solidFill>
                            <a:schemeClr val="tx1"/>
                          </a:solidFill>
                        </a:rPr>
                        <a:t>Timeout</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chemeClr val="tx1"/>
                          </a:solidFill>
                        </a:rPr>
                        <a:t>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chemeClr val="tx1"/>
                          </a:solidFill>
                        </a:rPr>
                        <a:t>Mostly</a:t>
                      </a:r>
                      <a:r>
                        <a:rPr lang="en-US" sz="2800" b="0" baseline="0" dirty="0">
                          <a:solidFill>
                            <a:schemeClr val="tx1"/>
                          </a:solidFill>
                        </a:rPr>
                        <a:t> n</a:t>
                      </a:r>
                      <a:r>
                        <a:rPr lang="en-US" sz="2800" b="0" dirty="0">
                          <a:solidFill>
                            <a:schemeClr val="tx1"/>
                          </a:solidFill>
                        </a:rPr>
                        <a:t>o</a:t>
                      </a:r>
                      <a:r>
                        <a:rPr lang="en-US" sz="2800" b="0" baseline="0" dirty="0">
                          <a:solidFill>
                            <a:schemeClr val="tx1"/>
                          </a:solidFill>
                        </a:rPr>
                        <a:t> c</a:t>
                      </a:r>
                      <a:r>
                        <a:rPr lang="en-US" sz="2800" b="0" dirty="0">
                          <a:solidFill>
                            <a:schemeClr val="tx1"/>
                          </a:solidFill>
                        </a:rPr>
                        <a:t>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76200" y="4114800"/>
          <a:ext cx="8991600" cy="1371600"/>
        </p:xfrm>
        <a:graphic>
          <a:graphicData uri="http://schemas.openxmlformats.org/drawingml/2006/table">
            <a:tbl>
              <a:tblPr firstRow="1" firstCol="1">
                <a:tableStyleId>{5C22544A-7EE6-4342-B048-85BDC9FD1C3A}</a:tableStyleId>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024461">
                <a:tc>
                  <a:txBody>
                    <a:bodyPr/>
                    <a:lstStyle/>
                    <a:p>
                      <a:pPr algn="ctr"/>
                      <a:r>
                        <a:rPr lang="en-US" sz="2800" dirty="0">
                          <a:solidFill>
                            <a:schemeClr val="lt1"/>
                          </a:solidFill>
                        </a:rPr>
                        <a:t>Topology changes at switches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b="0" dirty="0">
                          <a:solidFill>
                            <a:srgbClr val="000000"/>
                          </a:solidFill>
                        </a:rPr>
                        <a:t> No 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rgbClr val="000000"/>
                          </a:solidFill>
                        </a:rPr>
                        <a:t>No 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rgbClr val="000000"/>
                          </a:solidFill>
                        </a:rPr>
                        <a:t>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76200" y="5486400"/>
          <a:ext cx="8991600" cy="850359"/>
        </p:xfrm>
        <a:graphic>
          <a:graphicData uri="http://schemas.openxmlformats.org/drawingml/2006/table">
            <a:tbl>
              <a:tblPr firstRow="1" firstCol="1">
                <a:tableStyleId>{5C22544A-7EE6-4342-B048-85BDC9FD1C3A}</a:tableStyleId>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850359">
                <a:tc>
                  <a:txBody>
                    <a:bodyPr/>
                    <a:lstStyle/>
                    <a:p>
                      <a:pPr algn="ctr"/>
                      <a:r>
                        <a:rPr lang="en-US" sz="2800" dirty="0">
                          <a:solidFill>
                            <a:schemeClr val="bg1"/>
                          </a:solidFill>
                        </a:rPr>
                        <a:t>Host mobility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b="0" dirty="0">
                          <a:solidFill>
                            <a:srgbClr val="000000"/>
                          </a:solidFill>
                        </a:rPr>
                        <a:t>Timeout</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rgbClr val="000000"/>
                          </a:solidFill>
                        </a:rPr>
                        <a:t>No 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2800" b="0" dirty="0">
                          <a:solidFill>
                            <a:srgbClr val="000000"/>
                          </a:solidFill>
                        </a:rPr>
                        <a:t>No change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ea typeface="ヒラギノ角ゴ Pro W3" charset="-128"/>
                <a:cs typeface="ヒラギノ角ゴ Pro W3" charset="-128"/>
              </a:rPr>
              <a:t>Prototype Evaluation</a:t>
            </a:r>
          </a:p>
        </p:txBody>
      </p:sp>
      <p:sp>
        <p:nvSpPr>
          <p:cNvPr id="50179" name="Content Placeholder 2"/>
          <p:cNvSpPr>
            <a:spLocks noGrp="1"/>
          </p:cNvSpPr>
          <p:nvPr>
            <p:ph idx="1"/>
          </p:nvPr>
        </p:nvSpPr>
        <p:spPr>
          <a:xfrm>
            <a:off x="228600" y="1600200"/>
            <a:ext cx="8458200" cy="4525963"/>
          </a:xfrm>
        </p:spPr>
        <p:txBody>
          <a:bodyPr/>
          <a:lstStyle/>
          <a:p>
            <a:r>
              <a:rPr lang="en-US">
                <a:ea typeface="ヒラギノ角ゴ Pro W3" charset="-128"/>
                <a:cs typeface="ヒラギノ角ゴ Pro W3" charset="-128"/>
              </a:rPr>
              <a:t>Evaluation setup</a:t>
            </a:r>
          </a:p>
          <a:p>
            <a:pPr lvl="1"/>
            <a:r>
              <a:rPr lang="en-US">
                <a:ea typeface="ヒラギノ角ゴ Pro W3" charset="-128"/>
                <a:cs typeface="ヒラギノ角ゴ Pro W3" charset="-128"/>
              </a:rPr>
              <a:t>Kernel-level Click-based OpenFlow switch</a:t>
            </a:r>
          </a:p>
          <a:p>
            <a:pPr lvl="1"/>
            <a:r>
              <a:rPr lang="en-US">
                <a:ea typeface="ヒラギノ角ゴ Pro W3" charset="-128"/>
                <a:cs typeface="ヒラギノ角ゴ Pro W3" charset="-128"/>
              </a:rPr>
              <a:t>Traffic generators, switches, controller run on separate 3.0GHz 64-bit Intel Xeon machines</a:t>
            </a:r>
          </a:p>
          <a:p>
            <a:pPr lvl="1"/>
            <a:endParaRPr lang="en-US">
              <a:ea typeface="ヒラギノ角ゴ Pro W3" charset="-128"/>
              <a:cs typeface="ヒラギノ角ゴ Pro W3" charset="-128"/>
            </a:endParaRPr>
          </a:p>
          <a:p>
            <a:r>
              <a:rPr lang="en-US">
                <a:ea typeface="ヒラギノ角ゴ Pro W3" charset="-128"/>
                <a:cs typeface="ヒラギノ角ゴ Pro W3" charset="-128"/>
              </a:rPr>
              <a:t>Compare delay and throughput </a:t>
            </a:r>
          </a:p>
          <a:p>
            <a:pPr lvl="1"/>
            <a:r>
              <a:rPr lang="en-US">
                <a:ea typeface="ヒラギノ角ゴ Pro W3" charset="-128"/>
                <a:cs typeface="ヒラギノ角ゴ Pro W3" charset="-128"/>
              </a:rPr>
              <a:t>NOX: Buffer packets and reactively install rules</a:t>
            </a:r>
          </a:p>
          <a:p>
            <a:pPr lvl="1"/>
            <a:r>
              <a:rPr lang="en-US">
                <a:ea typeface="ヒラギノ角ゴ Pro W3" charset="-128"/>
                <a:cs typeface="ヒラギノ角ゴ Pro W3" charset="-128"/>
              </a:rPr>
              <a:t>DIFANE: Forward packets to authority switches </a:t>
            </a:r>
          </a:p>
          <a:p>
            <a:pPr lvl="1"/>
            <a:endParaRPr lang="en-US">
              <a:ea typeface="ヒラギノ角ゴ Pro W3" charset="-128"/>
              <a:cs typeface="ヒラギノ角ゴ Pro W3" charset="-128"/>
            </a:endParaRPr>
          </a:p>
          <a:p>
            <a:pPr lvl="1">
              <a:buFont typeface="Arial" charset="0"/>
              <a:buNone/>
            </a:pPr>
            <a:endParaRPr lang="en-US">
              <a:ea typeface="ヒラギノ角ゴ Pro W3" charset="-128"/>
              <a:cs typeface="ヒラギノ角ゴ Pro W3" charset="-128"/>
            </a:endParaRPr>
          </a:p>
          <a:p>
            <a:endParaRPr lang="en-US">
              <a:ea typeface="ヒラギノ角ゴ Pro W3" charset="-128"/>
              <a:cs typeface="ヒラギノ角ゴ Pro W3" charset="-128"/>
            </a:endParaRPr>
          </a:p>
        </p:txBody>
      </p:sp>
      <p:sp>
        <p:nvSpPr>
          <p:cNvPr id="50180" name="Slide Number Placeholder 3"/>
          <p:cNvSpPr>
            <a:spLocks noGrp="1"/>
          </p:cNvSpPr>
          <p:nvPr>
            <p:ph type="sldNum" sz="quarter" idx="12"/>
          </p:nvPr>
        </p:nvSpPr>
        <p:spPr bwMode="auto">
          <a:noFill/>
          <a:ln>
            <a:miter lim="800000"/>
            <a:headEnd/>
            <a:tailEnd/>
          </a:ln>
        </p:spPr>
        <p:txBody>
          <a:bodyPr/>
          <a:lstStyle/>
          <a:p>
            <a:fld id="{F22CA9D6-3152-3A49-AF33-8A00408E4E3D}" type="slidenum">
              <a:rPr lang="en-US" smtClean="0">
                <a:latin typeface="Arial" charset="0"/>
                <a:ea typeface="ヒラギノ角ゴ Pro W3" charset="-128"/>
                <a:cs typeface="ヒラギノ角ゴ Pro W3" charset="-128"/>
              </a:rPr>
              <a:pPr/>
              <a:t>74</a:t>
            </a:fld>
            <a:endParaRPr lang="en-US">
              <a:latin typeface="Arial" charset="0"/>
              <a:ea typeface="ヒラギノ角ゴ Pro W3" charset="-128"/>
              <a:cs typeface="ヒラギノ角ゴ Pro W3" charset="-128"/>
            </a:endParaRPr>
          </a:p>
        </p:txBody>
      </p:sp>
    </p:spTree>
    <p:custDataLst>
      <p:tags r:id="rId1"/>
    </p:custData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5366028"/>
            <a:ext cx="1905000" cy="707886"/>
          </a:xfrm>
          <a:prstGeom prst="rect">
            <a:avLst/>
          </a:prstGeom>
          <a:noFill/>
        </p:spPr>
        <p:txBody>
          <a:bodyPr wrap="square" rtlCol="0">
            <a:spAutoFit/>
          </a:bodyPr>
          <a:lstStyle/>
          <a:p>
            <a:r>
              <a:rPr lang="en-US" sz="2000" dirty="0">
                <a:latin typeface="Arial"/>
                <a:cs typeface="Arial"/>
              </a:rPr>
              <a:t>Traffic generator</a:t>
            </a:r>
          </a:p>
        </p:txBody>
      </p:sp>
      <p:sp>
        <p:nvSpPr>
          <p:cNvPr id="2" name="Title 1"/>
          <p:cNvSpPr>
            <a:spLocks noGrp="1"/>
          </p:cNvSpPr>
          <p:nvPr>
            <p:ph type="title"/>
          </p:nvPr>
        </p:nvSpPr>
        <p:spPr>
          <a:xfrm>
            <a:off x="0" y="0"/>
            <a:ext cx="9144000" cy="1143000"/>
          </a:xfrm>
        </p:spPr>
        <p:txBody>
          <a:bodyPr/>
          <a:lstStyle/>
          <a:p>
            <a:r>
              <a:rPr lang="en-US" dirty="0" err="1"/>
              <a:t>Testbed</a:t>
            </a:r>
            <a:r>
              <a:rPr lang="en-US" dirty="0"/>
              <a:t> for Throughput Comparison</a:t>
            </a:r>
          </a:p>
        </p:txBody>
      </p:sp>
      <p:sp>
        <p:nvSpPr>
          <p:cNvPr id="4" name="Slide Number Placeholder 3"/>
          <p:cNvSpPr>
            <a:spLocks noGrp="1"/>
          </p:cNvSpPr>
          <p:nvPr>
            <p:ph type="sldNum" sz="quarter" idx="12"/>
          </p:nvPr>
        </p:nvSpPr>
        <p:spPr/>
        <p:txBody>
          <a:bodyPr/>
          <a:lstStyle/>
          <a:p>
            <a:fld id="{7876E0CC-6134-4D81-B876-3E8DBC324A9F}" type="slidenum">
              <a:rPr lang="en-US" smtClean="0"/>
              <a:pPr/>
              <a:t>75</a:t>
            </a:fld>
            <a:endParaRPr lang="en-US"/>
          </a:p>
        </p:txBody>
      </p:sp>
      <p:pic>
        <p:nvPicPr>
          <p:cNvPr id="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5464314"/>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Arrow Connector 6"/>
          <p:cNvCxnSpPr/>
          <p:nvPr/>
        </p:nvCxnSpPr>
        <p:spPr>
          <a:xfrm flipV="1">
            <a:off x="1066800" y="5692914"/>
            <a:ext cx="914400" cy="19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3025914"/>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
          <p:cNvSpPr txBox="1">
            <a:spLocks noChangeArrowheads="1"/>
          </p:cNvSpPr>
          <p:nvPr/>
        </p:nvSpPr>
        <p:spPr bwMode="auto">
          <a:xfrm>
            <a:off x="1752600" y="2873514"/>
            <a:ext cx="13065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Controller</a:t>
            </a:r>
          </a:p>
        </p:txBody>
      </p:sp>
      <p:cxnSp>
        <p:nvCxnSpPr>
          <p:cNvPr id="9" name="Straight Arrow Connector 8"/>
          <p:cNvCxnSpPr/>
          <p:nvPr/>
        </p:nvCxnSpPr>
        <p:spPr>
          <a:xfrm flipV="1">
            <a:off x="2362200" y="4626114"/>
            <a:ext cx="0" cy="857702"/>
          </a:xfrm>
          <a:prstGeom prst="straightConnector1">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590800" y="4626114"/>
            <a:ext cx="0" cy="838200"/>
          </a:xfrm>
          <a:prstGeom prst="straightConnector1">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2895600" y="5692914"/>
            <a:ext cx="914400" cy="19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5540514"/>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 name="Straight Arrow Connector 19"/>
          <p:cNvCxnSpPr/>
          <p:nvPr/>
        </p:nvCxnSpPr>
        <p:spPr>
          <a:xfrm flipV="1">
            <a:off x="5562600" y="5769114"/>
            <a:ext cx="914400" cy="19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858000" y="4702314"/>
            <a:ext cx="0" cy="8577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086600" y="4702314"/>
            <a:ext cx="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7391400" y="5769114"/>
            <a:ext cx="914400" cy="19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8"/>
          <p:cNvSpPr txBox="1">
            <a:spLocks noChangeArrowheads="1"/>
          </p:cNvSpPr>
          <p:nvPr/>
        </p:nvSpPr>
        <p:spPr bwMode="auto">
          <a:xfrm>
            <a:off x="5257800" y="4168914"/>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Authority Switch</a:t>
            </a:r>
          </a:p>
        </p:txBody>
      </p:sp>
      <p:pic>
        <p:nvPicPr>
          <p:cNvPr id="27" name="Picture 26" descr="Untitl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4321314"/>
            <a:ext cx="981391" cy="420596"/>
          </a:xfrm>
          <a:prstGeom prst="rect">
            <a:avLst/>
          </a:prstGeom>
        </p:spPr>
      </p:pic>
      <p:sp>
        <p:nvSpPr>
          <p:cNvPr id="28" name="TextBox 6"/>
          <p:cNvSpPr txBox="1">
            <a:spLocks noChangeArrowheads="1"/>
          </p:cNvSpPr>
          <p:nvPr/>
        </p:nvSpPr>
        <p:spPr bwMode="auto">
          <a:xfrm>
            <a:off x="1981200" y="1959114"/>
            <a:ext cx="14589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800" dirty="0">
                <a:solidFill>
                  <a:srgbClr val="0000FF"/>
                </a:solidFill>
              </a:rPr>
              <a:t>Ethane</a:t>
            </a:r>
          </a:p>
        </p:txBody>
      </p:sp>
      <p:sp>
        <p:nvSpPr>
          <p:cNvPr id="29" name="TextBox 28"/>
          <p:cNvSpPr txBox="1"/>
          <p:nvPr/>
        </p:nvSpPr>
        <p:spPr>
          <a:xfrm>
            <a:off x="4495800" y="5464314"/>
            <a:ext cx="1905000" cy="707886"/>
          </a:xfrm>
          <a:prstGeom prst="rect">
            <a:avLst/>
          </a:prstGeom>
          <a:noFill/>
        </p:spPr>
        <p:txBody>
          <a:bodyPr wrap="square" rtlCol="0">
            <a:spAutoFit/>
          </a:bodyPr>
          <a:lstStyle/>
          <a:p>
            <a:r>
              <a:rPr lang="en-US" sz="2000" dirty="0">
                <a:latin typeface="Arial"/>
                <a:cs typeface="Arial"/>
              </a:rPr>
              <a:t>Traffic generator</a:t>
            </a:r>
          </a:p>
        </p:txBody>
      </p:sp>
      <p:sp>
        <p:nvSpPr>
          <p:cNvPr id="30" name="TextBox 6"/>
          <p:cNvSpPr txBox="1">
            <a:spLocks noChangeArrowheads="1"/>
          </p:cNvSpPr>
          <p:nvPr/>
        </p:nvSpPr>
        <p:spPr bwMode="auto">
          <a:xfrm>
            <a:off x="5334000" y="1959114"/>
            <a:ext cx="1600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800" dirty="0">
                <a:solidFill>
                  <a:srgbClr val="0000FF"/>
                </a:solidFill>
              </a:rPr>
              <a:t>DIFANE</a:t>
            </a:r>
          </a:p>
        </p:txBody>
      </p:sp>
      <p:cxnSp>
        <p:nvCxnSpPr>
          <p:cNvPr id="32" name="Straight Connector 31"/>
          <p:cNvCxnSpPr/>
          <p:nvPr/>
        </p:nvCxnSpPr>
        <p:spPr>
          <a:xfrm>
            <a:off x="4495800" y="2416314"/>
            <a:ext cx="0" cy="419100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6"/>
          <p:cNvSpPr txBox="1">
            <a:spLocks noChangeArrowheads="1"/>
          </p:cNvSpPr>
          <p:nvPr/>
        </p:nvSpPr>
        <p:spPr bwMode="auto">
          <a:xfrm>
            <a:off x="1981200" y="5997714"/>
            <a:ext cx="106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Ingress switch</a:t>
            </a:r>
          </a:p>
        </p:txBody>
      </p:sp>
      <p:sp>
        <p:nvSpPr>
          <p:cNvPr id="34" name="TextBox 6"/>
          <p:cNvSpPr txBox="1">
            <a:spLocks noChangeArrowheads="1"/>
          </p:cNvSpPr>
          <p:nvPr/>
        </p:nvSpPr>
        <p:spPr bwMode="auto">
          <a:xfrm>
            <a:off x="6400800" y="5997714"/>
            <a:ext cx="106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Ingress switch</a:t>
            </a:r>
          </a:p>
        </p:txBody>
      </p:sp>
      <p:pic>
        <p:nvPicPr>
          <p:cNvPr id="3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700" y="4778514"/>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500" y="4778514"/>
            <a:ext cx="977900" cy="418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 Box 14"/>
          <p:cNvSpPr txBox="1">
            <a:spLocks noChangeArrowheads="1"/>
          </p:cNvSpPr>
          <p:nvPr/>
        </p:nvSpPr>
        <p:spPr bwMode="auto">
          <a:xfrm>
            <a:off x="2971800" y="5078849"/>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sp>
        <p:nvSpPr>
          <p:cNvPr id="38" name="Text Box 14"/>
          <p:cNvSpPr txBox="1">
            <a:spLocks noChangeArrowheads="1"/>
          </p:cNvSpPr>
          <p:nvPr/>
        </p:nvSpPr>
        <p:spPr bwMode="auto">
          <a:xfrm>
            <a:off x="7391400" y="5083314"/>
            <a:ext cx="762000" cy="461665"/>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r>
              <a:rPr lang="en-US" sz="2400" dirty="0">
                <a:solidFill>
                  <a:srgbClr val="0000FF"/>
                </a:solidFill>
                <a:latin typeface="Times New Roman" charset="0"/>
              </a:rPr>
              <a:t>….</a:t>
            </a:r>
            <a:endParaRPr lang="en-US" sz="2400" b="0" dirty="0">
              <a:solidFill>
                <a:srgbClr val="0000FF"/>
              </a:solidFill>
              <a:latin typeface="Times New Roman" charset="0"/>
            </a:endParaRPr>
          </a:p>
        </p:txBody>
      </p:sp>
      <p:pic>
        <p:nvPicPr>
          <p:cNvPr id="39"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2187714"/>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TextBox 6"/>
          <p:cNvSpPr txBox="1">
            <a:spLocks noChangeArrowheads="1"/>
          </p:cNvSpPr>
          <p:nvPr/>
        </p:nvSpPr>
        <p:spPr bwMode="auto">
          <a:xfrm>
            <a:off x="7315200" y="2035314"/>
            <a:ext cx="13065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r>
              <a:rPr lang="en-US" sz="2000" dirty="0"/>
              <a:t>Controller</a:t>
            </a:r>
          </a:p>
        </p:txBody>
      </p:sp>
      <p:cxnSp>
        <p:nvCxnSpPr>
          <p:cNvPr id="41" name="Straight Arrow Connector 40"/>
          <p:cNvCxnSpPr/>
          <p:nvPr/>
        </p:nvCxnSpPr>
        <p:spPr>
          <a:xfrm flipH="1">
            <a:off x="7086600" y="3711714"/>
            <a:ext cx="457200" cy="609600"/>
          </a:xfrm>
          <a:prstGeom prst="straightConnector1">
            <a:avLst/>
          </a:prstGeom>
          <a:ln>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Content Placeholder 2"/>
          <p:cNvSpPr txBox="1">
            <a:spLocks/>
          </p:cNvSpPr>
          <p:nvPr/>
        </p:nvSpPr>
        <p:spPr bwMode="auto">
          <a:xfrm>
            <a:off x="457200" y="1143000"/>
            <a:ext cx="8229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65" charset="0"/>
              <a:buChar char="•"/>
              <a:defRPr sz="3200" kern="1200">
                <a:solidFill>
                  <a:schemeClr val="hlink"/>
                </a:solidFill>
                <a:latin typeface="+mn-lt"/>
                <a:ea typeface="+mn-ea"/>
                <a:cs typeface="+mn-cs"/>
              </a:defRPr>
            </a:lvl1pPr>
            <a:lvl2pPr marL="742950" indent="-285750" algn="l" rtl="0" eaLnBrk="1" fontAlgn="base" hangingPunct="1">
              <a:spcBef>
                <a:spcPct val="20000"/>
              </a:spcBef>
              <a:spcAft>
                <a:spcPct val="0"/>
              </a:spcAft>
              <a:buFont typeface="Arial" pitchFamily="-65" charset="0"/>
              <a:buChar char="–"/>
              <a:defRPr sz="2800" kern="1200">
                <a:solidFill>
                  <a:schemeClr val="tx1"/>
                </a:solidFill>
                <a:latin typeface="+mn-lt"/>
                <a:ea typeface="ヒラギノ角ゴ Pro W3" pitchFamily="-65" charset="-128"/>
                <a:cs typeface="+mn-cs"/>
              </a:defRPr>
            </a:lvl2pPr>
            <a:lvl3pPr marL="1143000" indent="-228600" algn="l" rtl="0" eaLnBrk="1" fontAlgn="base" hangingPunct="1">
              <a:spcBef>
                <a:spcPct val="20000"/>
              </a:spcBef>
              <a:spcAft>
                <a:spcPct val="0"/>
              </a:spcAft>
              <a:buFont typeface="Arial" pitchFamily="-65" charset="0"/>
              <a:buChar char="•"/>
              <a:defRPr sz="2400" kern="1200">
                <a:solidFill>
                  <a:schemeClr val="tx1"/>
                </a:solidFill>
                <a:latin typeface="+mn-lt"/>
                <a:ea typeface="ヒラギノ角ゴ Pro W3" pitchFamily="-65" charset="-128"/>
                <a:cs typeface="+mn-cs"/>
              </a:defRPr>
            </a:lvl3pPr>
            <a:lvl4pPr marL="16002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4pPr>
            <a:lvl5pPr marL="20574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Testbed</a:t>
            </a:r>
            <a:r>
              <a:rPr lang="en-US" dirty="0"/>
              <a:t> with around 40 computers</a:t>
            </a:r>
          </a:p>
        </p:txBody>
      </p:sp>
    </p:spTree>
    <p:extLst>
      <p:ext uri="{BB962C8B-B14F-4D97-AF65-F5344CB8AC3E}">
        <p14:creationId xmlns:p14="http://schemas.microsoft.com/office/powerpoint/2010/main" val="310759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ea typeface="ヒラギノ角ゴ Pro W3" charset="-128"/>
                <a:cs typeface="ヒラギノ角ゴ Pro W3" charset="-128"/>
              </a:rPr>
              <a:t>Delay Evaluation</a:t>
            </a:r>
          </a:p>
        </p:txBody>
      </p:sp>
      <p:sp>
        <p:nvSpPr>
          <p:cNvPr id="52227" name="Content Placeholder 2"/>
          <p:cNvSpPr>
            <a:spLocks noGrp="1"/>
          </p:cNvSpPr>
          <p:nvPr>
            <p:ph idx="1"/>
          </p:nvPr>
        </p:nvSpPr>
        <p:spPr>
          <a:xfrm>
            <a:off x="457200" y="1600200"/>
            <a:ext cx="8229600" cy="4525963"/>
          </a:xfrm>
        </p:spPr>
        <p:txBody>
          <a:bodyPr>
            <a:noAutofit/>
          </a:bodyPr>
          <a:lstStyle/>
          <a:p>
            <a:r>
              <a:rPr lang="en-US" sz="2400" dirty="0">
                <a:ea typeface="ヒラギノ角ゴ Pro W3" charset="-128"/>
                <a:cs typeface="ヒラギノ角ゴ Pro W3" charset="-128"/>
              </a:rPr>
              <a:t>Average delay (RTT) of the first packet</a:t>
            </a:r>
          </a:p>
          <a:p>
            <a:pPr lvl="1"/>
            <a:r>
              <a:rPr lang="en-US" sz="2400" dirty="0"/>
              <a:t>NOX: 10 ms</a:t>
            </a:r>
          </a:p>
          <a:p>
            <a:pPr lvl="1"/>
            <a:r>
              <a:rPr lang="en-US" sz="2400" dirty="0"/>
              <a:t>DIFANE: 0.4 ms</a:t>
            </a:r>
          </a:p>
          <a:p>
            <a:r>
              <a:rPr lang="en-US" sz="2400" dirty="0">
                <a:ea typeface="ヒラギノ角ゴ Pro W3" charset="-128"/>
                <a:cs typeface="ヒラギノ角ゴ Pro W3" charset="-128"/>
              </a:rPr>
              <a:t>Reasons for performance improvement</a:t>
            </a:r>
          </a:p>
          <a:p>
            <a:pPr lvl="1"/>
            <a:r>
              <a:rPr lang="en-US" sz="2400" dirty="0"/>
              <a:t>Always keep packets in the data plane</a:t>
            </a:r>
          </a:p>
          <a:p>
            <a:pPr lvl="1"/>
            <a:r>
              <a:rPr lang="en-US" sz="2400" dirty="0"/>
              <a:t>Packets are delivered without waiting for rule caching</a:t>
            </a:r>
          </a:p>
          <a:p>
            <a:pPr lvl="1"/>
            <a:r>
              <a:rPr lang="en-US" sz="2400" dirty="0"/>
              <a:t>Easily implemented in hardware to further improve performance</a:t>
            </a:r>
          </a:p>
          <a:p>
            <a:pPr lvl="1"/>
            <a:endParaRPr lang="en-US" sz="2400" dirty="0"/>
          </a:p>
          <a:p>
            <a:pPr lvl="1"/>
            <a:endParaRPr lang="en-US" sz="2400" dirty="0"/>
          </a:p>
          <a:p>
            <a:pPr lvl="1"/>
            <a:endParaRPr lang="en-US" sz="2400" dirty="0"/>
          </a:p>
          <a:p>
            <a:pPr lvl="1"/>
            <a:endParaRPr lang="en-US" sz="2400" dirty="0"/>
          </a:p>
          <a:p>
            <a:endParaRPr lang="en-US" sz="2400" dirty="0">
              <a:ea typeface="ヒラギノ角ゴ Pro W3" charset="-128"/>
              <a:cs typeface="ヒラギノ角ゴ Pro W3" charset="-128"/>
            </a:endParaRPr>
          </a:p>
          <a:p>
            <a:pPr lvl="1">
              <a:buFont typeface="Arial" charset="0"/>
              <a:buNone/>
            </a:pPr>
            <a:r>
              <a:rPr lang="en-US" sz="2400" dirty="0">
                <a:ea typeface="ヒラギノ角ゴ Pro W3" charset="-128"/>
                <a:cs typeface="ヒラギノ角ゴ Pro W3" charset="-128"/>
              </a:rPr>
              <a:t> </a:t>
            </a:r>
          </a:p>
          <a:p>
            <a:endParaRPr lang="en-US" sz="2400" dirty="0">
              <a:ea typeface="ヒラギノ角ゴ Pro W3" charset="-128"/>
              <a:cs typeface="ヒラギノ角ゴ Pro W3" charset="-128"/>
            </a:endParaRPr>
          </a:p>
        </p:txBody>
      </p:sp>
      <p:sp>
        <p:nvSpPr>
          <p:cNvPr id="52228" name="Slide Number Placeholder 3"/>
          <p:cNvSpPr>
            <a:spLocks noGrp="1"/>
          </p:cNvSpPr>
          <p:nvPr>
            <p:ph type="sldNum" sz="quarter" idx="12"/>
          </p:nvPr>
        </p:nvSpPr>
        <p:spPr bwMode="auto">
          <a:noFill/>
          <a:ln>
            <a:miter lim="800000"/>
            <a:headEnd/>
            <a:tailEnd/>
          </a:ln>
        </p:spPr>
        <p:txBody>
          <a:bodyPr/>
          <a:lstStyle/>
          <a:p>
            <a:fld id="{E89158C0-C652-C640-AFA2-9080AD1637DA}" type="slidenum">
              <a:rPr lang="en-US" smtClean="0">
                <a:latin typeface="Arial" charset="0"/>
                <a:ea typeface="ヒラギノ角ゴ Pro W3" charset="-128"/>
                <a:cs typeface="ヒラギノ角ゴ Pro W3" charset="-128"/>
              </a:rPr>
              <a:pPr/>
              <a:t>76</a:t>
            </a:fld>
            <a:endParaRPr lang="en-US">
              <a:latin typeface="Arial" charset="0"/>
              <a:ea typeface="ヒラギノ角ゴ Pro W3" charset="-128"/>
              <a:cs typeface="ヒラギノ角ゴ Pro W3" charset="-128"/>
            </a:endParaRPr>
          </a:p>
        </p:txBody>
      </p:sp>
    </p:spTree>
    <p:custDataLst>
      <p:tags r:id="rId1"/>
    </p:custData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Peak Throughput</a:t>
            </a:r>
          </a:p>
        </p:txBody>
      </p:sp>
      <p:sp>
        <p:nvSpPr>
          <p:cNvPr id="4" name="Slide Number Placeholder 3"/>
          <p:cNvSpPr>
            <a:spLocks noGrp="1"/>
          </p:cNvSpPr>
          <p:nvPr>
            <p:ph type="sldNum" sz="quarter" idx="4294967295"/>
          </p:nvPr>
        </p:nvSpPr>
        <p:spPr>
          <a:xfrm>
            <a:off x="457200" y="6356351"/>
            <a:ext cx="2133600" cy="365125"/>
          </a:xfrm>
          <a:prstGeom prst="rect">
            <a:avLst/>
          </a:prstGeom>
        </p:spPr>
        <p:txBody>
          <a:bodyPr/>
          <a:lstStyle/>
          <a:p>
            <a:pPr>
              <a:defRPr/>
            </a:pPr>
            <a:fld id="{23846A97-14D9-D546-A38E-1A36314AD44E}" type="slidenum">
              <a:rPr lang="en-US" smtClean="0"/>
              <a:pPr>
                <a:defRPr/>
              </a:pPr>
              <a:t>77</a:t>
            </a:fld>
            <a:endParaRPr lang="en-US"/>
          </a:p>
        </p:txBody>
      </p:sp>
      <p:graphicFrame>
        <p:nvGraphicFramePr>
          <p:cNvPr id="5" name="Chart 4"/>
          <p:cNvGraphicFramePr/>
          <p:nvPr/>
        </p:nvGraphicFramePr>
        <p:xfrm>
          <a:off x="304800" y="2057402"/>
          <a:ext cx="8610600" cy="4664073"/>
        </p:xfrm>
        <a:graphic>
          <a:graphicData uri="http://schemas.openxmlformats.org/drawingml/2006/chart">
            <c:chart xmlns:c="http://schemas.openxmlformats.org/drawingml/2006/chart" xmlns:r="http://schemas.openxmlformats.org/officeDocument/2006/relationships" r:id="rId4"/>
          </a:graphicData>
        </a:graphic>
      </p:graphicFrame>
      <p:sp>
        <p:nvSpPr>
          <p:cNvPr id="7" name="Straight Connector 6"/>
          <p:cNvSpPr/>
          <p:nvPr/>
        </p:nvSpPr>
        <p:spPr>
          <a:xfrm rot="5400000">
            <a:off x="5600699" y="3619501"/>
            <a:ext cx="1905000" cy="0"/>
          </a:xfrm>
          <a:prstGeom prst="line">
            <a:avLst/>
          </a:prstGeom>
          <a:ln w="25400">
            <a:prstDash val="sysDash"/>
          </a:ln>
        </p:spPr>
        <p:style>
          <a:lnRef idx="2">
            <a:schemeClr val="accent1"/>
          </a:lnRef>
          <a:fillRef idx="0">
            <a:schemeClr val="accent1"/>
          </a:fillRef>
          <a:effectRef idx="1">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8" name="TextBox 7"/>
          <p:cNvSpPr txBox="1"/>
          <p:nvPr/>
        </p:nvSpPr>
        <p:spPr>
          <a:xfrm>
            <a:off x="6400800" y="2209800"/>
            <a:ext cx="3048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tx2"/>
                </a:solidFill>
              </a:rPr>
              <a:t>2</a:t>
            </a:r>
          </a:p>
        </p:txBody>
      </p:sp>
      <p:sp>
        <p:nvSpPr>
          <p:cNvPr id="9" name="Straight Connector 8"/>
          <p:cNvSpPr/>
          <p:nvPr/>
        </p:nvSpPr>
        <p:spPr>
          <a:xfrm rot="5400000">
            <a:off x="5980908" y="3619501"/>
            <a:ext cx="1905001" cy="1"/>
          </a:xfrm>
          <a:prstGeom prst="line">
            <a:avLst/>
          </a:prstGeom>
          <a:ln w="25400">
            <a:prstDash val="sysDash"/>
          </a:ln>
        </p:spPr>
        <p:style>
          <a:lnRef idx="2">
            <a:schemeClr val="accent1"/>
          </a:lnRef>
          <a:fillRef idx="0">
            <a:schemeClr val="accent1"/>
          </a:fillRef>
          <a:effectRef idx="1">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10" name="TextBox 9"/>
          <p:cNvSpPr txBox="1"/>
          <p:nvPr/>
        </p:nvSpPr>
        <p:spPr>
          <a:xfrm>
            <a:off x="6781800" y="2209800"/>
            <a:ext cx="3048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tx2"/>
                </a:solidFill>
              </a:rPr>
              <a:t>3</a:t>
            </a:r>
          </a:p>
        </p:txBody>
      </p:sp>
      <p:sp>
        <p:nvSpPr>
          <p:cNvPr id="11" name="Straight Connector 10"/>
          <p:cNvSpPr/>
          <p:nvPr/>
        </p:nvSpPr>
        <p:spPr>
          <a:xfrm rot="5400000" flipV="1">
            <a:off x="6285708" y="3619501"/>
            <a:ext cx="1905001" cy="1"/>
          </a:xfrm>
          <a:prstGeom prst="line">
            <a:avLst/>
          </a:prstGeom>
          <a:ln w="25400">
            <a:prstDash val="sysDash"/>
          </a:ln>
        </p:spPr>
        <p:style>
          <a:lnRef idx="2">
            <a:schemeClr val="accent1"/>
          </a:lnRef>
          <a:fillRef idx="0">
            <a:schemeClr val="accent1"/>
          </a:fillRef>
          <a:effectRef idx="1">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12" name="TextBox 11"/>
          <p:cNvSpPr txBox="1"/>
          <p:nvPr/>
        </p:nvSpPr>
        <p:spPr>
          <a:xfrm>
            <a:off x="7086600" y="2209800"/>
            <a:ext cx="3048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tx2"/>
                </a:solidFill>
              </a:rPr>
              <a:t>4</a:t>
            </a:r>
          </a:p>
        </p:txBody>
      </p:sp>
      <p:sp>
        <p:nvSpPr>
          <p:cNvPr id="13" name="Straight Connector 12"/>
          <p:cNvSpPr/>
          <p:nvPr/>
        </p:nvSpPr>
        <p:spPr>
          <a:xfrm rot="5400000">
            <a:off x="5082383" y="3786983"/>
            <a:ext cx="1570036" cy="0"/>
          </a:xfrm>
          <a:prstGeom prst="line">
            <a:avLst/>
          </a:prstGeom>
          <a:ln w="25400">
            <a:prstDash val="sysDash"/>
          </a:ln>
        </p:spPr>
        <p:style>
          <a:lnRef idx="2">
            <a:schemeClr val="accent1"/>
          </a:lnRef>
          <a:fillRef idx="0">
            <a:schemeClr val="accent1"/>
          </a:fillRef>
          <a:effectRef idx="1">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16" name="TextBox 15"/>
          <p:cNvSpPr txBox="1"/>
          <p:nvPr/>
        </p:nvSpPr>
        <p:spPr>
          <a:xfrm>
            <a:off x="5029200" y="2209800"/>
            <a:ext cx="14478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tx2"/>
                </a:solidFill>
              </a:rPr>
              <a:t>1 ingress switch</a:t>
            </a:r>
          </a:p>
        </p:txBody>
      </p:sp>
      <p:sp>
        <p:nvSpPr>
          <p:cNvPr id="17" name="Line Callout 1 (No Border) 16"/>
          <p:cNvSpPr/>
          <p:nvPr/>
        </p:nvSpPr>
        <p:spPr>
          <a:xfrm>
            <a:off x="6705600" y="4953001"/>
            <a:ext cx="2743200" cy="792163"/>
          </a:xfrm>
          <a:prstGeom prst="callout1">
            <a:avLst>
              <a:gd name="adj1" fmla="val 11396"/>
              <a:gd name="adj2" fmla="val 38593"/>
              <a:gd name="adj3" fmla="val -138103"/>
              <a:gd name="adj4" fmla="val 20533"/>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400" dirty="0">
                <a:solidFill>
                  <a:srgbClr val="800000"/>
                </a:solidFill>
              </a:rPr>
              <a:t>Controller</a:t>
            </a:r>
          </a:p>
          <a:p>
            <a:r>
              <a:rPr lang="en-US" sz="2400" dirty="0">
                <a:solidFill>
                  <a:srgbClr val="800000"/>
                </a:solidFill>
              </a:rPr>
              <a:t>Bottleneck (50K)</a:t>
            </a:r>
          </a:p>
        </p:txBody>
      </p:sp>
      <p:sp>
        <p:nvSpPr>
          <p:cNvPr id="18" name="Line Callout 1 (No Border) 17"/>
          <p:cNvSpPr/>
          <p:nvPr/>
        </p:nvSpPr>
        <p:spPr>
          <a:xfrm>
            <a:off x="7620000" y="2667002"/>
            <a:ext cx="1524000" cy="792163"/>
          </a:xfrm>
          <a:prstGeom prst="callout1">
            <a:avLst>
              <a:gd name="adj1" fmla="val 11396"/>
              <a:gd name="adj2" fmla="val 38593"/>
              <a:gd name="adj3" fmla="val -36253"/>
              <a:gd name="adj4" fmla="val 51034"/>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400" dirty="0">
                <a:solidFill>
                  <a:srgbClr val="800000"/>
                </a:solidFill>
              </a:rPr>
              <a:t>DIFANE</a:t>
            </a:r>
          </a:p>
          <a:p>
            <a:r>
              <a:rPr lang="en-US" sz="2400" dirty="0">
                <a:solidFill>
                  <a:srgbClr val="800000"/>
                </a:solidFill>
              </a:rPr>
              <a:t> (800K)</a:t>
            </a:r>
          </a:p>
        </p:txBody>
      </p:sp>
      <p:sp>
        <p:nvSpPr>
          <p:cNvPr id="19" name="Line Callout 1 (No Border) 18"/>
          <p:cNvSpPr/>
          <p:nvPr/>
        </p:nvSpPr>
        <p:spPr>
          <a:xfrm>
            <a:off x="2209801" y="3276601"/>
            <a:ext cx="2400300" cy="792163"/>
          </a:xfrm>
          <a:prstGeom prst="callout1">
            <a:avLst>
              <a:gd name="adj1" fmla="val 77410"/>
              <a:gd name="adj2" fmla="val 75007"/>
              <a:gd name="adj3" fmla="val 120296"/>
              <a:gd name="adj4" fmla="val 100832"/>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400" dirty="0">
                <a:solidFill>
                  <a:srgbClr val="800000"/>
                </a:solidFill>
              </a:rPr>
              <a:t>Ingress switch</a:t>
            </a:r>
          </a:p>
          <a:p>
            <a:r>
              <a:rPr lang="en-US" sz="2400" dirty="0">
                <a:solidFill>
                  <a:srgbClr val="800000"/>
                </a:solidFill>
              </a:rPr>
              <a:t>Bottleneck</a:t>
            </a:r>
          </a:p>
          <a:p>
            <a:r>
              <a:rPr lang="en-US" sz="2400" dirty="0">
                <a:solidFill>
                  <a:srgbClr val="800000"/>
                </a:solidFill>
              </a:rPr>
              <a:t>(20K)</a:t>
            </a:r>
          </a:p>
        </p:txBody>
      </p:sp>
      <p:sp>
        <p:nvSpPr>
          <p:cNvPr id="20" name="Rounded Rectangle 19"/>
          <p:cNvSpPr/>
          <p:nvPr/>
        </p:nvSpPr>
        <p:spPr>
          <a:xfrm>
            <a:off x="533400" y="3200400"/>
            <a:ext cx="8229600" cy="12954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dirty="0"/>
              <a:t>DIFANE is </a:t>
            </a:r>
            <a:r>
              <a:rPr lang="en-US" sz="2800" i="1" dirty="0"/>
              <a:t>self-scaling</a:t>
            </a:r>
            <a:r>
              <a:rPr lang="en-US" sz="2800" dirty="0"/>
              <a:t>:</a:t>
            </a:r>
          </a:p>
          <a:p>
            <a:pPr algn="ctr">
              <a:defRPr/>
            </a:pPr>
            <a:r>
              <a:rPr lang="en-US" sz="2800" dirty="0"/>
              <a:t>Higher throughput with more authority switches.</a:t>
            </a:r>
          </a:p>
        </p:txBody>
      </p:sp>
      <p:sp>
        <p:nvSpPr>
          <p:cNvPr id="21" name="TextBox 20"/>
          <p:cNvSpPr txBox="1"/>
          <p:nvPr/>
        </p:nvSpPr>
        <p:spPr>
          <a:xfrm>
            <a:off x="2133600" y="2438401"/>
            <a:ext cx="1600200" cy="830997"/>
          </a:xfrm>
          <a:prstGeom prst="rect">
            <a:avLst/>
          </a:prstGeom>
          <a:solidFill>
            <a:schemeClr val="bg1"/>
          </a:solidFill>
        </p:spPr>
        <p:txBody>
          <a:bodyPr wrap="square" rtlCol="0">
            <a:spAutoFit/>
          </a:bodyPr>
          <a:lstStyle/>
          <a:p>
            <a:r>
              <a:rPr lang="en-US" sz="2400" dirty="0"/>
              <a:t>DIFANE</a:t>
            </a:r>
          </a:p>
          <a:p>
            <a:r>
              <a:rPr lang="en-US" sz="2400" dirty="0"/>
              <a:t>Ethane</a:t>
            </a:r>
          </a:p>
        </p:txBody>
      </p:sp>
      <p:sp>
        <p:nvSpPr>
          <p:cNvPr id="22" name="Content Placeholder 2"/>
          <p:cNvSpPr txBox="1">
            <a:spLocks/>
          </p:cNvSpPr>
          <p:nvPr/>
        </p:nvSpPr>
        <p:spPr bwMode="auto">
          <a:xfrm>
            <a:off x="457200" y="1295400"/>
            <a:ext cx="8229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65" charset="0"/>
              <a:buChar char="•"/>
              <a:defRPr sz="3200" kern="1200">
                <a:solidFill>
                  <a:schemeClr val="hlink"/>
                </a:solidFill>
                <a:latin typeface="+mn-lt"/>
                <a:ea typeface="+mn-ea"/>
                <a:cs typeface="+mn-cs"/>
              </a:defRPr>
            </a:lvl1pPr>
            <a:lvl2pPr marL="742950" indent="-285750" algn="l" rtl="0" eaLnBrk="1" fontAlgn="base" hangingPunct="1">
              <a:spcBef>
                <a:spcPct val="20000"/>
              </a:spcBef>
              <a:spcAft>
                <a:spcPct val="0"/>
              </a:spcAft>
              <a:buFont typeface="Arial" pitchFamily="-65" charset="0"/>
              <a:buChar char="–"/>
              <a:defRPr sz="2800" kern="1200">
                <a:solidFill>
                  <a:schemeClr val="tx1"/>
                </a:solidFill>
                <a:latin typeface="+mn-lt"/>
                <a:ea typeface="ヒラギノ角ゴ Pro W3" pitchFamily="-65" charset="-128"/>
                <a:cs typeface="+mn-cs"/>
              </a:defRPr>
            </a:lvl2pPr>
            <a:lvl3pPr marL="1143000" indent="-228600" algn="l" rtl="0" eaLnBrk="1" fontAlgn="base" hangingPunct="1">
              <a:spcBef>
                <a:spcPct val="20000"/>
              </a:spcBef>
              <a:spcAft>
                <a:spcPct val="0"/>
              </a:spcAft>
              <a:buFont typeface="Arial" pitchFamily="-65" charset="0"/>
              <a:buChar char="•"/>
              <a:defRPr sz="2400" kern="1200">
                <a:solidFill>
                  <a:schemeClr val="tx1"/>
                </a:solidFill>
                <a:latin typeface="+mn-lt"/>
                <a:ea typeface="ヒラギノ角ゴ Pro W3" pitchFamily="-65" charset="-128"/>
                <a:cs typeface="+mn-cs"/>
              </a:defRPr>
            </a:lvl3pPr>
            <a:lvl4pPr marL="16002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4pPr>
            <a:lvl5pPr marL="20574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One authority switch; First Packet of each flow</a:t>
            </a:r>
          </a:p>
        </p:txBody>
      </p:sp>
    </p:spTree>
    <p:custDataLst>
      <p:tags r:id="rId1"/>
    </p:custDataLst>
    <p:extLst>
      <p:ext uri="{BB962C8B-B14F-4D97-AF65-F5344CB8AC3E}">
        <p14:creationId xmlns:p14="http://schemas.microsoft.com/office/powerpoint/2010/main" val="2729335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4" dur="500"/>
                                        <p:tgtEl>
                                          <p:spTgt spid="5">
                                            <p:graphicEl>
                                              <a:chart seriesIdx="-4" categoryIdx="0" bldStep="category"/>
                                            </p:graphic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17" dur="500"/>
                                        <p:tgtEl>
                                          <p:spTgt spid="5">
                                            <p:graphicEl>
                                              <a:chart seriesIdx="-4" categoryIdx="1" bldStep="category"/>
                                            </p:graphic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20" dur="500"/>
                                        <p:tgtEl>
                                          <p:spTgt spid="5">
                                            <p:graphicEl>
                                              <a:chart seriesIdx="-4" categoryIdx="2" bldStep="category"/>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down)">
                                      <p:cBhvr>
                                        <p:cTn id="23" dur="500"/>
                                        <p:tgtEl>
                                          <p:spTgt spid="5">
                                            <p:graphicEl>
                                              <a:chart seriesIdx="-4" categoryIdx="3" bldStep="category"/>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down)">
                                      <p:cBhvr>
                                        <p:cTn id="26" dur="500"/>
                                        <p:tgtEl>
                                          <p:spTgt spid="5">
                                            <p:graphicEl>
                                              <a:chart seriesIdx="-4" categoryIdx="4" bldStep="category"/>
                                            </p:graphic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graphicEl>
                                              <a:chart seriesIdx="-4" categoryIdx="5" bldStep="category"/>
                                            </p:graphicEl>
                                          </p:spTgt>
                                        </p:tgtEl>
                                        <p:attrNameLst>
                                          <p:attrName>style.visibility</p:attrName>
                                        </p:attrNameLst>
                                      </p:cBhvr>
                                      <p:to>
                                        <p:strVal val="visible"/>
                                      </p:to>
                                    </p:set>
                                    <p:animEffect transition="in" filter="wipe(down)">
                                      <p:cBhvr>
                                        <p:cTn id="37" dur="500"/>
                                        <p:tgtEl>
                                          <p:spTgt spid="5">
                                            <p:graphicEl>
                                              <a:chart seriesIdx="-4" categoryIdx="5" bldStep="category"/>
                                            </p:graphic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
                                            <p:graphicEl>
                                              <a:chart seriesIdx="-4" categoryIdx="6" bldStep="category"/>
                                            </p:graphicEl>
                                          </p:spTgt>
                                        </p:tgtEl>
                                        <p:attrNameLst>
                                          <p:attrName>style.visibility</p:attrName>
                                        </p:attrNameLst>
                                      </p:cBhvr>
                                      <p:to>
                                        <p:strVal val="visible"/>
                                      </p:to>
                                    </p:set>
                                    <p:animEffect transition="in" filter="wipe(down)">
                                      <p:cBhvr>
                                        <p:cTn id="46" dur="500"/>
                                        <p:tgtEl>
                                          <p:spTgt spid="5">
                                            <p:graphicEl>
                                              <a:chart seriesIdx="-4" categoryIdx="6" bldStep="category"/>
                                            </p:graphicEl>
                                          </p:spTgt>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graphicEl>
                                              <a:chart seriesIdx="-4" categoryIdx="7" bldStep="category"/>
                                            </p:graphicEl>
                                          </p:spTgt>
                                        </p:tgtEl>
                                        <p:attrNameLst>
                                          <p:attrName>style.visibility</p:attrName>
                                        </p:attrNameLst>
                                      </p:cBhvr>
                                      <p:to>
                                        <p:strVal val="visible"/>
                                      </p:to>
                                    </p:set>
                                    <p:animEffect transition="in" filter="wipe(down)">
                                      <p:cBhvr>
                                        <p:cTn id="55" dur="500"/>
                                        <p:tgtEl>
                                          <p:spTgt spid="5">
                                            <p:graphicEl>
                                              <a:chart seriesIdx="-4" categoryIdx="7" bldStep="category"/>
                                            </p:graphicEl>
                                          </p:spTgt>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par>
                                <p:cTn id="62" presetID="22" presetClass="entr" presetSubtype="4" fill="hold" grpId="0" nodeType="withEffect">
                                  <p:stCondLst>
                                    <p:cond delay="0"/>
                                  </p:stCondLst>
                                  <p:childTnLst>
                                    <p:set>
                                      <p:cBhvr>
                                        <p:cTn id="63" dur="1" fill="hold">
                                          <p:stCondLst>
                                            <p:cond delay="0"/>
                                          </p:stCondLst>
                                        </p:cTn>
                                        <p:tgtEl>
                                          <p:spTgt spid="5">
                                            <p:graphicEl>
                                              <a:chart seriesIdx="-4" categoryIdx="8" bldStep="category"/>
                                            </p:graphicEl>
                                          </p:spTgt>
                                        </p:tgtEl>
                                        <p:attrNameLst>
                                          <p:attrName>style.visibility</p:attrName>
                                        </p:attrNameLst>
                                      </p:cBhvr>
                                      <p:to>
                                        <p:strVal val="visible"/>
                                      </p:to>
                                    </p:set>
                                    <p:animEffect transition="in" filter="wipe(down)">
                                      <p:cBhvr>
                                        <p:cTn id="64" dur="500"/>
                                        <p:tgtEl>
                                          <p:spTgt spid="5">
                                            <p:graphicEl>
                                              <a:chart seriesIdx="-4" categoryIdx="8" bldStep="category"/>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
                                            <p:graphicEl>
                                              <a:chart seriesIdx="-4" categoryIdx="9" bldStep="category"/>
                                            </p:graphicEl>
                                          </p:spTgt>
                                        </p:tgtEl>
                                        <p:attrNameLst>
                                          <p:attrName>style.visibility</p:attrName>
                                        </p:attrNameLst>
                                      </p:cBhvr>
                                      <p:to>
                                        <p:strVal val="visible"/>
                                      </p:to>
                                    </p:set>
                                    <p:animEffect transition="in" filter="wipe(down)">
                                      <p:cBhvr>
                                        <p:cTn id="69" dur="500"/>
                                        <p:tgtEl>
                                          <p:spTgt spid="5">
                                            <p:graphicEl>
                                              <a:chart seriesIdx="-4" categoryIdx="9" bldStep="category"/>
                                            </p:graphic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
                                            <p:graphicEl>
                                              <a:chart seriesIdx="-4" categoryIdx="10" bldStep="category"/>
                                            </p:graphicEl>
                                          </p:spTgt>
                                        </p:tgtEl>
                                        <p:attrNameLst>
                                          <p:attrName>style.visibility</p:attrName>
                                        </p:attrNameLst>
                                      </p:cBhvr>
                                      <p:to>
                                        <p:strVal val="visible"/>
                                      </p:to>
                                    </p:set>
                                    <p:animEffect transition="in" filter="wipe(down)">
                                      <p:cBhvr>
                                        <p:cTn id="72" dur="500"/>
                                        <p:tgtEl>
                                          <p:spTgt spid="5">
                                            <p:graphicEl>
                                              <a:chart seriesIdx="-4" categoryIdx="10" bldStep="category"/>
                                            </p:graphicEl>
                                          </p:spTgt>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
                                            <p:graphicEl>
                                              <a:chart seriesIdx="-4" categoryIdx="11" bldStep="category"/>
                                            </p:graphicEl>
                                          </p:spTgt>
                                        </p:tgtEl>
                                        <p:attrNameLst>
                                          <p:attrName>style.visibility</p:attrName>
                                        </p:attrNameLst>
                                      </p:cBhvr>
                                      <p:to>
                                        <p:strVal val="visible"/>
                                      </p:to>
                                    </p:set>
                                    <p:animEffect transition="in" filter="wipe(down)">
                                      <p:cBhvr>
                                        <p:cTn id="75" dur="500"/>
                                        <p:tgtEl>
                                          <p:spTgt spid="5">
                                            <p:graphicEl>
                                              <a:chart seriesIdx="-4" categoryIdx="11" bldStep="category"/>
                                            </p:graphicEl>
                                          </p:spTgt>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
                                            <p:graphicEl>
                                              <a:chart seriesIdx="-4" categoryIdx="12" bldStep="category"/>
                                            </p:graphicEl>
                                          </p:spTgt>
                                        </p:tgtEl>
                                        <p:attrNameLst>
                                          <p:attrName>style.visibility</p:attrName>
                                        </p:attrNameLst>
                                      </p:cBhvr>
                                      <p:to>
                                        <p:strVal val="visible"/>
                                      </p:to>
                                    </p:set>
                                    <p:animEffect transition="in" filter="wipe(down)">
                                      <p:cBhvr>
                                        <p:cTn id="78" dur="500"/>
                                        <p:tgtEl>
                                          <p:spTgt spid="5">
                                            <p:graphicEl>
                                              <a:chart seriesIdx="-4" categoryIdx="12" bldStep="category"/>
                                            </p:graphicEl>
                                          </p:spTgt>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5">
                                            <p:graphicEl>
                                              <a:chart seriesIdx="-4" categoryIdx="13" bldStep="category"/>
                                            </p:graphicEl>
                                          </p:spTgt>
                                        </p:tgtEl>
                                        <p:attrNameLst>
                                          <p:attrName>style.visibility</p:attrName>
                                        </p:attrNameLst>
                                      </p:cBhvr>
                                      <p:to>
                                        <p:strVal val="visible"/>
                                      </p:to>
                                    </p:set>
                                    <p:animEffect transition="in" filter="wipe(down)">
                                      <p:cBhvr>
                                        <p:cTn id="81" dur="500"/>
                                        <p:tgtEl>
                                          <p:spTgt spid="5">
                                            <p:graphicEl>
                                              <a:chart seriesIdx="-4" categoryIdx="13" bldStep="category"/>
                                            </p:graphicEl>
                                          </p:spTgt>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
                                            <p:graphicEl>
                                              <a:chart seriesIdx="-4" categoryIdx="14" bldStep="category"/>
                                            </p:graphicEl>
                                          </p:spTgt>
                                        </p:tgtEl>
                                        <p:attrNameLst>
                                          <p:attrName>style.visibility</p:attrName>
                                        </p:attrNameLst>
                                      </p:cBhvr>
                                      <p:to>
                                        <p:strVal val="visible"/>
                                      </p:to>
                                    </p:set>
                                    <p:animEffect transition="in" filter="wipe(down)">
                                      <p:cBhvr>
                                        <p:cTn id="84" dur="500"/>
                                        <p:tgtEl>
                                          <p:spTgt spid="5">
                                            <p:graphicEl>
                                              <a:chart seriesIdx="-4" categoryIdx="14" bldStep="category"/>
                                            </p:graphicEl>
                                          </p:spTgt>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5">
                                            <p:graphicEl>
                                              <a:chart seriesIdx="-4" categoryIdx="15" bldStep="category"/>
                                            </p:graphicEl>
                                          </p:spTgt>
                                        </p:tgtEl>
                                        <p:attrNameLst>
                                          <p:attrName>style.visibility</p:attrName>
                                        </p:attrNameLst>
                                      </p:cBhvr>
                                      <p:to>
                                        <p:strVal val="visible"/>
                                      </p:to>
                                    </p:set>
                                    <p:animEffect transition="in" filter="wipe(down)">
                                      <p:cBhvr>
                                        <p:cTn id="87" dur="500"/>
                                        <p:tgtEl>
                                          <p:spTgt spid="5">
                                            <p:graphicEl>
                                              <a:chart seriesIdx="-4" categoryIdx="15" bldStep="category"/>
                                            </p:graphicEl>
                                          </p:spTgt>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5">
                                            <p:graphicEl>
                                              <a:chart seriesIdx="-4" categoryIdx="16" bldStep="category"/>
                                            </p:graphicEl>
                                          </p:spTgt>
                                        </p:tgtEl>
                                        <p:attrNameLst>
                                          <p:attrName>style.visibility</p:attrName>
                                        </p:attrNameLst>
                                      </p:cBhvr>
                                      <p:to>
                                        <p:strVal val="visible"/>
                                      </p:to>
                                    </p:set>
                                    <p:animEffect transition="in" filter="wipe(down)">
                                      <p:cBhvr>
                                        <p:cTn id="90" dur="500"/>
                                        <p:tgtEl>
                                          <p:spTgt spid="5">
                                            <p:graphicEl>
                                              <a:chart seriesIdx="-4" categoryIdx="16" bldStep="category"/>
                                            </p:graphicEl>
                                          </p:spTgt>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graphicEl>
                                              <a:chart seriesIdx="-4" categoryIdx="17" bldStep="category"/>
                                            </p:graphicEl>
                                          </p:spTgt>
                                        </p:tgtEl>
                                        <p:attrNameLst>
                                          <p:attrName>style.visibility</p:attrName>
                                        </p:attrNameLst>
                                      </p:cBhvr>
                                      <p:to>
                                        <p:strVal val="visible"/>
                                      </p:to>
                                    </p:set>
                                    <p:animEffect transition="in" filter="wipe(down)">
                                      <p:cBhvr>
                                        <p:cTn id="93" dur="500"/>
                                        <p:tgtEl>
                                          <p:spTgt spid="5">
                                            <p:graphicEl>
                                              <a:chart seriesIdx="-4" categoryIdx="17" bldStep="category"/>
                                            </p:graphicEl>
                                          </p:spTgt>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7" grpId="0" animBg="1"/>
      <p:bldP spid="8" grpId="0"/>
      <p:bldP spid="9" grpId="0" animBg="1"/>
      <p:bldP spid="10" grpId="0"/>
      <p:bldP spid="11" grpId="0" animBg="1"/>
      <p:bldP spid="12" grpId="0"/>
      <p:bldP spid="13" grpId="0" animBg="1"/>
      <p:bldP spid="16" grpId="0"/>
      <p:bldP spid="17" grpId="0" animBg="1"/>
      <p:bldP spid="18" grpId="0" animBg="1"/>
      <p:bldP spid="19" grpId="0" animBg="1"/>
      <p:bldP spid="20" grpId="0" animBg="1"/>
      <p:bldP spid="2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0"/>
            <a:ext cx="8229600" cy="1143000"/>
          </a:xfrm>
        </p:spPr>
        <p:txBody>
          <a:bodyPr/>
          <a:lstStyle/>
          <a:p>
            <a:r>
              <a:rPr lang="en-US" dirty="0">
                <a:ea typeface="ヒラギノ角ゴ Pro W3" charset="-128"/>
                <a:cs typeface="ヒラギノ角ゴ Pro W3" charset="-128"/>
              </a:rPr>
              <a:t>Scaling with Many Rules</a:t>
            </a:r>
          </a:p>
        </p:txBody>
      </p:sp>
      <p:sp>
        <p:nvSpPr>
          <p:cNvPr id="56323" name="Content Placeholder 2"/>
          <p:cNvSpPr>
            <a:spLocks noGrp="1"/>
          </p:cNvSpPr>
          <p:nvPr>
            <p:ph idx="1"/>
          </p:nvPr>
        </p:nvSpPr>
        <p:spPr>
          <a:xfrm>
            <a:off x="152400" y="1066800"/>
            <a:ext cx="8839200" cy="4525963"/>
          </a:xfrm>
        </p:spPr>
        <p:txBody>
          <a:bodyPr/>
          <a:lstStyle/>
          <a:p>
            <a:r>
              <a:rPr lang="en-US" dirty="0">
                <a:ea typeface="ヒラギノ角ゴ Pro W3" charset="-128"/>
                <a:cs typeface="ヒラギノ角ゴ Pro W3" charset="-128"/>
              </a:rPr>
              <a:t>How many authority switches do we need?</a:t>
            </a:r>
          </a:p>
          <a:p>
            <a:pPr lvl="1"/>
            <a:r>
              <a:rPr lang="en-US" dirty="0">
                <a:ea typeface="ヒラギノ角ゴ Pro W3" charset="-128"/>
                <a:cs typeface="ヒラギノ角ゴ Pro W3" charset="-128"/>
              </a:rPr>
              <a:t>Depends on total number of rules </a:t>
            </a:r>
          </a:p>
          <a:p>
            <a:pPr lvl="1">
              <a:buNone/>
            </a:pPr>
            <a:r>
              <a:rPr lang="en-US" dirty="0">
                <a:ea typeface="ヒラギノ角ゴ Pro W3" charset="-128"/>
                <a:cs typeface="ヒラギノ角ゴ Pro W3" charset="-128"/>
              </a:rPr>
              <a:t>… and the TCAM space in these authority switches</a:t>
            </a:r>
          </a:p>
          <a:p>
            <a:endParaRPr lang="en-US" dirty="0">
              <a:ea typeface="ヒラギノ角ゴ Pro W3" charset="-128"/>
              <a:cs typeface="ヒラギノ角ゴ Pro W3" charset="-128"/>
            </a:endParaRPr>
          </a:p>
          <a:p>
            <a:endParaRPr lang="en-US" dirty="0">
              <a:ea typeface="ヒラギノ角ゴ Pro W3" charset="-128"/>
              <a:cs typeface="ヒラギノ角ゴ Pro W3" charset="-128"/>
            </a:endParaRPr>
          </a:p>
          <a:p>
            <a:endParaRPr lang="en-US" dirty="0">
              <a:ea typeface="ヒラギノ角ゴ Pro W3" charset="-128"/>
              <a:cs typeface="ヒラギノ角ゴ Pro W3" charset="-128"/>
            </a:endParaRPr>
          </a:p>
          <a:p>
            <a:endParaRPr lang="en-US" dirty="0">
              <a:ea typeface="ヒラギノ角ゴ Pro W3" charset="-128"/>
              <a:cs typeface="ヒラギノ角ゴ Pro W3" charset="-128"/>
            </a:endParaRPr>
          </a:p>
          <a:p>
            <a:endParaRPr lang="en-US" dirty="0">
              <a:ea typeface="ヒラギノ角ゴ Pro W3" charset="-128"/>
              <a:cs typeface="ヒラギノ角ゴ Pro W3" charset="-128"/>
            </a:endParaRPr>
          </a:p>
          <a:p>
            <a:endParaRPr lang="en-US" dirty="0">
              <a:ea typeface="ヒラギノ角ゴ Pro W3" charset="-128"/>
              <a:cs typeface="ヒラギノ角ゴ Pro W3" charset="-128"/>
            </a:endParaRPr>
          </a:p>
        </p:txBody>
      </p:sp>
      <p:sp>
        <p:nvSpPr>
          <p:cNvPr id="56324" name="Slide Number Placeholder 3"/>
          <p:cNvSpPr>
            <a:spLocks noGrp="1"/>
          </p:cNvSpPr>
          <p:nvPr>
            <p:ph type="sldNum" sz="quarter" idx="12"/>
          </p:nvPr>
        </p:nvSpPr>
        <p:spPr bwMode="auto">
          <a:noFill/>
          <a:ln>
            <a:miter lim="800000"/>
            <a:headEnd/>
            <a:tailEnd/>
          </a:ln>
        </p:spPr>
        <p:txBody>
          <a:bodyPr/>
          <a:lstStyle/>
          <a:p>
            <a:fld id="{12669E27-C6EC-8046-ADAE-87C5988DF2EC}" type="slidenum">
              <a:rPr lang="en-US" smtClean="0">
                <a:latin typeface="Arial" charset="0"/>
                <a:ea typeface="ヒラギノ角ゴ Pro W3" charset="-128"/>
                <a:cs typeface="ヒラギノ角ゴ Pro W3" charset="-128"/>
              </a:rPr>
              <a:pPr/>
              <a:t>78</a:t>
            </a:fld>
            <a:endParaRPr lang="en-US">
              <a:latin typeface="Arial" charset="0"/>
              <a:ea typeface="ヒラギノ角ゴ Pro W3" charset="-128"/>
              <a:cs typeface="ヒラギノ角ゴ Pro W3" charset="-128"/>
            </a:endParaRPr>
          </a:p>
        </p:txBody>
      </p:sp>
      <p:graphicFrame>
        <p:nvGraphicFramePr>
          <p:cNvPr id="6" name="Content Placeholder 4"/>
          <p:cNvGraphicFramePr>
            <a:graphicFrameLocks/>
          </p:cNvGraphicFramePr>
          <p:nvPr/>
        </p:nvGraphicFramePr>
        <p:xfrm>
          <a:off x="304800" y="2819400"/>
          <a:ext cx="8534400" cy="3807745"/>
        </p:xfrm>
        <a:graphic>
          <a:graphicData uri="http://schemas.openxmlformats.org/drawingml/2006/table">
            <a:tbl>
              <a:tblPr firstRow="1" bandRow="1">
                <a:tableStyleId>{5C22544A-7EE6-4342-B048-85BDC9FD1C3A}</a:tableStyleId>
              </a:tblPr>
              <a:tblGrid>
                <a:gridCol w="3793067">
                  <a:extLst>
                    <a:ext uri="{9D8B030D-6E8A-4147-A177-3AD203B41FA5}">
                      <a16:colId xmlns:a16="http://schemas.microsoft.com/office/drawing/2014/main" val="20000"/>
                    </a:ext>
                  </a:extLst>
                </a:gridCol>
                <a:gridCol w="2501054">
                  <a:extLst>
                    <a:ext uri="{9D8B030D-6E8A-4147-A177-3AD203B41FA5}">
                      <a16:colId xmlns:a16="http://schemas.microsoft.com/office/drawing/2014/main" val="20001"/>
                    </a:ext>
                  </a:extLst>
                </a:gridCol>
                <a:gridCol w="2240279">
                  <a:extLst>
                    <a:ext uri="{9D8B030D-6E8A-4147-A177-3AD203B41FA5}">
                      <a16:colId xmlns:a16="http://schemas.microsoft.com/office/drawing/2014/main" val="20002"/>
                    </a:ext>
                  </a:extLst>
                </a:gridCol>
              </a:tblGrid>
              <a:tr h="572355">
                <a:tc>
                  <a:txBody>
                    <a:bodyPr/>
                    <a:lstStyle/>
                    <a:p>
                      <a:endParaRPr 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ea typeface="ヒラギノ角ゴ Pro W3" charset="-128"/>
                          <a:cs typeface="ヒラギノ角ゴ Pro W3" charset="-128"/>
                        </a:rPr>
                        <a:t>Campus</a:t>
                      </a:r>
                      <a:endParaRPr lang="en-US" sz="2800" dirty="0"/>
                    </a:p>
                  </a:txBody>
                  <a:tcPr/>
                </a:tc>
                <a:tc>
                  <a:txBody>
                    <a:bodyPr/>
                    <a:lstStyle/>
                    <a:p>
                      <a:r>
                        <a:rPr lang="en-US" sz="2800" dirty="0"/>
                        <a:t>IPTV</a:t>
                      </a:r>
                    </a:p>
                  </a:txBody>
                  <a:tcPr/>
                </a:tc>
                <a:extLst>
                  <a:ext uri="{0D108BD9-81ED-4DB2-BD59-A6C34878D82A}">
                    <a16:rowId xmlns:a16="http://schemas.microsoft.com/office/drawing/2014/main" val="10000"/>
                  </a:ext>
                </a:extLst>
              </a:tr>
              <a:tr h="672815">
                <a:tc>
                  <a:txBody>
                    <a:bodyPr/>
                    <a:lstStyle/>
                    <a:p>
                      <a:r>
                        <a:rPr lang="en-US" sz="2800" dirty="0"/>
                        <a:t># Rules</a:t>
                      </a:r>
                    </a:p>
                  </a:txBody>
                  <a:tcPr/>
                </a:tc>
                <a:tc>
                  <a:txBody>
                    <a:bodyPr/>
                    <a:lstStyle/>
                    <a:p>
                      <a:r>
                        <a:rPr lang="en-US" sz="2800" dirty="0"/>
                        <a:t>30K</a:t>
                      </a:r>
                    </a:p>
                  </a:txBody>
                  <a:tcPr/>
                </a:tc>
                <a:tc>
                  <a:txBody>
                    <a:bodyPr/>
                    <a:lstStyle/>
                    <a:p>
                      <a:r>
                        <a:rPr lang="en-US" sz="2800" dirty="0"/>
                        <a:t>5M</a:t>
                      </a:r>
                    </a:p>
                  </a:txBody>
                  <a:tcPr/>
                </a:tc>
                <a:extLst>
                  <a:ext uri="{0D108BD9-81ED-4DB2-BD59-A6C34878D82A}">
                    <a16:rowId xmlns:a16="http://schemas.microsoft.com/office/drawing/2014/main" val="10001"/>
                  </a:ext>
                </a:extLst>
              </a:tr>
              <a:tr h="672815">
                <a:tc>
                  <a:txBody>
                    <a:bodyPr/>
                    <a:lstStyle/>
                    <a:p>
                      <a:r>
                        <a:rPr lang="en-US" sz="2800" dirty="0"/>
                        <a:t>#</a:t>
                      </a:r>
                      <a:r>
                        <a:rPr lang="en-US" sz="2800" baseline="0" dirty="0"/>
                        <a:t> Switches</a:t>
                      </a:r>
                      <a:endParaRPr lang="en-US" sz="2800" dirty="0"/>
                    </a:p>
                  </a:txBody>
                  <a:tcPr/>
                </a:tc>
                <a:tc>
                  <a:txBody>
                    <a:bodyPr/>
                    <a:lstStyle/>
                    <a:p>
                      <a:r>
                        <a:rPr lang="en-US" sz="2800" dirty="0"/>
                        <a:t>1.7K</a:t>
                      </a:r>
                    </a:p>
                  </a:txBody>
                  <a:tcPr/>
                </a:tc>
                <a:tc>
                  <a:txBody>
                    <a:bodyPr/>
                    <a:lstStyle/>
                    <a:p>
                      <a:r>
                        <a:rPr lang="en-US" sz="2800" dirty="0"/>
                        <a:t>3K</a:t>
                      </a:r>
                    </a:p>
                  </a:txBody>
                  <a:tcPr/>
                </a:tc>
                <a:extLst>
                  <a:ext uri="{0D108BD9-81ED-4DB2-BD59-A6C34878D82A}">
                    <a16:rowId xmlns:a16="http://schemas.microsoft.com/office/drawing/2014/main" val="10002"/>
                  </a:ext>
                </a:extLst>
              </a:tr>
              <a:tr h="672815">
                <a:tc>
                  <a:txBody>
                    <a:bodyPr/>
                    <a:lstStyle/>
                    <a:p>
                      <a:r>
                        <a:rPr lang="en-US" sz="2800" dirty="0"/>
                        <a:t>Assumed</a:t>
                      </a:r>
                      <a:r>
                        <a:rPr lang="en-US" sz="2800" baseline="0" dirty="0"/>
                        <a:t> </a:t>
                      </a:r>
                      <a:r>
                        <a:rPr lang="en-US" sz="2800" dirty="0"/>
                        <a:t>Authority Switch TCAM size</a:t>
                      </a:r>
                    </a:p>
                  </a:txBody>
                  <a:tcPr/>
                </a:tc>
                <a:tc>
                  <a:txBody>
                    <a:bodyPr/>
                    <a:lstStyle/>
                    <a:p>
                      <a:r>
                        <a:rPr lang="en-US" sz="2800" dirty="0"/>
                        <a:t>160 KB</a:t>
                      </a:r>
                    </a:p>
                  </a:txBody>
                  <a:tcPr/>
                </a:tc>
                <a:tc>
                  <a:txBody>
                    <a:bodyPr/>
                    <a:lstStyle/>
                    <a:p>
                      <a:r>
                        <a:rPr lang="en-US" sz="2800" dirty="0"/>
                        <a:t>1.6 MB</a:t>
                      </a:r>
                    </a:p>
                  </a:txBody>
                  <a:tcPr/>
                </a:tc>
                <a:extLst>
                  <a:ext uri="{0D108BD9-81ED-4DB2-BD59-A6C34878D82A}">
                    <a16:rowId xmlns:a16="http://schemas.microsoft.com/office/drawing/2014/main" val="10003"/>
                  </a:ext>
                </a:extLst>
              </a:tr>
              <a:tr h="672815">
                <a:tc>
                  <a:txBody>
                    <a:bodyPr/>
                    <a:lstStyle/>
                    <a:p>
                      <a:r>
                        <a:rPr lang="en-US" sz="2800" dirty="0"/>
                        <a:t>Required</a:t>
                      </a:r>
                      <a:r>
                        <a:rPr lang="en-US" sz="2800" baseline="0" dirty="0"/>
                        <a:t> </a:t>
                      </a:r>
                    </a:p>
                    <a:p>
                      <a:r>
                        <a:rPr lang="en-US" sz="2800" dirty="0"/>
                        <a:t># Authority</a:t>
                      </a:r>
                      <a:r>
                        <a:rPr lang="en-US" sz="2800" baseline="0" dirty="0"/>
                        <a:t> Switches</a:t>
                      </a:r>
                      <a:endParaRPr lang="en-US" sz="2800" dirty="0"/>
                    </a:p>
                  </a:txBody>
                  <a:tcPr/>
                </a:tc>
                <a:tc>
                  <a:txBody>
                    <a:bodyPr/>
                    <a:lstStyle/>
                    <a:p>
                      <a:r>
                        <a:rPr lang="en-US" sz="2800" dirty="0"/>
                        <a:t>5 (0.3%)</a:t>
                      </a:r>
                    </a:p>
                  </a:txBody>
                  <a:tcPr/>
                </a:tc>
                <a:tc>
                  <a:txBody>
                    <a:bodyPr/>
                    <a:lstStyle/>
                    <a:p>
                      <a:r>
                        <a:rPr lang="en-US" sz="2800" dirty="0"/>
                        <a:t>100  (3%)</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0" y="0"/>
            <a:ext cx="9144000" cy="1143000"/>
          </a:xfrm>
        </p:spPr>
        <p:txBody>
          <a:bodyPr/>
          <a:lstStyle/>
          <a:p>
            <a:r>
              <a:rPr lang="en-US" dirty="0">
                <a:ea typeface="ヒラギノ角ゴ Pro W3" charset="-128"/>
                <a:cs typeface="ヒラギノ角ゴ Pro W3" charset="-128"/>
              </a:rPr>
              <a:t>Summary: DIFANE in the Sweet Spot</a:t>
            </a:r>
          </a:p>
        </p:txBody>
      </p:sp>
      <p:sp>
        <p:nvSpPr>
          <p:cNvPr id="58371" name="Slide Number Placeholder 3"/>
          <p:cNvSpPr>
            <a:spLocks noGrp="1"/>
          </p:cNvSpPr>
          <p:nvPr>
            <p:ph type="sldNum" sz="quarter" idx="12"/>
          </p:nvPr>
        </p:nvSpPr>
        <p:spPr bwMode="auto">
          <a:noFill/>
          <a:ln>
            <a:miter lim="800000"/>
            <a:headEnd/>
            <a:tailEnd/>
          </a:ln>
        </p:spPr>
        <p:txBody>
          <a:bodyPr/>
          <a:lstStyle/>
          <a:p>
            <a:fld id="{A5837B6D-992A-6843-952E-6734AF52B696}" type="slidenum">
              <a:rPr lang="en-US" smtClean="0">
                <a:latin typeface="Arial" charset="0"/>
                <a:ea typeface="ヒラギノ角ゴ Pro W3" charset="-128"/>
                <a:cs typeface="ヒラギノ角ゴ Pro W3" charset="-128"/>
              </a:rPr>
              <a:pPr/>
              <a:t>79</a:t>
            </a:fld>
            <a:endParaRPr lang="en-US">
              <a:latin typeface="Arial" charset="0"/>
              <a:ea typeface="ヒラギノ角ゴ Pro W3" charset="-128"/>
              <a:cs typeface="ヒラギノ角ゴ Pro W3" charset="-128"/>
            </a:endParaRPr>
          </a:p>
        </p:txBody>
      </p:sp>
      <p:cxnSp>
        <p:nvCxnSpPr>
          <p:cNvPr id="8" name="Straight Arrow Connector 7"/>
          <p:cNvCxnSpPr/>
          <p:nvPr/>
        </p:nvCxnSpPr>
        <p:spPr>
          <a:xfrm>
            <a:off x="838200" y="2009775"/>
            <a:ext cx="7696200" cy="1588"/>
          </a:xfrm>
          <a:prstGeom prst="straightConnector1">
            <a:avLst/>
          </a:prstGeom>
          <a:ln w="76200" cmpd="sng">
            <a:headEnd type="arrow"/>
            <a:tailEnd type="arrow"/>
          </a:ln>
        </p:spPr>
        <p:style>
          <a:lnRef idx="2">
            <a:schemeClr val="accent2"/>
          </a:lnRef>
          <a:fillRef idx="0">
            <a:schemeClr val="accent2"/>
          </a:fillRef>
          <a:effectRef idx="1">
            <a:schemeClr val="accent2"/>
          </a:effectRef>
          <a:fontRef idx="minor">
            <a:schemeClr val="tx1"/>
          </a:fontRef>
        </p:style>
      </p:cxnSp>
      <p:sp>
        <p:nvSpPr>
          <p:cNvPr id="58373" name="TextBox 8"/>
          <p:cNvSpPr txBox="1">
            <a:spLocks noChangeArrowheads="1"/>
          </p:cNvSpPr>
          <p:nvPr/>
        </p:nvSpPr>
        <p:spPr bwMode="auto">
          <a:xfrm>
            <a:off x="5486400" y="1219200"/>
            <a:ext cx="3657600" cy="523220"/>
          </a:xfrm>
          <a:prstGeom prst="rect">
            <a:avLst/>
          </a:prstGeom>
          <a:noFill/>
          <a:ln w="9525">
            <a:noFill/>
            <a:miter lim="800000"/>
            <a:headEnd/>
            <a:tailEnd/>
          </a:ln>
        </p:spPr>
        <p:txBody>
          <a:bodyPr>
            <a:prstTxWarp prst="textNoShape">
              <a:avLst/>
            </a:prstTxWarp>
            <a:spAutoFit/>
          </a:bodyPr>
          <a:lstStyle/>
          <a:p>
            <a:pPr algn="ctr"/>
            <a:r>
              <a:rPr lang="en-US" sz="2800" dirty="0">
                <a:latin typeface="Apple Casual" charset="0"/>
                <a:ea typeface="Apple Casual" charset="0"/>
                <a:cs typeface="Apple Casual" charset="0"/>
              </a:rPr>
              <a:t>Logically-centralized </a:t>
            </a:r>
          </a:p>
        </p:txBody>
      </p:sp>
      <p:sp>
        <p:nvSpPr>
          <p:cNvPr id="58374" name="TextBox 9"/>
          <p:cNvSpPr txBox="1">
            <a:spLocks noChangeArrowheads="1"/>
          </p:cNvSpPr>
          <p:nvPr/>
        </p:nvSpPr>
        <p:spPr bwMode="auto">
          <a:xfrm>
            <a:off x="228600" y="1219200"/>
            <a:ext cx="3124200" cy="523220"/>
          </a:xfrm>
          <a:prstGeom prst="rect">
            <a:avLst/>
          </a:prstGeom>
          <a:noFill/>
          <a:ln w="9525">
            <a:noFill/>
            <a:miter lim="800000"/>
            <a:headEnd/>
            <a:tailEnd/>
          </a:ln>
        </p:spPr>
        <p:txBody>
          <a:bodyPr>
            <a:prstTxWarp prst="textNoShape">
              <a:avLst/>
            </a:prstTxWarp>
            <a:spAutoFit/>
          </a:bodyPr>
          <a:lstStyle/>
          <a:p>
            <a:pPr algn="ctr"/>
            <a:r>
              <a:rPr lang="en-US" sz="2800" dirty="0">
                <a:latin typeface="Apple Casual" charset="0"/>
                <a:ea typeface="Apple Casual" charset="0"/>
                <a:cs typeface="Apple Casual" charset="0"/>
              </a:rPr>
              <a:t>Distributed</a:t>
            </a:r>
            <a:endParaRPr lang="en-US" dirty="0"/>
          </a:p>
        </p:txBody>
      </p:sp>
      <p:sp>
        <p:nvSpPr>
          <p:cNvPr id="11" name="Rounded Rectangle 10"/>
          <p:cNvSpPr/>
          <p:nvPr/>
        </p:nvSpPr>
        <p:spPr>
          <a:xfrm>
            <a:off x="457200" y="2362200"/>
            <a:ext cx="2819400" cy="12192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Traditional network</a:t>
            </a:r>
          </a:p>
          <a:p>
            <a:pPr algn="ctr">
              <a:defRPr/>
            </a:pPr>
            <a:r>
              <a:rPr lang="en-US" sz="2400" dirty="0"/>
              <a:t>(Hard to manage)</a:t>
            </a:r>
          </a:p>
        </p:txBody>
      </p:sp>
      <p:sp>
        <p:nvSpPr>
          <p:cNvPr id="16" name="Rounded Rectangle 15"/>
          <p:cNvSpPr/>
          <p:nvPr/>
        </p:nvSpPr>
        <p:spPr>
          <a:xfrm>
            <a:off x="6172200" y="2971800"/>
            <a:ext cx="2590800" cy="12192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err="1"/>
              <a:t>OpenFlow</a:t>
            </a:r>
            <a:r>
              <a:rPr lang="en-US" sz="2400" dirty="0"/>
              <a:t>/Ethane</a:t>
            </a:r>
          </a:p>
          <a:p>
            <a:pPr algn="ctr">
              <a:defRPr/>
            </a:pPr>
            <a:r>
              <a:rPr lang="en-US" sz="2400" dirty="0"/>
              <a:t>(Not scalable)</a:t>
            </a:r>
          </a:p>
        </p:txBody>
      </p:sp>
      <p:sp>
        <p:nvSpPr>
          <p:cNvPr id="19" name="Rounded Rectangle 18"/>
          <p:cNvSpPr/>
          <p:nvPr/>
        </p:nvSpPr>
        <p:spPr>
          <a:xfrm>
            <a:off x="2362200" y="4430713"/>
            <a:ext cx="4343400" cy="1681162"/>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dirty="0">
                <a:solidFill>
                  <a:srgbClr val="0000FF"/>
                </a:solidFill>
              </a:rPr>
              <a:t>DIFANE: Scalable management</a:t>
            </a:r>
          </a:p>
          <a:p>
            <a:pPr algn="ctr">
              <a:defRPr/>
            </a:pPr>
            <a:r>
              <a:rPr lang="en-US" sz="2400" dirty="0"/>
              <a:t>Controller is still in charge</a:t>
            </a:r>
          </a:p>
          <a:p>
            <a:pPr algn="ctr">
              <a:defRPr/>
            </a:pPr>
            <a:r>
              <a:rPr lang="en-US" sz="2400" dirty="0"/>
              <a:t>Switches host a distributed directory of the rules</a:t>
            </a:r>
          </a:p>
        </p:txBody>
      </p:sp>
      <p:cxnSp>
        <p:nvCxnSpPr>
          <p:cNvPr id="22" name="Straight Arrow Connector 21"/>
          <p:cNvCxnSpPr>
            <a:stCxn id="11" idx="3"/>
            <a:endCxn id="16" idx="1"/>
          </p:cNvCxnSpPr>
          <p:nvPr/>
        </p:nvCxnSpPr>
        <p:spPr>
          <a:xfrm>
            <a:off x="3276600" y="2971800"/>
            <a:ext cx="2895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flipV="1">
            <a:off x="4800600" y="3805238"/>
            <a:ext cx="1524000" cy="6254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6988969" y="2486819"/>
            <a:ext cx="957263" cy="3175"/>
          </a:xfrm>
          <a:prstGeom prst="line">
            <a:avLst/>
          </a:prstGeom>
          <a:ln w="57150" cmpd="sng">
            <a:prstDash val="sysDash"/>
          </a:ln>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rot="16200000" flipH="1">
            <a:off x="3397250" y="3221038"/>
            <a:ext cx="2419350" cy="0"/>
          </a:xfrm>
          <a:prstGeom prst="line">
            <a:avLst/>
          </a:prstGeom>
          <a:ln w="57150" cmpd="sng">
            <a:prstDash val="sysDash"/>
          </a:ln>
        </p:spPr>
        <p:style>
          <a:lnRef idx="2">
            <a:schemeClr val="accent2"/>
          </a:lnRef>
          <a:fillRef idx="0">
            <a:schemeClr val="accent2"/>
          </a:fillRef>
          <a:effectRef idx="1">
            <a:schemeClr val="accent2"/>
          </a:effectRef>
          <a:fontRef idx="minor">
            <a:schemeClr val="tx1"/>
          </a:fontRef>
        </p:style>
      </p:cxnSp>
      <p:cxnSp>
        <p:nvCxnSpPr>
          <p:cNvPr id="32" name="Straight Connector 31"/>
          <p:cNvCxnSpPr/>
          <p:nvPr/>
        </p:nvCxnSpPr>
        <p:spPr>
          <a:xfrm rot="5400000">
            <a:off x="1732756" y="2183607"/>
            <a:ext cx="346075" cy="1588"/>
          </a:xfrm>
          <a:prstGeom prst="line">
            <a:avLst/>
          </a:prstGeom>
          <a:ln w="57150" cmpd="sng">
            <a:prstDash val="sysDash"/>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11" idx="2"/>
          </p:cNvCxnSpPr>
          <p:nvPr/>
        </p:nvCxnSpPr>
        <p:spPr>
          <a:xfrm>
            <a:off x="1866900" y="3581400"/>
            <a:ext cx="209550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3371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linds(horizontal)">
                                      <p:cBhvr>
                                        <p:cTn id="33" dur="500"/>
                                        <p:tgtEl>
                                          <p:spTgt spid="30"/>
                                        </p:tgtEl>
                                      </p:cBhvr>
                                    </p:animEffec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OpenFlow</a:t>
            </a:r>
            <a:r>
              <a:rPr lang="zh-CN" altLang="en-US" dirty="0"/>
              <a:t> </a:t>
            </a:r>
            <a:r>
              <a:rPr lang="en-US" dirty="0"/>
              <a:t>Flow Table Entry</a:t>
            </a:r>
          </a:p>
        </p:txBody>
      </p:sp>
      <p:sp>
        <p:nvSpPr>
          <p:cNvPr id="4" name="Rectangle 2"/>
          <p:cNvSpPr>
            <a:spLocks/>
          </p:cNvSpPr>
          <p:nvPr/>
        </p:nvSpPr>
        <p:spPr bwMode="auto">
          <a:xfrm>
            <a:off x="350837" y="5619737"/>
            <a:ext cx="698500" cy="471488"/>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5" name="Rectangle 3"/>
          <p:cNvSpPr>
            <a:spLocks/>
          </p:cNvSpPr>
          <p:nvPr/>
        </p:nvSpPr>
        <p:spPr bwMode="auto">
          <a:xfrm>
            <a:off x="396875" y="5575287"/>
            <a:ext cx="579437"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a:buClrTx/>
              <a:buSzTx/>
              <a:buFontTx/>
              <a:buNone/>
            </a:pPr>
            <a:r>
              <a:rPr lang="en-US" sz="1700" b="0" dirty="0">
                <a:solidFill>
                  <a:schemeClr val="tx1"/>
                </a:solidFill>
                <a:latin typeface="Calibri" charset="0"/>
              </a:rPr>
              <a:t>Switch</a:t>
            </a:r>
          </a:p>
          <a:p>
            <a:pPr>
              <a:buClrTx/>
              <a:buSzTx/>
              <a:buFontTx/>
              <a:buNone/>
            </a:pPr>
            <a:r>
              <a:rPr lang="en-US" sz="1700" b="0" dirty="0">
                <a:solidFill>
                  <a:schemeClr val="tx1"/>
                </a:solidFill>
                <a:latin typeface="Calibri" charset="0"/>
              </a:rPr>
              <a:t>Port</a:t>
            </a:r>
          </a:p>
        </p:txBody>
      </p:sp>
      <p:sp>
        <p:nvSpPr>
          <p:cNvPr id="6" name="Rectangle 4"/>
          <p:cNvSpPr>
            <a:spLocks/>
          </p:cNvSpPr>
          <p:nvPr/>
        </p:nvSpPr>
        <p:spPr bwMode="auto">
          <a:xfrm>
            <a:off x="2300287" y="5621325"/>
            <a:ext cx="700088"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 name="Rectangle 5"/>
          <p:cNvSpPr>
            <a:spLocks/>
          </p:cNvSpPr>
          <p:nvPr/>
        </p:nvSpPr>
        <p:spPr bwMode="auto">
          <a:xfrm>
            <a:off x="2436812" y="5614975"/>
            <a:ext cx="42545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MAC</a:t>
            </a:r>
          </a:p>
          <a:p>
            <a:pPr>
              <a:buClrTx/>
              <a:buSzTx/>
              <a:buFontTx/>
              <a:buNone/>
            </a:pPr>
            <a:r>
              <a:rPr lang="en-US" sz="1700" b="0">
                <a:solidFill>
                  <a:schemeClr val="tx1"/>
                </a:solidFill>
                <a:latin typeface="Calibri" charset="0"/>
              </a:rPr>
              <a:t>src</a:t>
            </a:r>
          </a:p>
        </p:txBody>
      </p:sp>
      <p:sp>
        <p:nvSpPr>
          <p:cNvPr id="8" name="Rectangle 6"/>
          <p:cNvSpPr>
            <a:spLocks/>
          </p:cNvSpPr>
          <p:nvPr/>
        </p:nvSpPr>
        <p:spPr bwMode="auto">
          <a:xfrm>
            <a:off x="3000375" y="5621325"/>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9" name="Rectangle 7"/>
          <p:cNvSpPr>
            <a:spLocks/>
          </p:cNvSpPr>
          <p:nvPr/>
        </p:nvSpPr>
        <p:spPr bwMode="auto">
          <a:xfrm>
            <a:off x="3106737" y="5614975"/>
            <a:ext cx="42545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MAC</a:t>
            </a:r>
          </a:p>
          <a:p>
            <a:pPr>
              <a:buClrTx/>
              <a:buSzTx/>
              <a:buFontTx/>
              <a:buNone/>
            </a:pPr>
            <a:r>
              <a:rPr lang="en-US" sz="1700" b="0">
                <a:solidFill>
                  <a:schemeClr val="tx1"/>
                </a:solidFill>
                <a:latin typeface="Calibri" charset="0"/>
              </a:rPr>
              <a:t>dst</a:t>
            </a:r>
          </a:p>
        </p:txBody>
      </p:sp>
      <p:sp>
        <p:nvSpPr>
          <p:cNvPr id="10" name="Rectangle 8"/>
          <p:cNvSpPr>
            <a:spLocks/>
          </p:cNvSpPr>
          <p:nvPr/>
        </p:nvSpPr>
        <p:spPr bwMode="auto">
          <a:xfrm>
            <a:off x="3671887" y="5621325"/>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1" name="Rectangle 9"/>
          <p:cNvSpPr>
            <a:spLocks/>
          </p:cNvSpPr>
          <p:nvPr/>
        </p:nvSpPr>
        <p:spPr bwMode="auto">
          <a:xfrm>
            <a:off x="3844925" y="5567350"/>
            <a:ext cx="39211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dirty="0">
                <a:solidFill>
                  <a:schemeClr val="tx1"/>
                </a:solidFill>
                <a:latin typeface="Calibri" charset="0"/>
              </a:rPr>
              <a:t>Eth</a:t>
            </a:r>
          </a:p>
          <a:p>
            <a:pPr>
              <a:buClrTx/>
              <a:buSzTx/>
              <a:buFontTx/>
              <a:buNone/>
            </a:pPr>
            <a:r>
              <a:rPr lang="en-US" sz="1700" b="0" dirty="0">
                <a:solidFill>
                  <a:schemeClr val="tx1"/>
                </a:solidFill>
                <a:latin typeface="Calibri" charset="0"/>
              </a:rPr>
              <a:t>type</a:t>
            </a:r>
          </a:p>
        </p:txBody>
      </p:sp>
      <p:sp>
        <p:nvSpPr>
          <p:cNvPr id="12" name="Rectangle 10"/>
          <p:cNvSpPr>
            <a:spLocks/>
          </p:cNvSpPr>
          <p:nvPr/>
        </p:nvSpPr>
        <p:spPr bwMode="auto">
          <a:xfrm>
            <a:off x="1041400" y="5621325"/>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3" name="Rectangle 11"/>
          <p:cNvSpPr>
            <a:spLocks/>
          </p:cNvSpPr>
          <p:nvPr/>
        </p:nvSpPr>
        <p:spPr bwMode="auto">
          <a:xfrm>
            <a:off x="1116012" y="5616562"/>
            <a:ext cx="477838" cy="51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VLAN</a:t>
            </a:r>
          </a:p>
          <a:p>
            <a:pPr>
              <a:buClrTx/>
              <a:buSzTx/>
              <a:buFontTx/>
              <a:buNone/>
            </a:pPr>
            <a:r>
              <a:rPr lang="en-US" sz="1700" b="0">
                <a:solidFill>
                  <a:schemeClr val="tx1"/>
                </a:solidFill>
                <a:latin typeface="Calibri" charset="0"/>
              </a:rPr>
              <a:t>ID</a:t>
            </a:r>
          </a:p>
        </p:txBody>
      </p:sp>
      <p:sp>
        <p:nvSpPr>
          <p:cNvPr id="14" name="Rectangle 12"/>
          <p:cNvSpPr>
            <a:spLocks/>
          </p:cNvSpPr>
          <p:nvPr/>
        </p:nvSpPr>
        <p:spPr bwMode="auto">
          <a:xfrm>
            <a:off x="4362450" y="5621325"/>
            <a:ext cx="5905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5" name="Rectangle 13"/>
          <p:cNvSpPr>
            <a:spLocks/>
          </p:cNvSpPr>
          <p:nvPr/>
        </p:nvSpPr>
        <p:spPr bwMode="auto">
          <a:xfrm>
            <a:off x="4551362" y="5599100"/>
            <a:ext cx="265113"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Src</a:t>
            </a:r>
          </a:p>
        </p:txBody>
      </p:sp>
      <p:sp>
        <p:nvSpPr>
          <p:cNvPr id="16" name="Rectangle 14"/>
          <p:cNvSpPr>
            <a:spLocks/>
          </p:cNvSpPr>
          <p:nvPr/>
        </p:nvSpPr>
        <p:spPr bwMode="auto">
          <a:xfrm>
            <a:off x="4954587" y="5621325"/>
            <a:ext cx="5778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7" name="Rectangle 15"/>
          <p:cNvSpPr>
            <a:spLocks/>
          </p:cNvSpPr>
          <p:nvPr/>
        </p:nvSpPr>
        <p:spPr bwMode="auto">
          <a:xfrm>
            <a:off x="5118100" y="5599100"/>
            <a:ext cx="290512"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Dst</a:t>
            </a:r>
          </a:p>
        </p:txBody>
      </p:sp>
      <p:sp>
        <p:nvSpPr>
          <p:cNvPr id="18" name="Rectangle 16"/>
          <p:cNvSpPr>
            <a:spLocks/>
          </p:cNvSpPr>
          <p:nvPr/>
        </p:nvSpPr>
        <p:spPr bwMode="auto">
          <a:xfrm>
            <a:off x="6122987" y="5621325"/>
            <a:ext cx="5588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9" name="Rectangle 17"/>
          <p:cNvSpPr>
            <a:spLocks/>
          </p:cNvSpPr>
          <p:nvPr/>
        </p:nvSpPr>
        <p:spPr bwMode="auto">
          <a:xfrm>
            <a:off x="6205537" y="5599100"/>
            <a:ext cx="373063"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Prot</a:t>
            </a:r>
          </a:p>
        </p:txBody>
      </p:sp>
      <p:sp>
        <p:nvSpPr>
          <p:cNvPr id="20" name="Rectangle 18"/>
          <p:cNvSpPr>
            <a:spLocks/>
          </p:cNvSpPr>
          <p:nvPr/>
        </p:nvSpPr>
        <p:spPr bwMode="auto">
          <a:xfrm>
            <a:off x="6681787" y="5621325"/>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1" name="Rectangle 19"/>
          <p:cNvSpPr>
            <a:spLocks/>
          </p:cNvSpPr>
          <p:nvPr/>
        </p:nvSpPr>
        <p:spPr bwMode="auto">
          <a:xfrm>
            <a:off x="6781800" y="5599100"/>
            <a:ext cx="458787"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L4</a:t>
            </a:r>
          </a:p>
          <a:p>
            <a:pPr>
              <a:buClrTx/>
              <a:buSzTx/>
              <a:buFontTx/>
              <a:buNone/>
            </a:pPr>
            <a:r>
              <a:rPr lang="en-US" sz="1700" b="0">
                <a:solidFill>
                  <a:schemeClr val="tx1"/>
                </a:solidFill>
                <a:latin typeface="Calibri" charset="0"/>
              </a:rPr>
              <a:t>sport</a:t>
            </a:r>
          </a:p>
        </p:txBody>
      </p:sp>
      <p:sp>
        <p:nvSpPr>
          <p:cNvPr id="22" name="Rectangle 20"/>
          <p:cNvSpPr>
            <a:spLocks/>
          </p:cNvSpPr>
          <p:nvPr/>
        </p:nvSpPr>
        <p:spPr bwMode="auto">
          <a:xfrm>
            <a:off x="7389812" y="5621325"/>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3" name="Rectangle 21"/>
          <p:cNvSpPr>
            <a:spLocks/>
          </p:cNvSpPr>
          <p:nvPr/>
        </p:nvSpPr>
        <p:spPr bwMode="auto">
          <a:xfrm>
            <a:off x="7470775" y="5599100"/>
            <a:ext cx="487362"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dirty="0">
                <a:solidFill>
                  <a:schemeClr val="tx1"/>
                </a:solidFill>
                <a:latin typeface="Calibri" charset="0"/>
              </a:rPr>
              <a:t>L4</a:t>
            </a:r>
          </a:p>
          <a:p>
            <a:pPr>
              <a:buClrTx/>
              <a:buSzTx/>
              <a:buFontTx/>
              <a:buNone/>
            </a:pPr>
            <a:r>
              <a:rPr lang="en-US" sz="1700" b="0" dirty="0" err="1">
                <a:solidFill>
                  <a:schemeClr val="tx1"/>
                </a:solidFill>
                <a:latin typeface="Calibri" charset="0"/>
              </a:rPr>
              <a:t>dport</a:t>
            </a:r>
            <a:endParaRPr lang="en-US" sz="1700" b="0" dirty="0">
              <a:solidFill>
                <a:schemeClr val="tx1"/>
              </a:solidFill>
              <a:latin typeface="Calibri" charset="0"/>
            </a:endParaRPr>
          </a:p>
        </p:txBody>
      </p:sp>
      <p:sp>
        <p:nvSpPr>
          <p:cNvPr id="24" name="Rectangle 22"/>
          <p:cNvSpPr>
            <a:spLocks/>
          </p:cNvSpPr>
          <p:nvPr/>
        </p:nvSpPr>
        <p:spPr bwMode="auto">
          <a:xfrm>
            <a:off x="571607" y="1425396"/>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5" name="Rectangle 23"/>
          <p:cNvSpPr>
            <a:spLocks/>
          </p:cNvSpPr>
          <p:nvPr/>
        </p:nvSpPr>
        <p:spPr bwMode="auto">
          <a:xfrm>
            <a:off x="700087" y="1629003"/>
            <a:ext cx="60413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b="0" dirty="0">
                <a:solidFill>
                  <a:schemeClr val="tx1"/>
                </a:solidFill>
                <a:latin typeface="Calibri" charset="0"/>
              </a:rPr>
              <a:t>Match</a:t>
            </a:r>
          </a:p>
        </p:txBody>
      </p:sp>
      <p:sp>
        <p:nvSpPr>
          <p:cNvPr id="26" name="Rectangle 24"/>
          <p:cNvSpPr>
            <a:spLocks/>
          </p:cNvSpPr>
          <p:nvPr/>
        </p:nvSpPr>
        <p:spPr bwMode="auto">
          <a:xfrm>
            <a:off x="2017819" y="1425396"/>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7" name="Rectangle 25"/>
          <p:cNvSpPr>
            <a:spLocks/>
          </p:cNvSpPr>
          <p:nvPr/>
        </p:nvSpPr>
        <p:spPr bwMode="auto">
          <a:xfrm>
            <a:off x="2190857" y="1630183"/>
            <a:ext cx="5984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b="0">
                <a:solidFill>
                  <a:schemeClr val="tx1"/>
                </a:solidFill>
                <a:latin typeface="Calibri" charset="0"/>
              </a:rPr>
              <a:t>Action</a:t>
            </a:r>
          </a:p>
        </p:txBody>
      </p:sp>
      <p:sp>
        <p:nvSpPr>
          <p:cNvPr id="28" name="Rectangle 26"/>
          <p:cNvSpPr>
            <a:spLocks/>
          </p:cNvSpPr>
          <p:nvPr/>
        </p:nvSpPr>
        <p:spPr bwMode="auto">
          <a:xfrm>
            <a:off x="3464032" y="1425396"/>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9" name="Rectangle 27"/>
          <p:cNvSpPr>
            <a:spLocks/>
          </p:cNvSpPr>
          <p:nvPr/>
        </p:nvSpPr>
        <p:spPr bwMode="auto">
          <a:xfrm>
            <a:off x="3784707" y="1629003"/>
            <a:ext cx="76001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b="0" dirty="0">
                <a:solidFill>
                  <a:schemeClr val="tx1"/>
                </a:solidFill>
                <a:latin typeface="Calibri" charset="0"/>
              </a:rPr>
              <a:t>Counter</a:t>
            </a:r>
          </a:p>
        </p:txBody>
      </p:sp>
      <p:sp>
        <p:nvSpPr>
          <p:cNvPr id="30" name="Rectangle 28"/>
          <p:cNvSpPr>
            <a:spLocks/>
          </p:cNvSpPr>
          <p:nvPr/>
        </p:nvSpPr>
        <p:spPr bwMode="auto">
          <a:xfrm>
            <a:off x="1339976" y="4078242"/>
            <a:ext cx="5634037" cy="1385910"/>
          </a:xfrm>
          <a:prstGeom prst="rect">
            <a:avLst/>
          </a:prstGeom>
          <a:solidFill>
            <a:srgbClr val="CBE97B"/>
          </a:solidFill>
          <a:ln w="12700">
            <a:solidFill>
              <a:srgbClr val="697D3A"/>
            </a:solidFill>
            <a:miter lim="800000"/>
            <a:headEnd/>
            <a:tailEnd/>
          </a:ln>
        </p:spPr>
        <p:txBody>
          <a:bodyPr lIns="0" tIns="0" rIns="0" bIns="0" anchor="ctr"/>
          <a:lstStyle/>
          <a:p>
            <a:pPr marL="357188" indent="-330200">
              <a:buClrTx/>
              <a:buSzTx/>
              <a:buFontTx/>
              <a:buAutoNum type="arabicPeriod"/>
            </a:pPr>
            <a:r>
              <a:rPr lang="en-US" sz="2200" b="0" dirty="0">
                <a:solidFill>
                  <a:schemeClr val="tx1"/>
                </a:solidFill>
                <a:latin typeface="Calibri" charset="0"/>
              </a:rPr>
              <a:t>Forward packet to zero or more ports</a:t>
            </a:r>
          </a:p>
          <a:p>
            <a:pPr marL="357188" indent="-330200">
              <a:buClrTx/>
              <a:buSzTx/>
              <a:buFontTx/>
              <a:buAutoNum type="arabicPeriod"/>
            </a:pPr>
            <a:r>
              <a:rPr lang="en-US" sz="2200" b="0" dirty="0">
                <a:solidFill>
                  <a:schemeClr val="tx1"/>
                </a:solidFill>
                <a:latin typeface="Calibri" charset="0"/>
              </a:rPr>
              <a:t>Encapsulate and forward to controller</a:t>
            </a:r>
          </a:p>
          <a:p>
            <a:pPr marL="357188" indent="-330200">
              <a:buClrTx/>
              <a:buSzTx/>
              <a:buFontTx/>
              <a:buAutoNum type="arabicPeriod"/>
            </a:pPr>
            <a:r>
              <a:rPr lang="en-US" sz="2200" b="0" dirty="0">
                <a:solidFill>
                  <a:schemeClr val="tx1"/>
                </a:solidFill>
                <a:latin typeface="Calibri" charset="0"/>
              </a:rPr>
              <a:t>Send to normal processing pipeline</a:t>
            </a:r>
          </a:p>
          <a:p>
            <a:pPr marL="357188" indent="-330200">
              <a:buClrTx/>
              <a:buSzTx/>
              <a:buFontTx/>
              <a:buAutoNum type="arabicPeriod"/>
            </a:pPr>
            <a:r>
              <a:rPr lang="en-US" sz="2200" b="0" dirty="0">
                <a:solidFill>
                  <a:schemeClr val="tx1"/>
                </a:solidFill>
                <a:latin typeface="Calibri" charset="0"/>
              </a:rPr>
              <a:t>Modify Fields</a:t>
            </a:r>
          </a:p>
        </p:txBody>
      </p:sp>
      <p:sp>
        <p:nvSpPr>
          <p:cNvPr id="32" name="Line 30"/>
          <p:cNvSpPr>
            <a:spLocks noChangeShapeType="1"/>
          </p:cNvSpPr>
          <p:nvPr/>
        </p:nvSpPr>
        <p:spPr bwMode="auto">
          <a:xfrm>
            <a:off x="571608" y="2193746"/>
            <a:ext cx="58486" cy="3427579"/>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a:p>
        </p:txBody>
      </p:sp>
      <p:sp>
        <p:nvSpPr>
          <p:cNvPr id="33" name="Line 31"/>
          <p:cNvSpPr>
            <a:spLocks noChangeShapeType="1"/>
          </p:cNvSpPr>
          <p:nvPr/>
        </p:nvSpPr>
        <p:spPr bwMode="auto">
          <a:xfrm>
            <a:off x="2544869" y="2112783"/>
            <a:ext cx="0" cy="1965459"/>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a:p>
        </p:txBody>
      </p:sp>
      <p:grpSp>
        <p:nvGrpSpPr>
          <p:cNvPr id="46" name="Group 45"/>
          <p:cNvGrpSpPr/>
          <p:nvPr/>
        </p:nvGrpSpPr>
        <p:grpSpPr>
          <a:xfrm>
            <a:off x="5857874" y="2401106"/>
            <a:ext cx="3044825" cy="384175"/>
            <a:chOff x="5224032" y="2625725"/>
            <a:chExt cx="3044825" cy="384175"/>
          </a:xfrm>
          <a:solidFill>
            <a:schemeClr val="bg2">
              <a:lumMod val="75000"/>
            </a:schemeClr>
          </a:solidFill>
        </p:grpSpPr>
        <p:sp>
          <p:nvSpPr>
            <p:cNvPr id="34" name="Rectangle 32"/>
            <p:cNvSpPr>
              <a:spLocks/>
            </p:cNvSpPr>
            <p:nvPr/>
          </p:nvSpPr>
          <p:spPr bwMode="auto">
            <a:xfrm>
              <a:off x="5224032" y="2625725"/>
              <a:ext cx="3044825" cy="384175"/>
            </a:xfrm>
            <a:prstGeom prst="rect">
              <a:avLst/>
            </a:prstGeom>
            <a:grp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35" name="Rectangle 33"/>
            <p:cNvSpPr>
              <a:spLocks/>
            </p:cNvSpPr>
            <p:nvPr/>
          </p:nvSpPr>
          <p:spPr bwMode="auto">
            <a:xfrm>
              <a:off x="5332306" y="2663223"/>
              <a:ext cx="2911053" cy="338554"/>
            </a:xfrm>
            <a:prstGeom prst="rect">
              <a:avLst/>
            </a:prstGeom>
            <a:grp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2200" b="0" dirty="0">
                  <a:solidFill>
                    <a:schemeClr val="tx1"/>
                  </a:solidFill>
                  <a:latin typeface="Calibri" charset="0"/>
                </a:rPr>
                <a:t>When to delete the entry</a:t>
              </a:r>
            </a:p>
          </p:txBody>
        </p:sp>
      </p:grpSp>
      <p:sp>
        <p:nvSpPr>
          <p:cNvPr id="36" name="Line 34"/>
          <p:cNvSpPr>
            <a:spLocks noChangeShapeType="1"/>
          </p:cNvSpPr>
          <p:nvPr/>
        </p:nvSpPr>
        <p:spPr bwMode="auto">
          <a:xfrm rot="10800000" flipH="1">
            <a:off x="5545508" y="2077856"/>
            <a:ext cx="0" cy="1093435"/>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a:p>
        </p:txBody>
      </p:sp>
      <p:sp>
        <p:nvSpPr>
          <p:cNvPr id="37" name="Rectangle 4"/>
          <p:cNvSpPr>
            <a:spLocks/>
          </p:cNvSpPr>
          <p:nvPr/>
        </p:nvSpPr>
        <p:spPr bwMode="auto">
          <a:xfrm>
            <a:off x="1739900" y="5621325"/>
            <a:ext cx="6032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38" name="Rectangle 5"/>
          <p:cNvSpPr>
            <a:spLocks/>
          </p:cNvSpPr>
          <p:nvPr/>
        </p:nvSpPr>
        <p:spPr bwMode="auto">
          <a:xfrm>
            <a:off x="1844675" y="5614975"/>
            <a:ext cx="477837"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VLAN</a:t>
            </a:r>
          </a:p>
          <a:p>
            <a:pPr>
              <a:buClrTx/>
              <a:buSzTx/>
              <a:buFontTx/>
              <a:buNone/>
            </a:pPr>
            <a:r>
              <a:rPr lang="en-US" sz="1700" b="0">
                <a:solidFill>
                  <a:schemeClr val="tx1"/>
                </a:solidFill>
                <a:latin typeface="Calibri" charset="0"/>
              </a:rPr>
              <a:t>pcp</a:t>
            </a:r>
          </a:p>
        </p:txBody>
      </p:sp>
      <p:sp>
        <p:nvSpPr>
          <p:cNvPr id="39" name="Rectangle 14"/>
          <p:cNvSpPr>
            <a:spLocks/>
          </p:cNvSpPr>
          <p:nvPr/>
        </p:nvSpPr>
        <p:spPr bwMode="auto">
          <a:xfrm>
            <a:off x="5538787" y="5621325"/>
            <a:ext cx="5778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0" name="Rectangle 15"/>
          <p:cNvSpPr>
            <a:spLocks/>
          </p:cNvSpPr>
          <p:nvPr/>
        </p:nvSpPr>
        <p:spPr bwMode="auto">
          <a:xfrm>
            <a:off x="5702300" y="5599100"/>
            <a:ext cx="31750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ToS</a:t>
            </a:r>
          </a:p>
        </p:txBody>
      </p:sp>
      <p:sp>
        <p:nvSpPr>
          <p:cNvPr id="42" name="Rectangle 26"/>
          <p:cNvSpPr>
            <a:spLocks/>
          </p:cNvSpPr>
          <p:nvPr/>
        </p:nvSpPr>
        <p:spPr bwMode="auto">
          <a:xfrm>
            <a:off x="4914008" y="1425396"/>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43" name="Rectangle 27"/>
          <p:cNvSpPr>
            <a:spLocks/>
          </p:cNvSpPr>
          <p:nvPr/>
        </p:nvSpPr>
        <p:spPr bwMode="auto">
          <a:xfrm>
            <a:off x="5231913" y="1642903"/>
            <a:ext cx="69249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dirty="0">
                <a:latin typeface="Calibri" charset="0"/>
              </a:rPr>
              <a:t>Priority</a:t>
            </a:r>
            <a:endParaRPr lang="en-US" b="0" dirty="0">
              <a:solidFill>
                <a:schemeClr val="tx1"/>
              </a:solidFill>
              <a:latin typeface="Calibri" charset="0"/>
            </a:endParaRPr>
          </a:p>
        </p:txBody>
      </p:sp>
      <p:sp>
        <p:nvSpPr>
          <p:cNvPr id="44" name="Rectangle 26"/>
          <p:cNvSpPr>
            <a:spLocks/>
          </p:cNvSpPr>
          <p:nvPr/>
        </p:nvSpPr>
        <p:spPr bwMode="auto">
          <a:xfrm>
            <a:off x="6361808" y="1425396"/>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45" name="Rectangle 27"/>
          <p:cNvSpPr>
            <a:spLocks/>
          </p:cNvSpPr>
          <p:nvPr/>
        </p:nvSpPr>
        <p:spPr bwMode="auto">
          <a:xfrm>
            <a:off x="6726329" y="1627822"/>
            <a:ext cx="8592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buClrTx/>
              <a:buSzTx/>
              <a:buFontTx/>
              <a:buNone/>
            </a:pPr>
            <a:r>
              <a:rPr lang="en-US" dirty="0">
                <a:latin typeface="Calibri" charset="0"/>
              </a:rPr>
              <a:t>Time-out</a:t>
            </a:r>
            <a:endParaRPr lang="en-US" b="0" dirty="0">
              <a:solidFill>
                <a:schemeClr val="tx1"/>
              </a:solidFill>
              <a:latin typeface="Calibri" charset="0"/>
            </a:endParaRPr>
          </a:p>
        </p:txBody>
      </p:sp>
      <p:grpSp>
        <p:nvGrpSpPr>
          <p:cNvPr id="47" name="Group 46"/>
          <p:cNvGrpSpPr/>
          <p:nvPr/>
        </p:nvGrpSpPr>
        <p:grpSpPr>
          <a:xfrm>
            <a:off x="5250573" y="3007593"/>
            <a:ext cx="3690745" cy="384175"/>
            <a:chOff x="5224032" y="2625725"/>
            <a:chExt cx="3789880" cy="384175"/>
          </a:xfrm>
          <a:solidFill>
            <a:srgbClr val="ED7D31"/>
          </a:solidFill>
        </p:grpSpPr>
        <p:sp>
          <p:nvSpPr>
            <p:cNvPr id="48" name="Rectangle 32"/>
            <p:cNvSpPr>
              <a:spLocks/>
            </p:cNvSpPr>
            <p:nvPr/>
          </p:nvSpPr>
          <p:spPr bwMode="auto">
            <a:xfrm>
              <a:off x="5224032" y="2625725"/>
              <a:ext cx="3789880" cy="384175"/>
            </a:xfrm>
            <a:prstGeom prst="rect">
              <a:avLst/>
            </a:prstGeom>
            <a:grp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9" name="Rectangle 33"/>
            <p:cNvSpPr>
              <a:spLocks/>
            </p:cNvSpPr>
            <p:nvPr/>
          </p:nvSpPr>
          <p:spPr bwMode="auto">
            <a:xfrm>
              <a:off x="5332304" y="2663223"/>
              <a:ext cx="3681607" cy="338554"/>
            </a:xfrm>
            <a:prstGeom prst="rect">
              <a:avLst/>
            </a:prstGeom>
            <a:grpFill/>
            <a:ln>
              <a:noFill/>
            </a:ln>
            <a:extLs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buClrTx/>
                <a:buSzTx/>
                <a:buFontTx/>
                <a:buNone/>
              </a:pPr>
              <a:r>
                <a:rPr lang="en-US" sz="2200" b="0" dirty="0">
                  <a:solidFill>
                    <a:schemeClr val="tx1"/>
                  </a:solidFill>
                  <a:latin typeface="Calibri" charset="0"/>
                </a:rPr>
                <a:t>What order to </a:t>
              </a:r>
              <a:r>
                <a:rPr lang="en-US" sz="2200" dirty="0">
                  <a:latin typeface="Calibri" charset="0"/>
                </a:rPr>
                <a:t>process the rule</a:t>
              </a:r>
              <a:endParaRPr lang="en-US" sz="2200" b="0" dirty="0">
                <a:solidFill>
                  <a:schemeClr val="tx1"/>
                </a:solidFill>
                <a:latin typeface="Calibri" charset="0"/>
              </a:endParaRPr>
            </a:p>
          </p:txBody>
        </p:sp>
      </p:grpSp>
      <p:grpSp>
        <p:nvGrpSpPr>
          <p:cNvPr id="50" name="Group 49"/>
          <p:cNvGrpSpPr/>
          <p:nvPr/>
        </p:nvGrpSpPr>
        <p:grpSpPr>
          <a:xfrm>
            <a:off x="4237036" y="3544415"/>
            <a:ext cx="4979381" cy="384175"/>
            <a:chOff x="5224032" y="2625725"/>
            <a:chExt cx="4011506" cy="384175"/>
          </a:xfrm>
        </p:grpSpPr>
        <p:sp>
          <p:nvSpPr>
            <p:cNvPr id="51" name="Rectangle 32"/>
            <p:cNvSpPr>
              <a:spLocks/>
            </p:cNvSpPr>
            <p:nvPr/>
          </p:nvSpPr>
          <p:spPr bwMode="auto">
            <a:xfrm>
              <a:off x="5224032" y="2625725"/>
              <a:ext cx="3789880" cy="384175"/>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52" name="Rectangle 33"/>
            <p:cNvSpPr>
              <a:spLocks/>
            </p:cNvSpPr>
            <p:nvPr/>
          </p:nvSpPr>
          <p:spPr bwMode="auto">
            <a:xfrm>
              <a:off x="5332305" y="2663223"/>
              <a:ext cx="390323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buClrTx/>
                <a:buSzTx/>
                <a:buFontTx/>
                <a:buNone/>
              </a:pPr>
              <a:r>
                <a:rPr lang="en-US" sz="2200" dirty="0">
                  <a:latin typeface="Calibri" charset="0"/>
                </a:rPr>
                <a:t># of Packet/Bytes processed by the rule</a:t>
              </a:r>
              <a:endParaRPr lang="en-US" sz="2200" b="0" dirty="0">
                <a:solidFill>
                  <a:schemeClr val="tx1"/>
                </a:solidFill>
                <a:latin typeface="Calibri" charset="0"/>
              </a:endParaRPr>
            </a:p>
          </p:txBody>
        </p:sp>
      </p:grpSp>
      <p:sp>
        <p:nvSpPr>
          <p:cNvPr id="53" name="Line 34"/>
          <p:cNvSpPr>
            <a:spLocks noChangeShapeType="1"/>
          </p:cNvSpPr>
          <p:nvPr/>
        </p:nvSpPr>
        <p:spPr bwMode="auto">
          <a:xfrm rot="10800000" flipH="1">
            <a:off x="7380288" y="2127133"/>
            <a:ext cx="9524" cy="273972"/>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a:p>
        </p:txBody>
      </p:sp>
      <p:sp>
        <p:nvSpPr>
          <p:cNvPr id="54" name="Line 34"/>
          <p:cNvSpPr>
            <a:spLocks noChangeShapeType="1"/>
          </p:cNvSpPr>
          <p:nvPr/>
        </p:nvSpPr>
        <p:spPr bwMode="auto">
          <a:xfrm rot="10800000">
            <a:off x="4370387" y="2150280"/>
            <a:ext cx="0" cy="1409408"/>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a:p>
        </p:txBody>
      </p:sp>
      <p:sp>
        <p:nvSpPr>
          <p:cNvPr id="31" name="Slide Number Placeholder 30"/>
          <p:cNvSpPr>
            <a:spLocks noGrp="1"/>
          </p:cNvSpPr>
          <p:nvPr>
            <p:ph type="sldNum" sz="quarter" idx="12"/>
          </p:nvPr>
        </p:nvSpPr>
        <p:spPr/>
        <p:txBody>
          <a:bodyPr/>
          <a:lstStyle/>
          <a:p>
            <a:fld id="{B6F15528-21DE-4FAA-801E-634DDDAF4B2B}" type="slidenum">
              <a:rPr lang="en-US" smtClean="0"/>
              <a:pPr/>
              <a:t>8</a:t>
            </a:fld>
            <a:endParaRPr lang="en-US"/>
          </a:p>
        </p:txBody>
      </p:sp>
      <p:sp>
        <p:nvSpPr>
          <p:cNvPr id="55" name="TextBox 54"/>
          <p:cNvSpPr txBox="1"/>
          <p:nvPr/>
        </p:nvSpPr>
        <p:spPr>
          <a:xfrm>
            <a:off x="700086" y="6520190"/>
            <a:ext cx="7681913" cy="246221"/>
          </a:xfrm>
          <a:prstGeom prst="rect">
            <a:avLst/>
          </a:prstGeom>
          <a:noFill/>
        </p:spPr>
        <p:txBody>
          <a:bodyPr wrap="square" rtlCol="0">
            <a:spAutoFit/>
          </a:bodyPr>
          <a:lstStyle/>
          <a:p>
            <a:r>
              <a:rPr lang="en-US" sz="1000" dirty="0" err="1"/>
              <a:t>Theophilus</a:t>
            </a:r>
            <a:r>
              <a:rPr lang="en-US" sz="1000" dirty="0"/>
              <a:t> Benson</a:t>
            </a:r>
            <a:r>
              <a:rPr lang="en-US" altLang="zh-CN" sz="1000" dirty="0"/>
              <a:t>,</a:t>
            </a:r>
            <a:r>
              <a:rPr lang="zh-CN" altLang="en-US" sz="1000" dirty="0"/>
              <a:t> </a:t>
            </a:r>
            <a:r>
              <a:rPr lang="en-US" altLang="zh-CN" sz="1000" dirty="0"/>
              <a:t>CPS</a:t>
            </a:r>
            <a:r>
              <a:rPr lang="zh-CN" altLang="en-US" sz="1000" dirty="0"/>
              <a:t> </a:t>
            </a:r>
            <a:r>
              <a:rPr lang="en-US" altLang="zh-CN" sz="1000" dirty="0"/>
              <a:t>590:</a:t>
            </a:r>
            <a:r>
              <a:rPr lang="zh-CN" altLang="en-US" sz="1000" dirty="0"/>
              <a:t> </a:t>
            </a:r>
            <a:r>
              <a:rPr lang="en-US" altLang="zh-CN" sz="1000" dirty="0"/>
              <a:t>Software</a:t>
            </a:r>
            <a:r>
              <a:rPr lang="zh-CN" altLang="en-US" sz="1000" dirty="0"/>
              <a:t> </a:t>
            </a:r>
            <a:r>
              <a:rPr lang="en-US" altLang="zh-CN" sz="1000" dirty="0"/>
              <a:t>Defined</a:t>
            </a:r>
            <a:r>
              <a:rPr lang="zh-CN" altLang="en-US" sz="1000" dirty="0"/>
              <a:t> </a:t>
            </a:r>
            <a:r>
              <a:rPr lang="en-US" altLang="zh-CN" sz="1000" dirty="0"/>
              <a:t>Networking,</a:t>
            </a:r>
            <a:r>
              <a:rPr lang="zh-CN" altLang="en-US" sz="1000" dirty="0"/>
              <a:t> </a:t>
            </a:r>
            <a:r>
              <a:rPr lang="en-US" sz="1000" dirty="0"/>
              <a:t>https://</a:t>
            </a:r>
            <a:r>
              <a:rPr lang="en-US" sz="1000" dirty="0" err="1"/>
              <a:t>www.cs.duke.edu</a:t>
            </a:r>
            <a:r>
              <a:rPr lang="en-US" sz="1000" dirty="0"/>
              <a:t>/courses/fall14/compsci590.4/notes/F14_Class1.pptx</a:t>
            </a:r>
          </a:p>
        </p:txBody>
      </p:sp>
    </p:spTree>
    <p:extLst>
      <p:ext uri="{BB962C8B-B14F-4D97-AF65-F5344CB8AC3E}">
        <p14:creationId xmlns:p14="http://schemas.microsoft.com/office/powerpoint/2010/main" val="185162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ctrTitle"/>
          </p:nvPr>
        </p:nvSpPr>
        <p:spPr>
          <a:xfrm>
            <a:off x="533400" y="330200"/>
            <a:ext cx="8153400" cy="1574800"/>
          </a:xfrm>
        </p:spPr>
        <p:txBody>
          <a:bodyPr>
            <a:normAutofit fontScale="90000"/>
          </a:bodyPr>
          <a:lstStyle/>
          <a:p>
            <a:r>
              <a:rPr lang="en-US" altLang="zh-CN" sz="2800" b="1" dirty="0">
                <a:latin typeface="Calibri"/>
                <a:ea typeface="MS PGothic" charset="0"/>
                <a:cs typeface="Calibri"/>
              </a:rPr>
              <a:t>CAB: A Reactive Wildcard Rule Caching System for </a:t>
            </a:r>
            <a:br>
              <a:rPr lang="en-US" altLang="zh-CN" sz="2800" b="1" dirty="0">
                <a:latin typeface="Calibri"/>
                <a:ea typeface="MS PGothic" charset="0"/>
                <a:cs typeface="Calibri"/>
              </a:rPr>
            </a:br>
            <a:r>
              <a:rPr lang="en-US" altLang="zh-CN" sz="2800" b="1" dirty="0">
                <a:latin typeface="Calibri"/>
                <a:ea typeface="MS PGothic" charset="0"/>
                <a:cs typeface="Calibri"/>
              </a:rPr>
              <a:t>Software-Defined Networks</a:t>
            </a:r>
            <a:br>
              <a:rPr lang="en-US" altLang="zh-CN" sz="2800" b="1" dirty="0">
                <a:latin typeface="Calibri"/>
                <a:ea typeface="MS PGothic" charset="0"/>
                <a:cs typeface="Calibri"/>
              </a:rPr>
            </a:br>
            <a:r>
              <a:rPr lang="en-US" altLang="zh-CN" sz="2800" b="1" dirty="0">
                <a:latin typeface="Calibri"/>
                <a:ea typeface="MS PGothic" charset="0"/>
                <a:cs typeface="Calibri"/>
              </a:rPr>
              <a:t>[</a:t>
            </a:r>
            <a:r>
              <a:rPr lang="en-US" altLang="zh-CN" sz="2800" b="1" dirty="0" err="1">
                <a:latin typeface="Calibri"/>
                <a:ea typeface="MS PGothic" charset="0"/>
                <a:cs typeface="Calibri"/>
              </a:rPr>
              <a:t>HotSDN</a:t>
            </a:r>
            <a:r>
              <a:rPr lang="en-US" altLang="zh-CN" sz="2800" b="1" dirty="0">
                <a:latin typeface="Calibri"/>
                <a:ea typeface="MS PGothic" charset="0"/>
                <a:cs typeface="Calibri"/>
              </a:rPr>
              <a:t>’ 14]</a:t>
            </a:r>
            <a:br>
              <a:rPr lang="en-US" altLang="zh-CN" sz="2800" b="1" dirty="0">
                <a:latin typeface="Calibri"/>
                <a:ea typeface="MS PGothic" charset="0"/>
                <a:cs typeface="Calibri"/>
              </a:rPr>
            </a:br>
            <a:r>
              <a:rPr lang="en-US" altLang="zh-CN" sz="2200" dirty="0">
                <a:latin typeface="Times New Roman"/>
                <a:ea typeface="MS PGothic" charset="0"/>
                <a:cs typeface="Times New Roman"/>
              </a:rPr>
              <a:t>Bo Yan, Yang Xu, </a:t>
            </a:r>
            <a:r>
              <a:rPr lang="en-US" altLang="zh-CN" sz="2200" dirty="0" err="1">
                <a:latin typeface="Times New Roman"/>
                <a:ea typeface="MS PGothic" charset="0"/>
                <a:cs typeface="Times New Roman"/>
              </a:rPr>
              <a:t>Hongya</a:t>
            </a:r>
            <a:r>
              <a:rPr lang="en-US" altLang="zh-CN" sz="2200" dirty="0">
                <a:latin typeface="Times New Roman"/>
                <a:ea typeface="MS PGothic" charset="0"/>
                <a:cs typeface="Times New Roman"/>
              </a:rPr>
              <a:t> Xing, Kang Xi, H. Jonathan Chao</a:t>
            </a:r>
            <a:endParaRPr lang="en-US" sz="3200" dirty="0">
              <a:latin typeface="Times New Roman"/>
              <a:ea typeface="ヒラギノ角ゴ Pro W3" charset="0"/>
              <a:cs typeface="Times New Roman"/>
            </a:endParaRPr>
          </a:p>
        </p:txBody>
      </p:sp>
      <p:sp>
        <p:nvSpPr>
          <p:cNvPr id="5427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2800CA19-E594-414F-A2D9-27EC4BD48020}" type="slidenum">
              <a:rPr lang="en-US" sz="1200">
                <a:solidFill>
                  <a:srgbClr val="898989"/>
                </a:solidFill>
              </a:rPr>
              <a:pPr eaLnBrk="1" hangingPunct="1"/>
              <a:t>80</a:t>
            </a:fld>
            <a:endParaRPr lang="en-US" sz="1200">
              <a:solidFill>
                <a:srgbClr val="898989"/>
              </a:solidFill>
            </a:endParaRPr>
          </a:p>
        </p:txBody>
      </p:sp>
      <p:pic>
        <p:nvPicPr>
          <p:cNvPr id="3" name="Picture 2"/>
          <p:cNvPicPr>
            <a:picLocks noChangeAspect="1"/>
          </p:cNvPicPr>
          <p:nvPr/>
        </p:nvPicPr>
        <p:blipFill>
          <a:blip r:embed="rId3"/>
          <a:stretch>
            <a:fillRect/>
          </a:stretch>
        </p:blipFill>
        <p:spPr>
          <a:xfrm>
            <a:off x="2362200" y="1981200"/>
            <a:ext cx="5092700" cy="4711700"/>
          </a:xfrm>
          <a:prstGeom prst="rect">
            <a:avLst/>
          </a:prstGeom>
        </p:spPr>
      </p:pic>
      <p:sp>
        <p:nvSpPr>
          <p:cNvPr id="8" name="Rectangle 7"/>
          <p:cNvSpPr/>
          <p:nvPr/>
        </p:nvSpPr>
        <p:spPr bwMode="auto">
          <a:xfrm>
            <a:off x="2590800" y="2438400"/>
            <a:ext cx="2895600" cy="954107"/>
          </a:xfrm>
          <a:prstGeom prst="rect">
            <a:avLst/>
          </a:prstGeom>
          <a:noFill/>
        </p:spPr>
        <p:txBody>
          <a:bodyPr wrap="square">
            <a:spAutoFit/>
          </a:bodyPr>
          <a:lstStyle/>
          <a:p>
            <a:pPr>
              <a:defRPr/>
            </a:pPr>
            <a:r>
              <a:rPr lang="en-US" sz="2800" b="1" dirty="0" err="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CA</a:t>
            </a:r>
            <a:r>
              <a:rPr lang="en-US" sz="28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ching</a:t>
            </a:r>
            <a:r>
              <a:rPr lang="zh-CN" altLang="en-US"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 </a:t>
            </a:r>
            <a:r>
              <a:rPr lang="en-US" altLang="zh-CN"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rules</a:t>
            </a:r>
            <a:r>
              <a:rPr lang="zh-CN" altLang="en-US"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 </a:t>
            </a:r>
            <a:r>
              <a:rPr lang="en-US"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in</a:t>
            </a:r>
            <a:r>
              <a:rPr lang="zh-CN" altLang="en-US"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rPr>
              <a:t> </a:t>
            </a:r>
            <a:r>
              <a:rPr lang="en-US" sz="2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itchFamily="32" charset="0"/>
                <a:ea typeface="ヒラギノ角ゴ Pro W3" pitchFamily="32" charset="-128"/>
                <a:cs typeface="ヒラギノ角ゴ Pro W3" pitchFamily="32" charset="-128"/>
              </a:rPr>
              <a:t>Buckets</a:t>
            </a:r>
            <a:endParaRPr lang="en-US" sz="2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2" charset="0"/>
              <a:ea typeface="ヒラギノ角ゴ Pro W3" pitchFamily="32" charset="-128"/>
              <a:cs typeface="ヒラギノ角ゴ Pro W3" pitchFamily="32" charset="-128"/>
            </a:endParaRPr>
          </a:p>
        </p:txBody>
      </p:sp>
    </p:spTree>
    <p:extLst>
      <p:ext uri="{BB962C8B-B14F-4D97-AF65-F5344CB8AC3E}">
        <p14:creationId xmlns:p14="http://schemas.microsoft.com/office/powerpoint/2010/main" val="12230776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rmAutofit lnSpcReduction="10000"/>
          </a:bodyPr>
          <a:lstStyle/>
          <a:p>
            <a:pPr>
              <a:spcBef>
                <a:spcPct val="0"/>
              </a:spcBef>
            </a:pPr>
            <a:r>
              <a:rPr lang="en-US" altLang="zh-CN" sz="2700">
                <a:latin typeface="Arial" charset="0"/>
                <a:ea typeface="MS PGothic" charset="0"/>
              </a:rPr>
              <a:t>Reactively Caching Rules on Demand</a:t>
            </a:r>
          </a:p>
        </p:txBody>
      </p:sp>
      <p:sp>
        <p:nvSpPr>
          <p:cNvPr id="7171"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54B4DC7A-30BB-644F-B77D-8FA466FBA106}" type="datetime1">
              <a:rPr lang="en-US" altLang="zh-CN" sz="1200">
                <a:solidFill>
                  <a:srgbClr val="898989"/>
                </a:solidFill>
              </a:rPr>
              <a:pPr/>
              <a:t>11/13/20</a:t>
            </a:fld>
            <a:endParaRPr lang="en-US" altLang="zh-CN" sz="1200">
              <a:solidFill>
                <a:srgbClr val="898989"/>
              </a:solidFill>
            </a:endParaRPr>
          </a:p>
        </p:txBody>
      </p:sp>
      <p:sp>
        <p:nvSpPr>
          <p:cNvPr id="7172"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B7E07489-5184-AE41-A606-AF4E901F35CE}" type="slidenum">
              <a:rPr lang="en-US" altLang="zh-CN" sz="1200">
                <a:solidFill>
                  <a:srgbClr val="898989"/>
                </a:solidFill>
              </a:rPr>
              <a:pPr/>
              <a:t>81</a:t>
            </a:fld>
            <a:endParaRPr lang="en-US" altLang="zh-CN" sz="1200">
              <a:solidFill>
                <a:srgbClr val="898989"/>
              </a:solidFill>
            </a:endParaRPr>
          </a:p>
        </p:txBody>
      </p:sp>
      <p:grpSp>
        <p:nvGrpSpPr>
          <p:cNvPr id="7173" name="Group 9"/>
          <p:cNvGrpSpPr>
            <a:grpSpLocks/>
          </p:cNvGrpSpPr>
          <p:nvPr/>
        </p:nvGrpSpPr>
        <p:grpSpPr bwMode="auto">
          <a:xfrm>
            <a:off x="5372100" y="1623484"/>
            <a:ext cx="2560623" cy="846667"/>
            <a:chOff x="3919152" y="1528408"/>
            <a:chExt cx="1919117" cy="634470"/>
          </a:xfrm>
        </p:grpSpPr>
        <p:grpSp>
          <p:nvGrpSpPr>
            <p:cNvPr id="7203" name="Group 10"/>
            <p:cNvGrpSpPr>
              <a:grpSpLocks/>
            </p:cNvGrpSpPr>
            <p:nvPr/>
          </p:nvGrpSpPr>
          <p:grpSpPr bwMode="auto">
            <a:xfrm>
              <a:off x="3919152" y="1528408"/>
              <a:ext cx="1435615" cy="634470"/>
              <a:chOff x="2660127" y="1475745"/>
              <a:chExt cx="866123" cy="294320"/>
            </a:xfrm>
          </p:grpSpPr>
          <p:sp>
            <p:nvSpPr>
              <p:cNvPr id="13" name="Rectangle 12"/>
              <p:cNvSpPr>
                <a:spLocks noChangeArrowheads="1"/>
              </p:cNvSpPr>
              <p:nvPr/>
            </p:nvSpPr>
            <p:spPr bwMode="auto">
              <a:xfrm>
                <a:off x="2815175" y="1475745"/>
                <a:ext cx="711113" cy="172913"/>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14" name="Rectangle 13"/>
              <p:cNvSpPr>
                <a:spLocks noChangeArrowheads="1"/>
              </p:cNvSpPr>
              <p:nvPr/>
            </p:nvSpPr>
            <p:spPr bwMode="auto">
              <a:xfrm>
                <a:off x="2763492" y="1511063"/>
                <a:ext cx="711113" cy="172913"/>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15" name="Rectangle 14"/>
              <p:cNvSpPr>
                <a:spLocks noChangeArrowheads="1"/>
              </p:cNvSpPr>
              <p:nvPr/>
            </p:nvSpPr>
            <p:spPr bwMode="auto">
              <a:xfrm>
                <a:off x="2711810" y="1550061"/>
                <a:ext cx="711113" cy="172913"/>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16" name="Rectangle 15"/>
              <p:cNvSpPr>
                <a:spLocks noChangeArrowheads="1"/>
              </p:cNvSpPr>
              <p:nvPr/>
            </p:nvSpPr>
            <p:spPr bwMode="auto">
              <a:xfrm>
                <a:off x="2660127" y="1597152"/>
                <a:ext cx="711113" cy="172913"/>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grpSp>
        <p:sp>
          <p:nvSpPr>
            <p:cNvPr id="7204" name="TextBox 11"/>
            <p:cNvSpPr txBox="1">
              <a:spLocks noChangeArrowheads="1"/>
            </p:cNvSpPr>
            <p:nvPr/>
          </p:nvSpPr>
          <p:spPr bwMode="auto">
            <a:xfrm>
              <a:off x="5440363" y="1576600"/>
              <a:ext cx="397906" cy="380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a:latin typeface="Times New Roman" charset="0"/>
                  <a:ea typeface="Tahoma" charset="0"/>
                  <a:cs typeface="Times New Roman" charset="0"/>
                </a:rPr>
                <a:t>…</a:t>
              </a:r>
              <a:endParaRPr lang="zh-CN" altLang="en-US" sz="2700" b="1">
                <a:latin typeface="Times New Roman" charset="0"/>
                <a:ea typeface="Tahoma" charset="0"/>
                <a:cs typeface="Times New Roman" charset="0"/>
              </a:endParaRPr>
            </a:p>
          </p:txBody>
        </p:sp>
      </p:grpSp>
      <p:pic>
        <p:nvPicPr>
          <p:cNvPr id="7174" name="Picture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0585" y="1198034"/>
            <a:ext cx="967316" cy="1551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5" name="TextBox 17"/>
          <p:cNvSpPr txBox="1">
            <a:spLocks noChangeArrowheads="1"/>
          </p:cNvSpPr>
          <p:nvPr/>
        </p:nvSpPr>
        <p:spPr bwMode="auto">
          <a:xfrm>
            <a:off x="1619251" y="1761067"/>
            <a:ext cx="1830873"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i="1">
                <a:latin typeface="Times New Roman" charset="0"/>
                <a:cs typeface="Times New Roman" charset="0"/>
              </a:rPr>
              <a:t>Controller</a:t>
            </a:r>
            <a:endParaRPr lang="zh-CN" altLang="en-US" sz="2700" b="1" i="1">
              <a:latin typeface="Times New Roman" charset="0"/>
              <a:cs typeface="Times New Roman" charset="0"/>
            </a:endParaRPr>
          </a:p>
        </p:txBody>
      </p:sp>
      <p:sp>
        <p:nvSpPr>
          <p:cNvPr id="7176" name="TextBox 18"/>
          <p:cNvSpPr txBox="1">
            <a:spLocks noChangeArrowheads="1"/>
          </p:cNvSpPr>
          <p:nvPr/>
        </p:nvSpPr>
        <p:spPr bwMode="auto">
          <a:xfrm>
            <a:off x="1388534" y="4624917"/>
            <a:ext cx="1324325"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i="1">
                <a:latin typeface="Times New Roman" charset="0"/>
                <a:cs typeface="Times New Roman" charset="0"/>
              </a:rPr>
              <a:t>Switch</a:t>
            </a:r>
          </a:p>
        </p:txBody>
      </p:sp>
      <p:sp>
        <p:nvSpPr>
          <p:cNvPr id="7177" name="TextBox 19"/>
          <p:cNvSpPr txBox="1">
            <a:spLocks noChangeArrowheads="1"/>
          </p:cNvSpPr>
          <p:nvPr/>
        </p:nvSpPr>
        <p:spPr bwMode="auto">
          <a:xfrm>
            <a:off x="6218768" y="2573867"/>
            <a:ext cx="1261033" cy="446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100" b="1" i="1">
                <a:latin typeface="Times New Roman" charset="0"/>
                <a:cs typeface="Times New Roman" charset="0"/>
              </a:rPr>
              <a:t>Rule Set</a:t>
            </a:r>
            <a:endParaRPr lang="zh-CN" altLang="en-US" sz="2100" b="1" i="1">
              <a:latin typeface="Times New Roman" charset="0"/>
              <a:cs typeface="Times New Roman"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4518" y="4988984"/>
            <a:ext cx="1883833" cy="1039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9"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8568" y="4265084"/>
            <a:ext cx="1818217"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Multiply 22"/>
          <p:cNvSpPr>
            <a:spLocks/>
          </p:cNvSpPr>
          <p:nvPr/>
        </p:nvSpPr>
        <p:spPr bwMode="auto">
          <a:xfrm>
            <a:off x="6430434" y="5005917"/>
            <a:ext cx="920751" cy="863600"/>
          </a:xfrm>
          <a:custGeom>
            <a:avLst/>
            <a:gdLst>
              <a:gd name="T0" fmla="*/ 113748 w 690563"/>
              <a:gd name="T1" fmla="*/ 211118 h 647700"/>
              <a:gd name="T2" fmla="*/ 217964 w 690563"/>
              <a:gd name="T3" fmla="*/ 100005 h 647700"/>
              <a:gd name="T4" fmla="*/ 345282 w 690563"/>
              <a:gd name="T5" fmla="*/ 219420 h 647700"/>
              <a:gd name="T6" fmla="*/ 472599 w 690563"/>
              <a:gd name="T7" fmla="*/ 100005 h 647700"/>
              <a:gd name="T8" fmla="*/ 576815 w 690563"/>
              <a:gd name="T9" fmla="*/ 211118 h 647700"/>
              <a:gd name="T10" fmla="*/ 456623 w 690563"/>
              <a:gd name="T11" fmla="*/ 323850 h 647700"/>
              <a:gd name="T12" fmla="*/ 576815 w 690563"/>
              <a:gd name="T13" fmla="*/ 436582 h 647700"/>
              <a:gd name="T14" fmla="*/ 472599 w 690563"/>
              <a:gd name="T15" fmla="*/ 547695 h 647700"/>
              <a:gd name="T16" fmla="*/ 345282 w 690563"/>
              <a:gd name="T17" fmla="*/ 428280 h 647700"/>
              <a:gd name="T18" fmla="*/ 217964 w 690563"/>
              <a:gd name="T19" fmla="*/ 547695 h 647700"/>
              <a:gd name="T20" fmla="*/ 113748 w 690563"/>
              <a:gd name="T21" fmla="*/ 436582 h 647700"/>
              <a:gd name="T22" fmla="*/ 233940 w 690563"/>
              <a:gd name="T23" fmla="*/ 323850 h 647700"/>
              <a:gd name="T24" fmla="*/ 113748 w 690563"/>
              <a:gd name="T25" fmla="*/ 211118 h 6477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90563" h="647700">
                <a:moveTo>
                  <a:pt x="113748" y="211118"/>
                </a:moveTo>
                <a:lnTo>
                  <a:pt x="217964" y="100005"/>
                </a:lnTo>
                <a:lnTo>
                  <a:pt x="345282" y="219420"/>
                </a:lnTo>
                <a:lnTo>
                  <a:pt x="472599" y="100005"/>
                </a:lnTo>
                <a:lnTo>
                  <a:pt x="576815" y="211118"/>
                </a:lnTo>
                <a:lnTo>
                  <a:pt x="456623" y="323850"/>
                </a:lnTo>
                <a:lnTo>
                  <a:pt x="576815" y="436582"/>
                </a:lnTo>
                <a:lnTo>
                  <a:pt x="472599" y="547695"/>
                </a:lnTo>
                <a:lnTo>
                  <a:pt x="345282" y="428280"/>
                </a:lnTo>
                <a:lnTo>
                  <a:pt x="217964" y="547695"/>
                </a:lnTo>
                <a:lnTo>
                  <a:pt x="113748" y="436582"/>
                </a:lnTo>
                <a:lnTo>
                  <a:pt x="233940" y="323850"/>
                </a:lnTo>
                <a:lnTo>
                  <a:pt x="113748" y="211118"/>
                </a:lnTo>
                <a:close/>
              </a:path>
            </a:pathLst>
          </a:custGeom>
          <a:gradFill rotWithShape="1">
            <a:gsLst>
              <a:gs pos="0">
                <a:srgbClr val="D1403C"/>
              </a:gs>
              <a:gs pos="100000">
                <a:srgbClr val="FF9A99"/>
              </a:gs>
            </a:gsLst>
            <a:lin ang="16200000"/>
          </a:gradFill>
          <a:ln w="9525" cap="flat" cmpd="sng">
            <a:solidFill>
              <a:srgbClr val="BE4B48"/>
            </a:solidFill>
            <a:prstDash val="solid"/>
            <a:round/>
            <a:headEnd/>
            <a:tailEnd/>
          </a:ln>
          <a:effectLst>
            <a:outerShdw blurRad="40000" dist="23000" dir="5400000" rotWithShape="0">
              <a:srgbClr val="000000">
                <a:alpha val="34999"/>
              </a:srgbClr>
            </a:outerShdw>
          </a:effectLst>
        </p:spPr>
        <p:txBody>
          <a:bodyPr lIns="121917" tIns="60958" rIns="121917" bIns="60958" anchor="ctr"/>
          <a:lstStyle/>
          <a:p>
            <a:endParaRPr lang="en-US"/>
          </a:p>
        </p:txBody>
      </p:sp>
      <p:grpSp>
        <p:nvGrpSpPr>
          <p:cNvPr id="24" name="Group 23"/>
          <p:cNvGrpSpPr>
            <a:grpSpLocks/>
          </p:cNvGrpSpPr>
          <p:nvPr/>
        </p:nvGrpSpPr>
        <p:grpSpPr bwMode="auto">
          <a:xfrm>
            <a:off x="5369985" y="1623484"/>
            <a:ext cx="2560622" cy="844549"/>
            <a:chOff x="3919152" y="1528408"/>
            <a:chExt cx="1919117" cy="634470"/>
          </a:xfrm>
        </p:grpSpPr>
        <p:grpSp>
          <p:nvGrpSpPr>
            <p:cNvPr id="7197" name="Group 24"/>
            <p:cNvGrpSpPr>
              <a:grpSpLocks/>
            </p:cNvGrpSpPr>
            <p:nvPr/>
          </p:nvGrpSpPr>
          <p:grpSpPr bwMode="auto">
            <a:xfrm>
              <a:off x="3919152" y="1528408"/>
              <a:ext cx="1435615" cy="634470"/>
              <a:chOff x="2660127" y="1475745"/>
              <a:chExt cx="866123" cy="294320"/>
            </a:xfrm>
          </p:grpSpPr>
          <p:sp>
            <p:nvSpPr>
              <p:cNvPr id="27" name="Rectangle 26"/>
              <p:cNvSpPr>
                <a:spLocks noChangeArrowheads="1"/>
              </p:cNvSpPr>
              <p:nvPr/>
            </p:nvSpPr>
            <p:spPr bwMode="auto">
              <a:xfrm>
                <a:off x="2815175" y="1475745"/>
                <a:ext cx="711113" cy="172609"/>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28" name="Rectangle 27"/>
              <p:cNvSpPr>
                <a:spLocks noChangeArrowheads="1"/>
              </p:cNvSpPr>
              <p:nvPr/>
            </p:nvSpPr>
            <p:spPr bwMode="auto">
              <a:xfrm>
                <a:off x="2763492" y="1511152"/>
                <a:ext cx="711113" cy="172609"/>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29" name="Rectangle 28"/>
              <p:cNvSpPr>
                <a:spLocks noChangeArrowheads="1"/>
              </p:cNvSpPr>
              <p:nvPr/>
            </p:nvSpPr>
            <p:spPr bwMode="auto">
              <a:xfrm>
                <a:off x="2711810" y="1550247"/>
                <a:ext cx="711113" cy="172609"/>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30" name="Rectangle 29"/>
              <p:cNvSpPr>
                <a:spLocks noChangeArrowheads="1"/>
              </p:cNvSpPr>
              <p:nvPr/>
            </p:nvSpPr>
            <p:spPr bwMode="auto">
              <a:xfrm>
                <a:off x="2660127" y="1597456"/>
                <a:ext cx="711113" cy="172609"/>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grpSp>
        <p:sp>
          <p:nvSpPr>
            <p:cNvPr id="7198" name="TextBox 25"/>
            <p:cNvSpPr txBox="1">
              <a:spLocks noChangeArrowheads="1"/>
            </p:cNvSpPr>
            <p:nvPr/>
          </p:nvSpPr>
          <p:spPr bwMode="auto">
            <a:xfrm>
              <a:off x="5440363" y="1576600"/>
              <a:ext cx="397906" cy="381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a:latin typeface="Times New Roman" charset="0"/>
                  <a:ea typeface="Tahoma" charset="0"/>
                  <a:cs typeface="Times New Roman" charset="0"/>
                </a:rPr>
                <a:t>…</a:t>
              </a:r>
              <a:endParaRPr lang="zh-CN" altLang="en-US" sz="2700" b="1">
                <a:latin typeface="Times New Roman" charset="0"/>
                <a:ea typeface="Tahoma" charset="0"/>
                <a:cs typeface="Times New Roman" charset="0"/>
              </a:endParaRPr>
            </a:p>
          </p:txBody>
        </p:sp>
      </p:grpSp>
      <p:grpSp>
        <p:nvGrpSpPr>
          <p:cNvPr id="31" name="Group 30"/>
          <p:cNvGrpSpPr>
            <a:grpSpLocks/>
          </p:cNvGrpSpPr>
          <p:nvPr/>
        </p:nvGrpSpPr>
        <p:grpSpPr bwMode="auto">
          <a:xfrm>
            <a:off x="1693502" y="3098800"/>
            <a:ext cx="2817117" cy="848784"/>
            <a:chOff x="3596403" y="2356021"/>
            <a:chExt cx="2112971" cy="636588"/>
          </a:xfrm>
        </p:grpSpPr>
        <p:sp>
          <p:nvSpPr>
            <p:cNvPr id="32" name="Down Arrow 31"/>
            <p:cNvSpPr>
              <a:spLocks noChangeArrowheads="1"/>
            </p:cNvSpPr>
            <p:nvPr/>
          </p:nvSpPr>
          <p:spPr bwMode="auto">
            <a:xfrm>
              <a:off x="5449008" y="2356021"/>
              <a:ext cx="260366" cy="636588"/>
            </a:xfrm>
            <a:prstGeom prst="downArrow">
              <a:avLst>
                <a:gd name="adj1" fmla="val 50000"/>
                <a:gd name="adj2" fmla="val 49997"/>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7196" name="TextBox 32"/>
            <p:cNvSpPr txBox="1">
              <a:spLocks noChangeArrowheads="1"/>
            </p:cNvSpPr>
            <p:nvPr/>
          </p:nvSpPr>
          <p:spPr bwMode="auto">
            <a:xfrm>
              <a:off x="3596403" y="2513097"/>
              <a:ext cx="1081807"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u="sng">
                  <a:latin typeface="Times New Roman" charset="0"/>
                  <a:cs typeface="Times New Roman" charset="0"/>
                </a:rPr>
                <a:t>Preinstall</a:t>
              </a:r>
              <a:endParaRPr lang="zh-CN" altLang="en-US" b="1" u="sng" dirty="0">
                <a:latin typeface="Times New Roman" charset="0"/>
                <a:cs typeface="Times New Roman" charset="0"/>
              </a:endParaRPr>
            </a:p>
          </p:txBody>
        </p:sp>
      </p:grpSp>
      <p:sp>
        <p:nvSpPr>
          <p:cNvPr id="34" name="Rectangle 33"/>
          <p:cNvSpPr>
            <a:spLocks noChangeArrowheads="1"/>
          </p:cNvSpPr>
          <p:nvPr/>
        </p:nvSpPr>
        <p:spPr bwMode="auto">
          <a:xfrm>
            <a:off x="5600701" y="1725084"/>
            <a:ext cx="1570567" cy="497416"/>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sp>
        <p:nvSpPr>
          <p:cNvPr id="35" name="Rectangle 34"/>
          <p:cNvSpPr>
            <a:spLocks noChangeArrowheads="1"/>
          </p:cNvSpPr>
          <p:nvPr/>
        </p:nvSpPr>
        <p:spPr bwMode="auto">
          <a:xfrm>
            <a:off x="5486401" y="1839385"/>
            <a:ext cx="1570567" cy="495300"/>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sp>
        <p:nvSpPr>
          <p:cNvPr id="36" name="Rectangle 35"/>
          <p:cNvSpPr>
            <a:spLocks noChangeArrowheads="1"/>
          </p:cNvSpPr>
          <p:nvPr/>
        </p:nvSpPr>
        <p:spPr bwMode="auto">
          <a:xfrm>
            <a:off x="5372101" y="1972734"/>
            <a:ext cx="1570567" cy="497417"/>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sp>
        <p:nvSpPr>
          <p:cNvPr id="38" name="Down Arrow 37"/>
          <p:cNvSpPr>
            <a:spLocks noChangeArrowheads="1"/>
          </p:cNvSpPr>
          <p:nvPr/>
        </p:nvSpPr>
        <p:spPr bwMode="auto">
          <a:xfrm flipH="1" flipV="1">
            <a:off x="3943351" y="3090333"/>
            <a:ext cx="162983" cy="781051"/>
          </a:xfrm>
          <a:prstGeom prst="downArrow">
            <a:avLst>
              <a:gd name="adj1" fmla="val 50000"/>
              <a:gd name="adj2" fmla="val 50008"/>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grpSp>
        <p:nvGrpSpPr>
          <p:cNvPr id="40" name="Group 39"/>
          <p:cNvGrpSpPr>
            <a:grpSpLocks/>
          </p:cNvGrpSpPr>
          <p:nvPr/>
        </p:nvGrpSpPr>
        <p:grpSpPr bwMode="auto">
          <a:xfrm>
            <a:off x="1187078" y="3098800"/>
            <a:ext cx="3323539" cy="848784"/>
            <a:chOff x="718602" y="2598897"/>
            <a:chExt cx="2493770" cy="636588"/>
          </a:xfrm>
        </p:grpSpPr>
        <p:sp>
          <p:nvSpPr>
            <p:cNvPr id="41" name="Down Arrow 40"/>
            <p:cNvSpPr>
              <a:spLocks noChangeArrowheads="1"/>
            </p:cNvSpPr>
            <p:nvPr/>
          </p:nvSpPr>
          <p:spPr bwMode="auto">
            <a:xfrm>
              <a:off x="2951905" y="2598897"/>
              <a:ext cx="260467" cy="636588"/>
            </a:xfrm>
            <a:prstGeom prst="downArrow">
              <a:avLst>
                <a:gd name="adj1" fmla="val 50000"/>
                <a:gd name="adj2" fmla="val 50001"/>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7194" name="TextBox 41"/>
            <p:cNvSpPr txBox="1">
              <a:spLocks noChangeArrowheads="1"/>
            </p:cNvSpPr>
            <p:nvPr/>
          </p:nvSpPr>
          <p:spPr bwMode="auto">
            <a:xfrm>
              <a:off x="718602" y="2747498"/>
              <a:ext cx="1922450"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u="sng">
                  <a:latin typeface="Times New Roman" charset="0"/>
                  <a:cs typeface="Times New Roman" charset="0"/>
                </a:rPr>
                <a:t>Install on demand</a:t>
              </a:r>
              <a:endParaRPr lang="zh-CN" altLang="en-US" b="1" u="sng" dirty="0">
                <a:latin typeface="Times New Roman" charset="0"/>
                <a:cs typeface="Times New Roman" charset="0"/>
              </a:endParaRPr>
            </a:p>
          </p:txBody>
        </p:sp>
      </p:grpSp>
      <p:sp>
        <p:nvSpPr>
          <p:cNvPr id="43" name="Freeform 42"/>
          <p:cNvSpPr>
            <a:spLocks/>
          </p:cNvSpPr>
          <p:nvPr/>
        </p:nvSpPr>
        <p:spPr bwMode="auto">
          <a:xfrm>
            <a:off x="6496051" y="5069418"/>
            <a:ext cx="899583" cy="800100"/>
          </a:xfrm>
          <a:custGeom>
            <a:avLst/>
            <a:gdLst>
              <a:gd name="T0" fmla="*/ 0 w 673894"/>
              <a:gd name="T1" fmla="*/ 316707 h 600075"/>
              <a:gd name="T2" fmla="*/ 214565 w 673894"/>
              <a:gd name="T3" fmla="*/ 600075 h 600075"/>
              <a:gd name="T4" fmla="*/ 674687 w 673894"/>
              <a:gd name="T5" fmla="*/ 114300 h 600075"/>
              <a:gd name="T6" fmla="*/ 607934 w 673894"/>
              <a:gd name="T7" fmla="*/ 0 h 600075"/>
              <a:gd name="T8" fmla="*/ 224101 w 673894"/>
              <a:gd name="T9" fmla="*/ 409575 h 600075"/>
              <a:gd name="T10" fmla="*/ 114435 w 673894"/>
              <a:gd name="T11" fmla="*/ 266700 h 600075"/>
              <a:gd name="T12" fmla="*/ 0 w 673894"/>
              <a:gd name="T13" fmla="*/ 316707 h 6000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3894" h="600075">
                <a:moveTo>
                  <a:pt x="0" y="316707"/>
                </a:moveTo>
                <a:lnTo>
                  <a:pt x="214313" y="600075"/>
                </a:lnTo>
                <a:lnTo>
                  <a:pt x="673894" y="114300"/>
                </a:lnTo>
                <a:lnTo>
                  <a:pt x="607219" y="0"/>
                </a:lnTo>
                <a:lnTo>
                  <a:pt x="223838" y="409575"/>
                </a:lnTo>
                <a:lnTo>
                  <a:pt x="114300" y="266700"/>
                </a:lnTo>
                <a:lnTo>
                  <a:pt x="0" y="316707"/>
                </a:lnTo>
                <a:close/>
              </a:path>
            </a:pathLst>
          </a:custGeom>
          <a:gradFill rotWithShape="1">
            <a:gsLst>
              <a:gs pos="0">
                <a:srgbClr val="A0CA4A"/>
              </a:gs>
              <a:gs pos="100000">
                <a:srgbClr val="DCFFA0"/>
              </a:gs>
            </a:gsLst>
            <a:lin ang="16200000"/>
          </a:gradFill>
          <a:ln w="9525" cap="flat" cmpd="sng">
            <a:solidFill>
              <a:srgbClr val="98B954"/>
            </a:solidFill>
            <a:prstDash val="solid"/>
            <a:round/>
            <a:headEnd/>
            <a:tailEnd/>
          </a:ln>
          <a:effectLst>
            <a:outerShdw blurRad="40000" dist="23000" dir="5400000" rotWithShape="0">
              <a:srgbClr val="000000">
                <a:alpha val="34999"/>
              </a:srgbClr>
            </a:outerShdw>
          </a:effectLst>
        </p:spPr>
        <p:txBody>
          <a:bodyPr lIns="121917" tIns="60958" rIns="121917" bIns="60958" anchor="ctr"/>
          <a:lstStyle/>
          <a:p>
            <a:endParaRPr lang="en-US"/>
          </a:p>
        </p:txBody>
      </p:sp>
      <p:sp>
        <p:nvSpPr>
          <p:cNvPr id="6" name="Freeform 5"/>
          <p:cNvSpPr>
            <a:spLocks/>
          </p:cNvSpPr>
          <p:nvPr/>
        </p:nvSpPr>
        <p:spPr bwMode="auto">
          <a:xfrm>
            <a:off x="2590800" y="3795184"/>
            <a:ext cx="3124200" cy="1860549"/>
          </a:xfrm>
          <a:custGeom>
            <a:avLst/>
            <a:gdLst>
              <a:gd name="T0" fmla="*/ 0 w 2735580"/>
              <a:gd name="T1" fmla="*/ 1388453 h 788794"/>
              <a:gd name="T2" fmla="*/ 717957 w 2735580"/>
              <a:gd name="T3" fmla="*/ 1226691 h 788794"/>
              <a:gd name="T4" fmla="*/ 1664354 w 2735580"/>
              <a:gd name="T5" fmla="*/ 256122 h 788794"/>
              <a:gd name="T6" fmla="*/ 2343150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rgbClr val="7030A0"/>
            </a:solidFill>
            <a:prstDash val="solid"/>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7" name="Freeform 6"/>
          <p:cNvSpPr>
            <a:spLocks/>
          </p:cNvSpPr>
          <p:nvPr/>
        </p:nvSpPr>
        <p:spPr bwMode="auto">
          <a:xfrm>
            <a:off x="2732617" y="3953934"/>
            <a:ext cx="3149600" cy="1845733"/>
          </a:xfrm>
          <a:custGeom>
            <a:avLst/>
            <a:gdLst>
              <a:gd name="T0" fmla="*/ 0 w 2735580"/>
              <a:gd name="T1" fmla="*/ 1377396 h 788794"/>
              <a:gd name="T2" fmla="*/ 723794 w 2735580"/>
              <a:gd name="T3" fmla="*/ 1216923 h 788794"/>
              <a:gd name="T4" fmla="*/ 1677886 w 2735580"/>
              <a:gd name="T5" fmla="*/ 254083 h 788794"/>
              <a:gd name="T6" fmla="*/ 2362200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rgbClr val="FF0000"/>
            </a:solidFill>
            <a:prstDash val="solid"/>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8" name="Freeform 7"/>
          <p:cNvSpPr>
            <a:spLocks/>
          </p:cNvSpPr>
          <p:nvPr/>
        </p:nvSpPr>
        <p:spPr bwMode="auto">
          <a:xfrm>
            <a:off x="2935818" y="4104217"/>
            <a:ext cx="3028949" cy="1828800"/>
          </a:xfrm>
          <a:custGeom>
            <a:avLst/>
            <a:gdLst>
              <a:gd name="T0" fmla="*/ 0 w 2735580"/>
              <a:gd name="T1" fmla="*/ 1364759 h 788794"/>
              <a:gd name="T2" fmla="*/ 696068 w 2735580"/>
              <a:gd name="T3" fmla="*/ 1205758 h 788794"/>
              <a:gd name="T4" fmla="*/ 1613612 w 2735580"/>
              <a:gd name="T5" fmla="*/ 251752 h 788794"/>
              <a:gd name="T6" fmla="*/ 2271712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rgbClr val="FFC000"/>
            </a:solidFill>
            <a:prstDash val="solid"/>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9" name="Freeform 8"/>
          <p:cNvSpPr>
            <a:spLocks/>
          </p:cNvSpPr>
          <p:nvPr/>
        </p:nvSpPr>
        <p:spPr bwMode="auto">
          <a:xfrm>
            <a:off x="2398185" y="3661833"/>
            <a:ext cx="3151716" cy="1837267"/>
          </a:xfrm>
          <a:custGeom>
            <a:avLst/>
            <a:gdLst>
              <a:gd name="T0" fmla="*/ 0 w 2735580"/>
              <a:gd name="T1" fmla="*/ 1371078 h 788794"/>
              <a:gd name="T2" fmla="*/ 724280 w 2735580"/>
              <a:gd name="T3" fmla="*/ 1211340 h 788794"/>
              <a:gd name="T4" fmla="*/ 1679013 w 2735580"/>
              <a:gd name="T5" fmla="*/ 252917 h 788794"/>
              <a:gd name="T6" fmla="*/ 2363787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chemeClr val="accent1"/>
            </a:solidFill>
            <a:prstDash val="solid"/>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44" name="Text Placeholder 2"/>
          <p:cNvSpPr>
            <a:spLocks noGrp="1"/>
          </p:cNvSpPr>
          <p:nvPr>
            <p:ph type="body" sz="quarter" idx="14"/>
          </p:nvPr>
        </p:nvSpPr>
        <p:spPr bwMode="auto">
          <a:xfrm>
            <a:off x="381000" y="228600"/>
            <a:ext cx="85344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400" b="0" dirty="0">
                <a:solidFill>
                  <a:srgbClr val="000000"/>
                </a:solidFill>
                <a:latin typeface="Calibri"/>
                <a:ea typeface="MS PGothic" charset="0"/>
                <a:cs typeface="Calibri"/>
              </a:rPr>
              <a:t>Reactively Caching Rules on Demand</a:t>
            </a:r>
          </a:p>
        </p:txBody>
      </p:sp>
    </p:spTree>
    <p:extLst>
      <p:ext uri="{BB962C8B-B14F-4D97-AF65-F5344CB8AC3E}">
        <p14:creationId xmlns:p14="http://schemas.microsoft.com/office/powerpoint/2010/main" val="4089534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accel="50000" decel="50000" fill="hold" nodeType="withEffect">
                                  <p:stCondLst>
                                    <p:cond delay="0"/>
                                  </p:stCondLst>
                                  <p:childTnLst>
                                    <p:animMotion origin="layout" path="M -4.07407E-6 1.85185E-6 L 0.05093 0.37747 " pathEditMode="relative" rAng="0" ptsTypes="AA">
                                      <p:cBhvr>
                                        <p:cTn id="9" dur="800" fill="hold"/>
                                        <p:tgtEl>
                                          <p:spTgt spid="24"/>
                                        </p:tgtEl>
                                        <p:attrNameLst>
                                          <p:attrName>ppt_x</p:attrName>
                                          <p:attrName>ppt_y</p:attrName>
                                        </p:attrNameLst>
                                      </p:cBhvr>
                                      <p:rCtr x="2546" y="18858"/>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2"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accel="50000" decel="50000" fill="hold" nodeType="withEffect">
                                  <p:stCondLst>
                                    <p:cond delay="0"/>
                                  </p:stCondLst>
                                  <p:childTnLst>
                                    <p:animMotion origin="layout" path="M 3.7037E-7 4.5679E-6 L 0.0463 0.37469 " pathEditMode="relative" rAng="0" ptsTypes="AA">
                                      <p:cBhvr>
                                        <p:cTn id="64" dur="800" fill="hold"/>
                                        <p:tgtEl>
                                          <p:spTgt spid="36"/>
                                        </p:tgtEl>
                                        <p:attrNameLst>
                                          <p:attrName>ppt_x</p:attrName>
                                          <p:attrName>ppt_y</p:attrName>
                                        </p:attrNameLst>
                                      </p:cBhvr>
                                      <p:rCtr x="2315" y="18735"/>
                                    </p:animMotion>
                                  </p:childTnLst>
                                </p:cTn>
                              </p:par>
                            </p:childTnLst>
                          </p:cTn>
                        </p:par>
                        <p:par>
                          <p:cTn id="65" fill="hold" nodeType="afterGroup">
                            <p:stCondLst>
                              <p:cond delay="800"/>
                            </p:stCondLst>
                            <p:childTnLst>
                              <p:par>
                                <p:cTn id="66" presetID="10" presetClass="entr" presetSubtype="0" fill="hold" grpId="2" nodeType="afterEffect">
                                  <p:stCondLst>
                                    <p:cond delay="50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42" presetClass="path" presetSubtype="0" accel="50000" decel="50000" fill="hold" nodeType="withEffect">
                                  <p:stCondLst>
                                    <p:cond delay="1500"/>
                                  </p:stCondLst>
                                  <p:childTnLst>
                                    <p:animMotion origin="layout" path="M 3.7037E-7 -9.87654E-7 L 0.0463 0.37161 " pathEditMode="relative" rAng="0" ptsTypes="AA">
                                      <p:cBhvr>
                                        <p:cTn id="73" dur="800" fill="hold"/>
                                        <p:tgtEl>
                                          <p:spTgt spid="35"/>
                                        </p:tgtEl>
                                        <p:attrNameLst>
                                          <p:attrName>ppt_x</p:attrName>
                                          <p:attrName>ppt_y</p:attrName>
                                        </p:attrNameLst>
                                      </p:cBhvr>
                                      <p:rCtr x="2315" y="18580"/>
                                    </p:animMotion>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xit" presetSubtype="0" fill="hold" grpId="3" nodeType="clickEffect">
                                  <p:stCondLst>
                                    <p:cond delay="0"/>
                                  </p:stCondLst>
                                  <p:childTnLst>
                                    <p:animEffect transition="out" filter="fade">
                                      <p:cBhvr>
                                        <p:cTn id="77" dur="500"/>
                                        <p:tgtEl>
                                          <p:spTgt spid="9"/>
                                        </p:tgtEl>
                                      </p:cBhvr>
                                    </p:animEffect>
                                    <p:set>
                                      <p:cBhvr>
                                        <p:cTn id="78" dur="1" fill="hold">
                                          <p:stCondLst>
                                            <p:cond delay="499"/>
                                          </p:stCondLst>
                                        </p:cTn>
                                        <p:tgtEl>
                                          <p:spTgt spid="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6"/>
                                        </p:tgtEl>
                                      </p:cBhvr>
                                    </p:animEffect>
                                    <p:set>
                                      <p:cBhvr>
                                        <p:cTn id="81" dur="1" fill="hold">
                                          <p:stCondLst>
                                            <p:cond delay="499"/>
                                          </p:stCondLst>
                                        </p:cTn>
                                        <p:tgtEl>
                                          <p:spTgt spid="36"/>
                                        </p:tgtEl>
                                        <p:attrNameLst>
                                          <p:attrName>style.visibility</p:attrName>
                                        </p:attrNameLst>
                                      </p:cBhvr>
                                      <p:to>
                                        <p:strVal val="hidden"/>
                                      </p:to>
                                    </p:set>
                                  </p:childTnLst>
                                </p:cTn>
                              </p:par>
                              <p:par>
                                <p:cTn id="82" presetID="10" presetClass="entr" presetSubtype="0" fill="hold" grpId="2"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42" presetClass="path" presetSubtype="0" accel="50000" decel="50000" fill="hold" nodeType="withEffect">
                                  <p:stCondLst>
                                    <p:cond delay="0"/>
                                  </p:stCondLst>
                                  <p:childTnLst>
                                    <p:animMotion origin="layout" path="M 3.7037E-7 -4.32099E-6 L 0.0463 0.36266 " pathEditMode="relative" rAng="0" ptsTypes="AA">
                                      <p:cBhvr>
                                        <p:cTn id="89" dur="800" fill="hold"/>
                                        <p:tgtEl>
                                          <p:spTgt spid="34"/>
                                        </p:tgtEl>
                                        <p:attrNameLst>
                                          <p:attrName>ppt_x</p:attrName>
                                          <p:attrName>ppt_y</p:attrName>
                                        </p:attrNameLst>
                                      </p:cBhvr>
                                      <p:rCtr x="2315" y="18117"/>
                                    </p:animMotion>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8" grpId="0" animBg="1"/>
      <p:bldP spid="43" grpId="0" animBg="1"/>
      <p:bldP spid="6" grpId="0" animBg="1"/>
      <p:bldP spid="6" grpId="1" animBg="1"/>
      <p:bldP spid="6" grpId="2" animBg="1"/>
      <p:bldP spid="7" grpId="0" animBg="1"/>
      <p:bldP spid="7" grpId="1" animBg="1"/>
      <p:bldP spid="7" grpId="2" animBg="1"/>
      <p:bldP spid="8" grpId="0" animBg="1"/>
      <p:bldP spid="8" grpId="1" animBg="1"/>
      <p:bldP spid="9" grpId="0" animBg="1"/>
      <p:bldP spid="9" grpId="1" animBg="1"/>
      <p:bldP spid="9" grpId="2" animBg="1"/>
      <p:bldP spid="9" grpId="3"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Caching Wildcard Rules</a:t>
            </a:r>
          </a:p>
        </p:txBody>
      </p:sp>
      <p:sp>
        <p:nvSpPr>
          <p:cNvPr id="9219"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FEF3B66D-0DA5-E741-8A7D-E9AC06DA5E96}" type="datetime1">
              <a:rPr lang="en-US" altLang="zh-CN" sz="1200">
                <a:solidFill>
                  <a:srgbClr val="898989"/>
                </a:solidFill>
              </a:rPr>
              <a:pPr/>
              <a:t>11/13/20</a:t>
            </a:fld>
            <a:endParaRPr lang="en-US" altLang="zh-CN" sz="1200">
              <a:solidFill>
                <a:srgbClr val="898989"/>
              </a:solidFill>
            </a:endParaRPr>
          </a:p>
        </p:txBody>
      </p:sp>
      <p:sp>
        <p:nvSpPr>
          <p:cNvPr id="9220"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B0D949A0-44DC-A944-8D90-DE360C476457}" type="slidenum">
              <a:rPr lang="en-US" altLang="zh-CN" sz="1200">
                <a:solidFill>
                  <a:srgbClr val="898989"/>
                </a:solidFill>
              </a:rPr>
              <a:pPr/>
              <a:t>82</a:t>
            </a:fld>
            <a:endParaRPr lang="en-US" altLang="zh-CN" sz="1200">
              <a:solidFill>
                <a:srgbClr val="898989"/>
              </a:solidFill>
            </a:endParaRPr>
          </a:p>
        </p:txBody>
      </p:sp>
      <p:pic>
        <p:nvPicPr>
          <p:cNvPr id="922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0067" y="1778000"/>
            <a:ext cx="5285317" cy="4413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6" name="Group 45"/>
          <p:cNvGrpSpPr>
            <a:grpSpLocks/>
          </p:cNvGrpSpPr>
          <p:nvPr/>
        </p:nvGrpSpPr>
        <p:grpSpPr bwMode="auto">
          <a:xfrm>
            <a:off x="5156201" y="3014134"/>
            <a:ext cx="2137833" cy="2241551"/>
            <a:chOff x="3526632" y="1963183"/>
            <a:chExt cx="1716822" cy="1820938"/>
          </a:xfrm>
        </p:grpSpPr>
        <p:sp>
          <p:nvSpPr>
            <p:cNvPr id="47" name="Oval 46"/>
            <p:cNvSpPr>
              <a:spLocks noChangeArrowheads="1"/>
            </p:cNvSpPr>
            <p:nvPr/>
          </p:nvSpPr>
          <p:spPr bwMode="auto">
            <a:xfrm>
              <a:off x="4845695" y="2711161"/>
              <a:ext cx="254974" cy="1072960"/>
            </a:xfrm>
            <a:prstGeom prst="ellipse">
              <a:avLst/>
            </a:prstGeom>
            <a:noFill/>
            <a:ln w="19050">
              <a:solidFill>
                <a:schemeClr val="tx1"/>
              </a:solidFill>
              <a:prstDash val="sysDash"/>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a typeface="黑体" charset="0"/>
                <a:cs typeface="黑体" charset="0"/>
              </a:endParaRPr>
            </a:p>
          </p:txBody>
        </p:sp>
        <p:sp>
          <p:nvSpPr>
            <p:cNvPr id="48" name="Oval 47"/>
            <p:cNvSpPr>
              <a:spLocks noChangeArrowheads="1"/>
            </p:cNvSpPr>
            <p:nvPr/>
          </p:nvSpPr>
          <p:spPr bwMode="auto">
            <a:xfrm rot="5220901">
              <a:off x="3514366" y="2745779"/>
              <a:ext cx="956035" cy="931503"/>
            </a:xfrm>
            <a:prstGeom prst="ellipse">
              <a:avLst/>
            </a:prstGeom>
            <a:noFill/>
            <a:ln w="19050">
              <a:solidFill>
                <a:schemeClr val="tx1"/>
              </a:solidFill>
              <a:prstDash val="sysDash"/>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a typeface="黑体" charset="0"/>
                <a:cs typeface="黑体" charset="0"/>
              </a:endParaRPr>
            </a:p>
          </p:txBody>
        </p:sp>
        <p:sp>
          <p:nvSpPr>
            <p:cNvPr id="49" name="Oval 48"/>
            <p:cNvSpPr>
              <a:spLocks noChangeArrowheads="1"/>
            </p:cNvSpPr>
            <p:nvPr/>
          </p:nvSpPr>
          <p:spPr bwMode="auto">
            <a:xfrm rot="5220954">
              <a:off x="4739214" y="1947277"/>
              <a:ext cx="488335" cy="520146"/>
            </a:xfrm>
            <a:prstGeom prst="ellipse">
              <a:avLst/>
            </a:prstGeom>
            <a:noFill/>
            <a:ln w="19050">
              <a:solidFill>
                <a:schemeClr val="tx1"/>
              </a:solidFill>
              <a:prstDash val="sysDash"/>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a typeface="黑体" charset="0"/>
                <a:cs typeface="黑体" charset="0"/>
              </a:endParaRPr>
            </a:p>
          </p:txBody>
        </p:sp>
      </p:grpSp>
      <p:grpSp>
        <p:nvGrpSpPr>
          <p:cNvPr id="50" name="Group 49"/>
          <p:cNvGrpSpPr>
            <a:grpSpLocks/>
          </p:cNvGrpSpPr>
          <p:nvPr/>
        </p:nvGrpSpPr>
        <p:grpSpPr bwMode="auto">
          <a:xfrm>
            <a:off x="4988985" y="3073400"/>
            <a:ext cx="2230967" cy="2159000"/>
            <a:chOff x="1942665" y="2135957"/>
            <a:chExt cx="1670546" cy="1525715"/>
          </a:xfrm>
        </p:grpSpPr>
        <p:sp>
          <p:nvSpPr>
            <p:cNvPr id="51" name="Rectangle 50"/>
            <p:cNvSpPr>
              <a:spLocks noChangeArrowheads="1"/>
            </p:cNvSpPr>
            <p:nvPr/>
          </p:nvSpPr>
          <p:spPr bwMode="auto">
            <a:xfrm>
              <a:off x="3324749" y="2768680"/>
              <a:ext cx="188610" cy="892992"/>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52" name="Rectangle 51"/>
            <p:cNvSpPr>
              <a:spLocks noChangeArrowheads="1"/>
            </p:cNvSpPr>
            <p:nvPr/>
          </p:nvSpPr>
          <p:spPr bwMode="auto">
            <a:xfrm>
              <a:off x="3245501" y="2135957"/>
              <a:ext cx="367710" cy="378438"/>
            </a:xfrm>
            <a:prstGeom prst="rect">
              <a:avLst/>
            </a:prstGeom>
            <a:gradFill rotWithShape="1">
              <a:gsLst>
                <a:gs pos="0">
                  <a:srgbClr val="39B7D8"/>
                </a:gs>
                <a:gs pos="100000">
                  <a:srgbClr val="95EEFF"/>
                </a:gs>
              </a:gsLst>
              <a:lin ang="16200000"/>
            </a:gradFill>
            <a:ln w="9525">
              <a:solidFill>
                <a:srgbClr val="46AAC5"/>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53" name="Rectangle 52"/>
            <p:cNvSpPr>
              <a:spLocks noChangeArrowheads="1"/>
            </p:cNvSpPr>
            <p:nvPr/>
          </p:nvSpPr>
          <p:spPr bwMode="auto">
            <a:xfrm>
              <a:off x="1955345" y="2879370"/>
              <a:ext cx="1060337" cy="189966"/>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54" name="Rectangle 53"/>
            <p:cNvSpPr>
              <a:spLocks noChangeArrowheads="1"/>
            </p:cNvSpPr>
            <p:nvPr/>
          </p:nvSpPr>
          <p:spPr bwMode="auto">
            <a:xfrm>
              <a:off x="2435587" y="2743251"/>
              <a:ext cx="328087" cy="891496"/>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sp>
          <p:nvSpPr>
            <p:cNvPr id="55" name="Rectangle 54"/>
            <p:cNvSpPr>
              <a:spLocks noChangeArrowheads="1"/>
            </p:cNvSpPr>
            <p:nvPr/>
          </p:nvSpPr>
          <p:spPr bwMode="auto">
            <a:xfrm>
              <a:off x="1942665" y="3238361"/>
              <a:ext cx="1042903" cy="219882"/>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a:solidFill>
                  <a:srgbClr val="FFFFFF"/>
                </a:solidFill>
                <a:ea typeface="黑体" charset="0"/>
                <a:cs typeface="黑体" charset="0"/>
              </a:endParaRPr>
            </a:p>
          </p:txBody>
        </p:sp>
      </p:grpSp>
      <p:sp>
        <p:nvSpPr>
          <p:cNvPr id="56" name="Rectangle 55"/>
          <p:cNvSpPr>
            <a:spLocks noChangeArrowheads="1"/>
          </p:cNvSpPr>
          <p:nvPr/>
        </p:nvSpPr>
        <p:spPr bwMode="auto">
          <a:xfrm>
            <a:off x="6832600" y="3972985"/>
            <a:ext cx="254000" cy="1263649"/>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grpSp>
        <p:nvGrpSpPr>
          <p:cNvPr id="57" name="Group 56"/>
          <p:cNvGrpSpPr>
            <a:grpSpLocks/>
          </p:cNvGrpSpPr>
          <p:nvPr/>
        </p:nvGrpSpPr>
        <p:grpSpPr bwMode="auto">
          <a:xfrm>
            <a:off x="4246034" y="1318685"/>
            <a:ext cx="2825554" cy="2874433"/>
            <a:chOff x="3255188" y="871908"/>
            <a:chExt cx="2120326" cy="2155165"/>
          </a:xfrm>
        </p:grpSpPr>
        <p:sp>
          <p:nvSpPr>
            <p:cNvPr id="9230" name="TextBox 57"/>
            <p:cNvSpPr txBox="1">
              <a:spLocks noChangeArrowheads="1"/>
            </p:cNvSpPr>
            <p:nvPr/>
          </p:nvSpPr>
          <p:spPr bwMode="auto">
            <a:xfrm>
              <a:off x="3255188" y="871908"/>
              <a:ext cx="2120326" cy="346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i="1" u="sng">
                  <a:solidFill>
                    <a:srgbClr val="0070C0"/>
                  </a:solidFill>
                  <a:cs typeface="Times New Roman" charset="0"/>
                </a:rPr>
                <a:t>Locality of Traffic</a:t>
              </a:r>
              <a:endParaRPr lang="zh-CN" altLang="en-US" b="1" i="1" u="sng">
                <a:solidFill>
                  <a:srgbClr val="0070C0"/>
                </a:solidFill>
                <a:cs typeface="Times New Roman" charset="0"/>
              </a:endParaRPr>
            </a:p>
          </p:txBody>
        </p:sp>
        <p:cxnSp>
          <p:nvCxnSpPr>
            <p:cNvPr id="59" name="Straight Arrow Connector 58"/>
            <p:cNvCxnSpPr>
              <a:cxnSpLocks noChangeShapeType="1"/>
            </p:cNvCxnSpPr>
            <p:nvPr/>
          </p:nvCxnSpPr>
          <p:spPr bwMode="auto">
            <a:xfrm>
              <a:off x="3610983" y="1332142"/>
              <a:ext cx="355795" cy="1533056"/>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60" name="Straight Arrow Connector 59"/>
            <p:cNvCxnSpPr>
              <a:cxnSpLocks noChangeShapeType="1"/>
              <a:endCxn id="49" idx="4"/>
            </p:cNvCxnSpPr>
            <p:nvPr/>
          </p:nvCxnSpPr>
          <p:spPr bwMode="auto">
            <a:xfrm>
              <a:off x="3623690" y="1332142"/>
              <a:ext cx="1432709" cy="1049016"/>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61" name="Straight Arrow Connector 60"/>
            <p:cNvCxnSpPr>
              <a:cxnSpLocks noChangeShapeType="1"/>
            </p:cNvCxnSpPr>
            <p:nvPr/>
          </p:nvCxnSpPr>
          <p:spPr bwMode="auto">
            <a:xfrm>
              <a:off x="3610983" y="1332142"/>
              <a:ext cx="1489890" cy="1694931"/>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62" name="TextBox 61"/>
          <p:cNvSpPr txBox="1">
            <a:spLocks noChangeArrowheads="1"/>
          </p:cNvSpPr>
          <p:nvPr/>
        </p:nvSpPr>
        <p:spPr bwMode="auto">
          <a:xfrm>
            <a:off x="7150101" y="3467100"/>
            <a:ext cx="1361017" cy="954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a:solidFill>
                  <a:srgbClr val="FF0000"/>
                </a:solidFill>
                <a:latin typeface="Times New Roman" charset="0"/>
                <a:cs typeface="Times New Roman" charset="0"/>
              </a:rPr>
              <a:t>Update!</a:t>
            </a:r>
            <a:endParaRPr lang="zh-CN" altLang="en-US" sz="2700" b="1">
              <a:solidFill>
                <a:srgbClr val="FF0000"/>
              </a:solidFill>
              <a:latin typeface="Times New Roman" charset="0"/>
              <a:cs typeface="Times New Roman" charset="0"/>
            </a:endParaRPr>
          </a:p>
        </p:txBody>
      </p:sp>
      <p:sp>
        <p:nvSpPr>
          <p:cNvPr id="9227" name="TextBox 62"/>
          <p:cNvSpPr txBox="1">
            <a:spLocks noChangeArrowheads="1"/>
          </p:cNvSpPr>
          <p:nvPr/>
        </p:nvSpPr>
        <p:spPr bwMode="auto">
          <a:xfrm>
            <a:off x="4246033" y="6176434"/>
            <a:ext cx="4519994" cy="415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b="1" i="1">
                <a:latin typeface="Times New Roman" charset="0"/>
                <a:cs typeface="Times New Roman" charset="0"/>
              </a:rPr>
              <a:t>NYC Dept.Edu (DoE) Data Center Traces</a:t>
            </a:r>
            <a:endParaRPr lang="zh-CN" altLang="en-US" sz="1900" b="1" i="1">
              <a:latin typeface="Times New Roman" charset="0"/>
              <a:cs typeface="Times New Roman" charset="0"/>
            </a:endParaRPr>
          </a:p>
        </p:txBody>
      </p:sp>
      <p:sp>
        <p:nvSpPr>
          <p:cNvPr id="8" name="TextBox 7"/>
          <p:cNvSpPr txBox="1"/>
          <p:nvPr/>
        </p:nvSpPr>
        <p:spPr>
          <a:xfrm>
            <a:off x="332317" y="1443567"/>
            <a:ext cx="3462867" cy="2431431"/>
          </a:xfrm>
          <a:prstGeom prst="rect">
            <a:avLst/>
          </a:prstGeom>
          <a:noFill/>
        </p:spPr>
        <p:txBody>
          <a:bodyPr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dirty="0">
                <a:latin typeface="Times New Roman" charset="0"/>
                <a:cs typeface="Times New Roman" charset="0"/>
              </a:rPr>
              <a:t>Wildcard Rules enables: </a:t>
            </a:r>
          </a:p>
          <a:p>
            <a:r>
              <a:rPr lang="en-US" altLang="zh-CN" sz="2100" dirty="0">
                <a:latin typeface="Times New Roman" charset="0"/>
                <a:cs typeface="Times New Roman" charset="0"/>
              </a:rPr>
              <a:t>- Manage</a:t>
            </a:r>
            <a:r>
              <a:rPr lang="zh-CN" altLang="en-US" sz="2100" dirty="0">
                <a:latin typeface="Times New Roman" charset="0"/>
                <a:cs typeface="Times New Roman" charset="0"/>
              </a:rPr>
              <a:t> </a:t>
            </a:r>
            <a:r>
              <a:rPr lang="en-US" altLang="zh-CN" sz="2100" dirty="0">
                <a:latin typeface="Times New Roman" charset="0"/>
                <a:cs typeface="Times New Roman" charset="0"/>
              </a:rPr>
              <a:t>rules aggregately </a:t>
            </a:r>
          </a:p>
          <a:p>
            <a:endParaRPr lang="en-US" altLang="zh-CN" sz="2100" dirty="0">
              <a:latin typeface="Times New Roman" charset="0"/>
              <a:cs typeface="Times New Roman" charset="0"/>
            </a:endParaRPr>
          </a:p>
          <a:p>
            <a:r>
              <a:rPr lang="en-US" altLang="zh-CN" sz="2100" dirty="0">
                <a:latin typeface="Times New Roman" charset="0"/>
                <a:cs typeface="Times New Roman" charset="0"/>
              </a:rPr>
              <a:t>- Less no. of rules stored. Less invocations to controller</a:t>
            </a:r>
          </a:p>
          <a:p>
            <a:endParaRPr lang="en-US" altLang="zh-CN" sz="2100" dirty="0">
              <a:latin typeface="Times New Roman" charset="0"/>
              <a:cs typeface="Times New Roman" charset="0"/>
            </a:endParaRPr>
          </a:p>
          <a:p>
            <a:r>
              <a:rPr lang="en-US" altLang="zh-CN" sz="2100" dirty="0">
                <a:latin typeface="Times New Roman" charset="0"/>
                <a:cs typeface="Times New Roman" charset="0"/>
              </a:rPr>
              <a:t>- Easy Update</a:t>
            </a:r>
            <a:endParaRPr lang="zh-CN" altLang="en-US" sz="2100" dirty="0">
              <a:latin typeface="Times New Roman" charset="0"/>
              <a:cs typeface="Times New Roman" charset="0"/>
            </a:endParaRPr>
          </a:p>
        </p:txBody>
      </p:sp>
      <p:sp>
        <p:nvSpPr>
          <p:cNvPr id="25" name="Text Placeholder 2"/>
          <p:cNvSpPr>
            <a:spLocks noGrp="1"/>
          </p:cNvSpPr>
          <p:nvPr>
            <p:ph type="body" sz="quarter" idx="14"/>
          </p:nvPr>
        </p:nvSpPr>
        <p:spPr bwMode="auto">
          <a:xfrm>
            <a:off x="609600" y="228600"/>
            <a:ext cx="76962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400" b="0" dirty="0">
                <a:solidFill>
                  <a:srgbClr val="000000"/>
                </a:solidFill>
                <a:latin typeface="Calibri"/>
                <a:ea typeface="MS PGothic" charset="0"/>
                <a:cs typeface="Calibri"/>
              </a:rPr>
              <a:t>Caching Wildcard Rules</a:t>
            </a:r>
          </a:p>
        </p:txBody>
      </p:sp>
    </p:spTree>
    <p:extLst>
      <p:ext uri="{BB962C8B-B14F-4D97-AF65-F5344CB8AC3E}">
        <p14:creationId xmlns:p14="http://schemas.microsoft.com/office/powerpoint/2010/main" val="3387066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50"/>
                                        </p:tgtEl>
                                      </p:cBhvr>
                                    </p:animEffect>
                                    <p:animScale>
                                      <p:cBhvr>
                                        <p:cTn id="29" dur="250" autoRev="1" fill="hold"/>
                                        <p:tgtEl>
                                          <p:spTgt spid="50"/>
                                        </p:tgtEl>
                                      </p:cBhvr>
                                      <p:by x="105000" y="105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par>
                                <p:cTn id="34" presetID="10"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073401" y="5812367"/>
            <a:ext cx="2324100" cy="1039284"/>
            <a:chOff x="1746250" y="4143376"/>
            <a:chExt cx="1742346" cy="779311"/>
          </a:xfrm>
        </p:grpSpPr>
        <p:grpSp>
          <p:nvGrpSpPr>
            <p:cNvPr id="11335" name="Group 53"/>
            <p:cNvGrpSpPr>
              <a:grpSpLocks/>
            </p:cNvGrpSpPr>
            <p:nvPr/>
          </p:nvGrpSpPr>
          <p:grpSpPr bwMode="auto">
            <a:xfrm>
              <a:off x="1746250" y="4143376"/>
              <a:ext cx="1742346" cy="779311"/>
              <a:chOff x="1746250" y="4143376"/>
              <a:chExt cx="1741737" cy="779463"/>
            </a:xfrm>
          </p:grpSpPr>
          <p:pic>
            <p:nvPicPr>
              <p:cNvPr id="11337" name="Picture 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4143376"/>
                <a:ext cx="1412875"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338" name="Group 52"/>
              <p:cNvGrpSpPr>
                <a:grpSpLocks/>
              </p:cNvGrpSpPr>
              <p:nvPr/>
            </p:nvGrpSpPr>
            <p:grpSpPr bwMode="auto">
              <a:xfrm>
                <a:off x="3078554" y="4462527"/>
                <a:ext cx="409433" cy="409655"/>
                <a:chOff x="3089995" y="4439705"/>
                <a:chExt cx="548723" cy="549022"/>
              </a:xfrm>
            </p:grpSpPr>
            <p:sp>
              <p:nvSpPr>
                <p:cNvPr id="33" name="Oval 32"/>
                <p:cNvSpPr/>
                <p:nvPr/>
              </p:nvSpPr>
              <p:spPr>
                <a:xfrm>
                  <a:off x="3090227" y="4439621"/>
                  <a:ext cx="548491" cy="548915"/>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en-US">
                    <a:solidFill>
                      <a:srgbClr val="000000"/>
                    </a:solidFill>
                    <a:latin typeface="Arial" charset="0"/>
                    <a:ea typeface="黑体" charset="0"/>
                    <a:cs typeface="黑体" charset="0"/>
                  </a:endParaRPr>
                </a:p>
              </p:txBody>
            </p:sp>
            <p:sp>
              <p:nvSpPr>
                <p:cNvPr id="34" name="Isosceles Triangle 33"/>
                <p:cNvSpPr>
                  <a:spLocks noChangeArrowheads="1"/>
                </p:cNvSpPr>
                <p:nvPr/>
              </p:nvSpPr>
              <p:spPr bwMode="auto">
                <a:xfrm rot="6074713">
                  <a:off x="3442043" y="4623745"/>
                  <a:ext cx="65956" cy="229601"/>
                </a:xfrm>
                <a:prstGeom prst="triangle">
                  <a:avLst>
                    <a:gd name="adj" fmla="val 46991"/>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a:endParaRPr lang="zh-CN" altLang="en-US">
                    <a:solidFill>
                      <a:srgbClr val="FFFFFF"/>
                    </a:solidFill>
                    <a:ea typeface="黑体" charset="0"/>
                    <a:cs typeface="黑体" charset="0"/>
                  </a:endParaRPr>
                </a:p>
              </p:txBody>
            </p:sp>
            <p:cxnSp>
              <p:nvCxnSpPr>
                <p:cNvPr id="36" name="Straight Connector 35"/>
                <p:cNvCxnSpPr>
                  <a:stCxn id="33" idx="2"/>
                </p:cNvCxnSpPr>
                <p:nvPr/>
              </p:nvCxnSpPr>
              <p:spPr>
                <a:xfrm>
                  <a:off x="3090227" y="4714077"/>
                  <a:ext cx="70157" cy="0"/>
                </a:xfrm>
                <a:prstGeom prst="line">
                  <a:avLst/>
                </a:prstGeom>
              </p:spPr>
              <p:style>
                <a:lnRef idx="2">
                  <a:schemeClr val="dk1"/>
                </a:lnRef>
                <a:fillRef idx="1">
                  <a:schemeClr val="lt1"/>
                </a:fillRef>
                <a:effectRef idx="0">
                  <a:schemeClr val="dk1"/>
                </a:effectRef>
                <a:fontRef idx="minor">
                  <a:schemeClr val="dk1"/>
                </a:fontRef>
              </p:style>
            </p:cxnSp>
            <p:cxnSp>
              <p:nvCxnSpPr>
                <p:cNvPr id="112" name="Straight Connector 111"/>
                <p:cNvCxnSpPr>
                  <a:stCxn id="33" idx="3"/>
                </p:cNvCxnSpPr>
                <p:nvPr/>
              </p:nvCxnSpPr>
              <p:spPr>
                <a:xfrm flipV="1">
                  <a:off x="3171012" y="4867263"/>
                  <a:ext cx="34015" cy="40425"/>
                </a:xfrm>
                <a:prstGeom prst="line">
                  <a:avLst/>
                </a:prstGeom>
              </p:spPr>
              <p:style>
                <a:lnRef idx="2">
                  <a:schemeClr val="dk1"/>
                </a:lnRef>
                <a:fillRef idx="1">
                  <a:schemeClr val="lt1"/>
                </a:fillRef>
                <a:effectRef idx="0">
                  <a:schemeClr val="dk1"/>
                </a:effectRef>
                <a:fontRef idx="minor">
                  <a:schemeClr val="dk1"/>
                </a:fontRef>
              </p:style>
            </p:cxnSp>
            <p:cxnSp>
              <p:nvCxnSpPr>
                <p:cNvPr id="118" name="Straight Connector 117"/>
                <p:cNvCxnSpPr>
                  <a:stCxn id="33" idx="1"/>
                </p:cNvCxnSpPr>
                <p:nvPr/>
              </p:nvCxnSpPr>
              <p:spPr>
                <a:xfrm>
                  <a:off x="3171012" y="4520468"/>
                  <a:ext cx="46771" cy="42552"/>
                </a:xfrm>
                <a:prstGeom prst="line">
                  <a:avLst/>
                </a:prstGeom>
              </p:spPr>
              <p:style>
                <a:lnRef idx="2">
                  <a:schemeClr val="dk1"/>
                </a:lnRef>
                <a:fillRef idx="1">
                  <a:schemeClr val="lt1"/>
                </a:fillRef>
                <a:effectRef idx="0">
                  <a:schemeClr val="dk1"/>
                </a:effectRef>
                <a:fontRef idx="minor">
                  <a:schemeClr val="dk1"/>
                </a:fontRef>
              </p:style>
            </p:cxnSp>
            <p:cxnSp>
              <p:nvCxnSpPr>
                <p:cNvPr id="120" name="Straight Connector 119"/>
                <p:cNvCxnSpPr>
                  <a:stCxn id="33" idx="0"/>
                </p:cNvCxnSpPr>
                <p:nvPr/>
              </p:nvCxnSpPr>
              <p:spPr>
                <a:xfrm>
                  <a:off x="3364473" y="4439621"/>
                  <a:ext cx="0" cy="70209"/>
                </a:xfrm>
                <a:prstGeom prst="line">
                  <a:avLst/>
                </a:prstGeom>
              </p:spPr>
              <p:style>
                <a:lnRef idx="2">
                  <a:schemeClr val="dk1"/>
                </a:lnRef>
                <a:fillRef idx="1">
                  <a:schemeClr val="lt1"/>
                </a:fillRef>
                <a:effectRef idx="0">
                  <a:schemeClr val="dk1"/>
                </a:effectRef>
                <a:fontRef idx="minor">
                  <a:schemeClr val="dk1"/>
                </a:fontRef>
              </p:style>
            </p:cxnSp>
            <p:cxnSp>
              <p:nvCxnSpPr>
                <p:cNvPr id="123" name="Straight Connector 122"/>
                <p:cNvCxnSpPr>
                  <a:stCxn id="33" idx="7"/>
                </p:cNvCxnSpPr>
                <p:nvPr/>
              </p:nvCxnSpPr>
              <p:spPr>
                <a:xfrm flipH="1">
                  <a:off x="3513288" y="4520468"/>
                  <a:ext cx="44644" cy="42552"/>
                </a:xfrm>
                <a:prstGeom prst="line">
                  <a:avLst/>
                </a:prstGeom>
              </p:spPr>
              <p:style>
                <a:lnRef idx="2">
                  <a:schemeClr val="dk1"/>
                </a:lnRef>
                <a:fillRef idx="1">
                  <a:schemeClr val="lt1"/>
                </a:fillRef>
                <a:effectRef idx="0">
                  <a:schemeClr val="dk1"/>
                </a:effectRef>
                <a:fontRef idx="minor">
                  <a:schemeClr val="dk1"/>
                </a:fontRef>
              </p:style>
            </p:cxnSp>
            <p:cxnSp>
              <p:nvCxnSpPr>
                <p:cNvPr id="129" name="Straight Connector 128"/>
                <p:cNvCxnSpPr>
                  <a:stCxn id="33" idx="6"/>
                </p:cNvCxnSpPr>
                <p:nvPr/>
              </p:nvCxnSpPr>
              <p:spPr>
                <a:xfrm flipH="1">
                  <a:off x="3594074" y="4714077"/>
                  <a:ext cx="44644" cy="0"/>
                </a:xfrm>
                <a:prstGeom prst="line">
                  <a:avLst/>
                </a:prstGeom>
              </p:spPr>
              <p:style>
                <a:lnRef idx="2">
                  <a:schemeClr val="dk1"/>
                </a:lnRef>
                <a:fillRef idx="1">
                  <a:schemeClr val="lt1"/>
                </a:fillRef>
                <a:effectRef idx="0">
                  <a:schemeClr val="dk1"/>
                </a:effectRef>
                <a:fontRef idx="minor">
                  <a:schemeClr val="dk1"/>
                </a:fontRef>
              </p:style>
            </p:cxnSp>
            <p:cxnSp>
              <p:nvCxnSpPr>
                <p:cNvPr id="133" name="Straight Connector 132"/>
                <p:cNvCxnSpPr>
                  <a:stCxn id="33" idx="5"/>
                </p:cNvCxnSpPr>
                <p:nvPr/>
              </p:nvCxnSpPr>
              <p:spPr>
                <a:xfrm flipH="1" flipV="1">
                  <a:off x="3513288" y="4865136"/>
                  <a:ext cx="44644" cy="42552"/>
                </a:xfrm>
                <a:prstGeom prst="line">
                  <a:avLst/>
                </a:prstGeom>
              </p:spPr>
              <p:style>
                <a:lnRef idx="2">
                  <a:schemeClr val="dk1"/>
                </a:lnRef>
                <a:fillRef idx="1">
                  <a:schemeClr val="lt1"/>
                </a:fillRef>
                <a:effectRef idx="0">
                  <a:schemeClr val="dk1"/>
                </a:effectRef>
                <a:fontRef idx="minor">
                  <a:schemeClr val="dk1"/>
                </a:fontRef>
              </p:style>
            </p:cxnSp>
          </p:grpSp>
        </p:grpSp>
        <p:sp>
          <p:nvSpPr>
            <p:cNvPr id="11336" name="TextBox 1"/>
            <p:cNvSpPr txBox="1">
              <a:spLocks noChangeArrowheads="1"/>
            </p:cNvSpPr>
            <p:nvPr/>
          </p:nvSpPr>
          <p:spPr bwMode="auto">
            <a:xfrm>
              <a:off x="3127798" y="4673602"/>
              <a:ext cx="292378" cy="16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800" b="1"/>
                <a:t>90%</a:t>
              </a:r>
              <a:endParaRPr lang="zh-CN" altLang="en-US" sz="800" b="1"/>
            </a:p>
          </p:txBody>
        </p:sp>
      </p:grpSp>
      <p:sp>
        <p:nvSpPr>
          <p:cNvPr id="11267" name="Text Placeholder 2"/>
          <p:cNvSpPr>
            <a:spLocks noGrp="1"/>
          </p:cNvSpPr>
          <p:nvPr>
            <p:ph type="body" sz="quarter" idx="14"/>
          </p:nvPr>
        </p:nvSpPr>
        <p:spPr bwMode="auto">
          <a:xfrm>
            <a:off x="2366434" y="78317"/>
            <a:ext cx="6692900"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Challenge: Wildcard Rule Dependency</a:t>
            </a:r>
          </a:p>
        </p:txBody>
      </p:sp>
      <p:sp>
        <p:nvSpPr>
          <p:cNvPr id="11268"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46414078-C9FC-A848-A7B0-7FDDAF49A07E}" type="datetime1">
              <a:rPr lang="en-US" altLang="zh-CN" sz="1200">
                <a:solidFill>
                  <a:srgbClr val="898989"/>
                </a:solidFill>
              </a:rPr>
              <a:pPr/>
              <a:t>11/13/20</a:t>
            </a:fld>
            <a:endParaRPr lang="en-US" altLang="zh-CN" sz="1200">
              <a:solidFill>
                <a:srgbClr val="898989"/>
              </a:solidFill>
            </a:endParaRPr>
          </a:p>
        </p:txBody>
      </p:sp>
      <p:sp>
        <p:nvSpPr>
          <p:cNvPr id="11269"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5DDC66F2-F4A3-D543-B0E2-C1C66BC3FED3}" type="slidenum">
              <a:rPr lang="en-US" altLang="zh-CN" sz="1200">
                <a:solidFill>
                  <a:srgbClr val="898989"/>
                </a:solidFill>
              </a:rPr>
              <a:pPr/>
              <a:t>83</a:t>
            </a:fld>
            <a:endParaRPr lang="en-US" altLang="zh-CN" sz="1200">
              <a:solidFill>
                <a:srgbClr val="898989"/>
              </a:solidFill>
            </a:endParaRPr>
          </a:p>
        </p:txBody>
      </p:sp>
      <p:grpSp>
        <p:nvGrpSpPr>
          <p:cNvPr id="107" name="Group 106"/>
          <p:cNvGrpSpPr>
            <a:grpSpLocks/>
          </p:cNvGrpSpPr>
          <p:nvPr/>
        </p:nvGrpSpPr>
        <p:grpSpPr bwMode="auto">
          <a:xfrm>
            <a:off x="656167" y="4853517"/>
            <a:ext cx="3572933" cy="1100227"/>
            <a:chOff x="110321" y="3519302"/>
            <a:chExt cx="3082459" cy="961593"/>
          </a:xfrm>
        </p:grpSpPr>
        <p:sp>
          <p:nvSpPr>
            <p:cNvPr id="108" name="Freeform 107"/>
            <p:cNvSpPr>
              <a:spLocks/>
            </p:cNvSpPr>
            <p:nvPr/>
          </p:nvSpPr>
          <p:spPr bwMode="auto">
            <a:xfrm>
              <a:off x="457280" y="3519302"/>
              <a:ext cx="2735500" cy="788082"/>
            </a:xfrm>
            <a:custGeom>
              <a:avLst/>
              <a:gdLst>
                <a:gd name="T0" fmla="*/ 0 w 2735580"/>
                <a:gd name="T1" fmla="*/ 784152 h 788794"/>
                <a:gd name="T2" fmla="*/ 838175 w 2735580"/>
                <a:gd name="T3" fmla="*/ 692794 h 788794"/>
                <a:gd name="T4" fmla="*/ 1943043 w 2735580"/>
                <a:gd name="T5" fmla="*/ 144649 h 788794"/>
                <a:gd name="T6" fmla="*/ 2735500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rgbClr val="92D050"/>
              </a:solidFill>
              <a:prstDash val="dash"/>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1334" name="TextBox 108"/>
            <p:cNvSpPr txBox="1">
              <a:spLocks noChangeArrowheads="1"/>
            </p:cNvSpPr>
            <p:nvPr/>
          </p:nvSpPr>
          <p:spPr bwMode="auto">
            <a:xfrm>
              <a:off x="110321" y="4144651"/>
              <a:ext cx="509979" cy="336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prstDash val="dash"/>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grpSp>
        <p:nvGrpSpPr>
          <p:cNvPr id="11271" name="Group 109"/>
          <p:cNvGrpSpPr>
            <a:grpSpLocks/>
          </p:cNvGrpSpPr>
          <p:nvPr/>
        </p:nvGrpSpPr>
        <p:grpSpPr bwMode="auto">
          <a:xfrm>
            <a:off x="3727452" y="1456267"/>
            <a:ext cx="2533760" cy="2265944"/>
            <a:chOff x="2986521" y="1028750"/>
            <a:chExt cx="2184512" cy="1981902"/>
          </a:xfrm>
        </p:grpSpPr>
        <p:sp>
          <p:nvSpPr>
            <p:cNvPr id="111" name="Rectangle 110"/>
            <p:cNvSpPr/>
            <p:nvPr/>
          </p:nvSpPr>
          <p:spPr>
            <a:xfrm>
              <a:off x="2986521" y="1028750"/>
              <a:ext cx="1872358" cy="149588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endParaRPr lang="zh-CN" altLang="en-US" sz="2400">
                <a:solidFill>
                  <a:srgbClr val="000000"/>
                </a:solidFill>
                <a:latin typeface="Arial" charset="0"/>
                <a:ea typeface="黑体" charset="0"/>
                <a:cs typeface="黑体" charset="0"/>
              </a:endParaRPr>
            </a:p>
          </p:txBody>
        </p:sp>
        <p:sp>
          <p:nvSpPr>
            <p:cNvPr id="11332" name="TextBox 111"/>
            <p:cNvSpPr txBox="1">
              <a:spLocks noChangeArrowheads="1"/>
            </p:cNvSpPr>
            <p:nvPr/>
          </p:nvSpPr>
          <p:spPr bwMode="auto">
            <a:xfrm>
              <a:off x="4047583" y="2606858"/>
              <a:ext cx="1123450" cy="403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i="1">
                  <a:latin typeface="Times New Roman" charset="0"/>
                  <a:cs typeface="Times New Roman" charset="0"/>
                </a:rPr>
                <a:t>Rule set </a:t>
              </a:r>
              <a:endParaRPr lang="zh-CN" altLang="en-US" b="1" i="1">
                <a:latin typeface="Times New Roman" charset="0"/>
                <a:cs typeface="Times New Roman" charset="0"/>
              </a:endParaRPr>
            </a:p>
          </p:txBody>
        </p:sp>
      </p:grpSp>
      <p:grpSp>
        <p:nvGrpSpPr>
          <p:cNvPr id="113" name="Group 112"/>
          <p:cNvGrpSpPr>
            <a:grpSpLocks/>
          </p:cNvGrpSpPr>
          <p:nvPr/>
        </p:nvGrpSpPr>
        <p:grpSpPr bwMode="auto">
          <a:xfrm>
            <a:off x="177801" y="4197354"/>
            <a:ext cx="3680884" cy="983890"/>
            <a:chOff x="18210" y="3519302"/>
            <a:chExt cx="3174570" cy="860082"/>
          </a:xfrm>
        </p:grpSpPr>
        <p:sp>
          <p:nvSpPr>
            <p:cNvPr id="114" name="Freeform 113"/>
            <p:cNvSpPr>
              <a:spLocks/>
            </p:cNvSpPr>
            <p:nvPr/>
          </p:nvSpPr>
          <p:spPr bwMode="auto">
            <a:xfrm>
              <a:off x="456333" y="3519302"/>
              <a:ext cx="2736447" cy="788234"/>
            </a:xfrm>
            <a:custGeom>
              <a:avLst/>
              <a:gdLst>
                <a:gd name="T0" fmla="*/ 0 w 2735580"/>
                <a:gd name="T1" fmla="*/ 784303 h 788794"/>
                <a:gd name="T2" fmla="*/ 838466 w 2735580"/>
                <a:gd name="T3" fmla="*/ 692928 h 788794"/>
                <a:gd name="T4" fmla="*/ 1943716 w 2735580"/>
                <a:gd name="T5" fmla="*/ 144677 h 788794"/>
                <a:gd name="T6" fmla="*/ 2736447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chemeClr val="accent1"/>
              </a:solidFill>
              <a:prstDash val="solid"/>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1330" name="TextBox 114"/>
            <p:cNvSpPr txBox="1">
              <a:spLocks noChangeArrowheads="1"/>
            </p:cNvSpPr>
            <p:nvPr/>
          </p:nvSpPr>
          <p:spPr bwMode="auto">
            <a:xfrm>
              <a:off x="18210" y="4043074"/>
              <a:ext cx="299290" cy="336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grpSp>
        <p:nvGrpSpPr>
          <p:cNvPr id="116" name="Group 115"/>
          <p:cNvGrpSpPr>
            <a:grpSpLocks/>
          </p:cNvGrpSpPr>
          <p:nvPr/>
        </p:nvGrpSpPr>
        <p:grpSpPr bwMode="auto">
          <a:xfrm>
            <a:off x="345017" y="4550835"/>
            <a:ext cx="3604683" cy="1045502"/>
            <a:chOff x="83126" y="3519302"/>
            <a:chExt cx="3109654" cy="914449"/>
          </a:xfrm>
        </p:grpSpPr>
        <p:sp>
          <p:nvSpPr>
            <p:cNvPr id="117" name="Freeform 116"/>
            <p:cNvSpPr>
              <a:spLocks/>
            </p:cNvSpPr>
            <p:nvPr/>
          </p:nvSpPr>
          <p:spPr bwMode="auto">
            <a:xfrm>
              <a:off x="457453" y="3519302"/>
              <a:ext cx="2735327" cy="788672"/>
            </a:xfrm>
            <a:custGeom>
              <a:avLst/>
              <a:gdLst>
                <a:gd name="T0" fmla="*/ 0 w 2735580"/>
                <a:gd name="T1" fmla="*/ 784739 h 788794"/>
                <a:gd name="T2" fmla="*/ 838122 w 2735580"/>
                <a:gd name="T3" fmla="*/ 693313 h 788794"/>
                <a:gd name="T4" fmla="*/ 1942920 w 2735580"/>
                <a:gd name="T5" fmla="*/ 144758 h 788794"/>
                <a:gd name="T6" fmla="*/ 2735327 w 2735580"/>
                <a:gd name="T7" fmla="*/ 0 h 788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5580" h="788794">
                  <a:moveTo>
                    <a:pt x="0" y="784860"/>
                  </a:moveTo>
                  <a:cubicBezTo>
                    <a:pt x="257175" y="792480"/>
                    <a:pt x="514350" y="800100"/>
                    <a:pt x="838200" y="693420"/>
                  </a:cubicBezTo>
                  <a:cubicBezTo>
                    <a:pt x="1162050" y="586740"/>
                    <a:pt x="1626870" y="260350"/>
                    <a:pt x="1943100" y="144780"/>
                  </a:cubicBezTo>
                  <a:cubicBezTo>
                    <a:pt x="2259330" y="29210"/>
                    <a:pt x="2497455" y="14605"/>
                    <a:pt x="2735580" y="0"/>
                  </a:cubicBezTo>
                </a:path>
              </a:pathLst>
            </a:custGeom>
            <a:noFill/>
            <a:ln w="25400" cap="flat" cmpd="sng">
              <a:solidFill>
                <a:srgbClr val="9D1BF5"/>
              </a:solidFill>
              <a:prstDash val="dash"/>
              <a:round/>
              <a:headEnd type="non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1328" name="TextBox 117"/>
            <p:cNvSpPr txBox="1">
              <a:spLocks noChangeArrowheads="1"/>
            </p:cNvSpPr>
            <p:nvPr/>
          </p:nvSpPr>
          <p:spPr bwMode="auto">
            <a:xfrm>
              <a:off x="83126" y="4097254"/>
              <a:ext cx="365855" cy="336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prstDash val="dash"/>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pic>
        <p:nvPicPr>
          <p:cNvPr id="11274" name="Picture 1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9751" y="4582585"/>
            <a:ext cx="1581149" cy="772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5" name="Picture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6118" y="1661585"/>
            <a:ext cx="840316" cy="1348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 name="Rectangle 120"/>
          <p:cNvSpPr>
            <a:spLocks noChangeArrowheads="1"/>
          </p:cNvSpPr>
          <p:nvPr/>
        </p:nvSpPr>
        <p:spPr bwMode="auto">
          <a:xfrm>
            <a:off x="3934884" y="2588684"/>
            <a:ext cx="1809749" cy="353483"/>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3</a:t>
            </a:r>
            <a:endParaRPr lang="zh-CN" altLang="en-US" sz="2400">
              <a:solidFill>
                <a:srgbClr val="FFFFFF"/>
              </a:solidFill>
              <a:ea typeface="黑体" charset="0"/>
              <a:cs typeface="黑体" charset="0"/>
            </a:endParaRPr>
          </a:p>
        </p:txBody>
      </p:sp>
      <p:sp>
        <p:nvSpPr>
          <p:cNvPr id="122" name="Rectangle 121"/>
          <p:cNvSpPr>
            <a:spLocks noChangeArrowheads="1"/>
          </p:cNvSpPr>
          <p:nvPr/>
        </p:nvSpPr>
        <p:spPr bwMode="auto">
          <a:xfrm>
            <a:off x="5232400" y="1598084"/>
            <a:ext cx="474133" cy="1473200"/>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2</a:t>
            </a:r>
            <a:endParaRPr lang="zh-CN" altLang="en-US" sz="2400">
              <a:solidFill>
                <a:srgbClr val="FFFFFF"/>
              </a:solidFill>
              <a:ea typeface="黑体" charset="0"/>
              <a:cs typeface="黑体" charset="0"/>
            </a:endParaRPr>
          </a:p>
        </p:txBody>
      </p:sp>
      <p:grpSp>
        <p:nvGrpSpPr>
          <p:cNvPr id="11278" name="Group 122"/>
          <p:cNvGrpSpPr>
            <a:grpSpLocks/>
          </p:cNvGrpSpPr>
          <p:nvPr/>
        </p:nvGrpSpPr>
        <p:grpSpPr bwMode="auto">
          <a:xfrm>
            <a:off x="4345518" y="4305300"/>
            <a:ext cx="3286709" cy="2337708"/>
            <a:chOff x="3450176" y="3160831"/>
            <a:chExt cx="2835634" cy="2044038"/>
          </a:xfrm>
        </p:grpSpPr>
        <p:sp>
          <p:nvSpPr>
            <p:cNvPr id="124" name="Rectangle 123"/>
            <p:cNvSpPr/>
            <p:nvPr/>
          </p:nvSpPr>
          <p:spPr>
            <a:xfrm>
              <a:off x="3450176" y="3160831"/>
              <a:ext cx="1873651" cy="14954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endParaRPr lang="zh-CN" altLang="en-US" sz="2400" baseline="-25000">
                <a:solidFill>
                  <a:srgbClr val="000000"/>
                </a:solidFill>
                <a:latin typeface="Times New Roman" charset="0"/>
                <a:ea typeface="黑体" charset="0"/>
                <a:cs typeface="Times New Roman" charset="0"/>
              </a:endParaRPr>
            </a:p>
          </p:txBody>
        </p:sp>
        <p:sp>
          <p:nvSpPr>
            <p:cNvPr id="11326" name="TextBox 124"/>
            <p:cNvSpPr txBox="1">
              <a:spLocks noChangeArrowheads="1"/>
            </p:cNvSpPr>
            <p:nvPr/>
          </p:nvSpPr>
          <p:spPr bwMode="auto">
            <a:xfrm>
              <a:off x="4684275" y="4801200"/>
              <a:ext cx="1601535" cy="403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i="1">
                  <a:latin typeface="Times New Roman" charset="0"/>
                  <a:cs typeface="Times New Roman" charset="0"/>
                </a:rPr>
                <a:t>Switch Mem</a:t>
              </a:r>
              <a:endParaRPr lang="zh-CN" altLang="en-US" b="1" i="1">
                <a:latin typeface="Times New Roman" charset="0"/>
                <a:cs typeface="Times New Roman" charset="0"/>
              </a:endParaRPr>
            </a:p>
          </p:txBody>
        </p:sp>
      </p:grpSp>
      <p:sp>
        <p:nvSpPr>
          <p:cNvPr id="126" name="Rectangle 125"/>
          <p:cNvSpPr>
            <a:spLocks noChangeArrowheads="1"/>
          </p:cNvSpPr>
          <p:nvPr/>
        </p:nvSpPr>
        <p:spPr bwMode="auto">
          <a:xfrm>
            <a:off x="4552951" y="5437717"/>
            <a:ext cx="1809749" cy="3556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3</a:t>
            </a:r>
            <a:endParaRPr lang="zh-CN" altLang="en-US" sz="2400">
              <a:solidFill>
                <a:srgbClr val="FFFFFF"/>
              </a:solidFill>
              <a:ea typeface="黑体" charset="0"/>
              <a:cs typeface="黑体" charset="0"/>
            </a:endParaRPr>
          </a:p>
        </p:txBody>
      </p:sp>
      <p:grpSp>
        <p:nvGrpSpPr>
          <p:cNvPr id="127" name="Group 126"/>
          <p:cNvGrpSpPr>
            <a:grpSpLocks/>
          </p:cNvGrpSpPr>
          <p:nvPr/>
        </p:nvGrpSpPr>
        <p:grpSpPr bwMode="auto">
          <a:xfrm>
            <a:off x="4659600" y="5401735"/>
            <a:ext cx="507187" cy="384721"/>
            <a:chOff x="3741552" y="3980077"/>
            <a:chExt cx="438203" cy="336184"/>
          </a:xfrm>
        </p:grpSpPr>
        <p:sp>
          <p:nvSpPr>
            <p:cNvPr id="128" name="Oval 127"/>
            <p:cNvSpPr>
              <a:spLocks noChangeArrowheads="1"/>
            </p:cNvSpPr>
            <p:nvPr/>
          </p:nvSpPr>
          <p:spPr bwMode="auto">
            <a:xfrm>
              <a:off x="4011508" y="4092905"/>
              <a:ext cx="168247" cy="172014"/>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24" name="Rectangle 128"/>
            <p:cNvSpPr>
              <a:spLocks noChangeArrowheads="1"/>
            </p:cNvSpPr>
            <p:nvPr/>
          </p:nvSpPr>
          <p:spPr bwMode="auto">
            <a:xfrm>
              <a:off x="3741552" y="3980077"/>
              <a:ext cx="299824"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sp>
        <p:nvSpPr>
          <p:cNvPr id="130" name="Rectangle 129"/>
          <p:cNvSpPr>
            <a:spLocks noChangeArrowheads="1"/>
          </p:cNvSpPr>
          <p:nvPr/>
        </p:nvSpPr>
        <p:spPr bwMode="auto">
          <a:xfrm>
            <a:off x="5837767" y="4447117"/>
            <a:ext cx="474133" cy="1473200"/>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2</a:t>
            </a:r>
            <a:endParaRPr lang="zh-CN" altLang="en-US" sz="2400">
              <a:solidFill>
                <a:srgbClr val="FFFFFF"/>
              </a:solidFill>
              <a:ea typeface="黑体" charset="0"/>
              <a:cs typeface="黑体" charset="0"/>
            </a:endParaRPr>
          </a:p>
        </p:txBody>
      </p:sp>
      <p:grpSp>
        <p:nvGrpSpPr>
          <p:cNvPr id="131" name="Group 130"/>
          <p:cNvGrpSpPr>
            <a:grpSpLocks/>
          </p:cNvGrpSpPr>
          <p:nvPr/>
        </p:nvGrpSpPr>
        <p:grpSpPr bwMode="auto">
          <a:xfrm>
            <a:off x="5758452" y="5401735"/>
            <a:ext cx="487835" cy="384721"/>
            <a:chOff x="3808151" y="3980077"/>
            <a:chExt cx="420854" cy="336184"/>
          </a:xfrm>
        </p:grpSpPr>
        <p:sp>
          <p:nvSpPr>
            <p:cNvPr id="132" name="Oval 131"/>
            <p:cNvSpPr>
              <a:spLocks noChangeArrowheads="1"/>
            </p:cNvSpPr>
            <p:nvPr/>
          </p:nvSpPr>
          <p:spPr bwMode="auto">
            <a:xfrm>
              <a:off x="4070139" y="4083656"/>
              <a:ext cx="158866" cy="162767"/>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22" name="Rectangle 132"/>
            <p:cNvSpPr>
              <a:spLocks noChangeArrowheads="1"/>
            </p:cNvSpPr>
            <p:nvPr/>
          </p:nvSpPr>
          <p:spPr bwMode="auto">
            <a:xfrm>
              <a:off x="3808151" y="3980077"/>
              <a:ext cx="299377"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grpSp>
        <p:nvGrpSpPr>
          <p:cNvPr id="11283" name="Group 133"/>
          <p:cNvGrpSpPr>
            <a:grpSpLocks/>
          </p:cNvGrpSpPr>
          <p:nvPr/>
        </p:nvGrpSpPr>
        <p:grpSpPr bwMode="auto">
          <a:xfrm>
            <a:off x="3037532" y="2083963"/>
            <a:ext cx="1676710" cy="1662174"/>
            <a:chOff x="2394052" y="1505905"/>
            <a:chExt cx="1446217" cy="1453000"/>
          </a:xfrm>
        </p:grpSpPr>
        <p:grpSp>
          <p:nvGrpSpPr>
            <p:cNvPr id="11316" name="Group 134"/>
            <p:cNvGrpSpPr>
              <a:grpSpLocks/>
            </p:cNvGrpSpPr>
            <p:nvPr/>
          </p:nvGrpSpPr>
          <p:grpSpPr bwMode="auto">
            <a:xfrm>
              <a:off x="2813184" y="1954827"/>
              <a:ext cx="877933" cy="685800"/>
              <a:chOff x="2813184" y="1954827"/>
              <a:chExt cx="877933" cy="685800"/>
            </a:xfrm>
          </p:grpSpPr>
          <p:cxnSp>
            <p:nvCxnSpPr>
              <p:cNvPr id="138" name="Straight Arrow Connector 137"/>
              <p:cNvCxnSpPr>
                <a:cxnSpLocks noChangeShapeType="1"/>
              </p:cNvCxnSpPr>
              <p:nvPr/>
            </p:nvCxnSpPr>
            <p:spPr bwMode="auto">
              <a:xfrm flipV="1">
                <a:off x="2813864" y="1954512"/>
                <a:ext cx="0" cy="68646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39" name="Straight Arrow Connector 138"/>
              <p:cNvCxnSpPr>
                <a:cxnSpLocks noChangeShapeType="1"/>
              </p:cNvCxnSpPr>
              <p:nvPr/>
            </p:nvCxnSpPr>
            <p:spPr bwMode="auto">
              <a:xfrm>
                <a:off x="2813864" y="2640972"/>
                <a:ext cx="878158" cy="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1317" name="TextBox 135"/>
            <p:cNvSpPr txBox="1">
              <a:spLocks noChangeArrowheads="1"/>
            </p:cNvSpPr>
            <p:nvPr/>
          </p:nvSpPr>
          <p:spPr bwMode="auto">
            <a:xfrm rot="16200000">
              <a:off x="2017718" y="1882239"/>
              <a:ext cx="1084504" cy="331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r>
                <a:rPr lang="en-US" altLang="zh-CN" sz="1900">
                  <a:latin typeface="Times New Roman" charset="0"/>
                  <a:cs typeface="Times New Roman" charset="0"/>
                </a:rPr>
                <a:t> (Dst IP)</a:t>
              </a:r>
              <a:endParaRPr lang="zh-CN" altLang="en-US" sz="1900">
                <a:latin typeface="Times New Roman" charset="0"/>
                <a:cs typeface="Times New Roman" charset="0"/>
              </a:endParaRPr>
            </a:p>
          </p:txBody>
        </p:sp>
        <p:sp>
          <p:nvSpPr>
            <p:cNvPr id="11318" name="TextBox 136"/>
            <p:cNvSpPr txBox="1">
              <a:spLocks noChangeArrowheads="1"/>
            </p:cNvSpPr>
            <p:nvPr/>
          </p:nvSpPr>
          <p:spPr bwMode="auto">
            <a:xfrm>
              <a:off x="2799500" y="2622599"/>
              <a:ext cx="1040769" cy="336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 </a:t>
              </a:r>
              <a:r>
                <a:rPr lang="en-US" altLang="zh-CN" sz="1900">
                  <a:latin typeface="Times New Roman" charset="0"/>
                  <a:cs typeface="Times New Roman" charset="0"/>
                </a:rPr>
                <a:t>(Src IP)</a:t>
              </a:r>
              <a:endParaRPr lang="zh-CN" altLang="en-US" sz="1900">
                <a:latin typeface="Times New Roman" charset="0"/>
                <a:cs typeface="Times New Roman" charset="0"/>
              </a:endParaRPr>
            </a:p>
          </p:txBody>
        </p:sp>
      </p:grpSp>
      <p:grpSp>
        <p:nvGrpSpPr>
          <p:cNvPr id="140" name="Group 139"/>
          <p:cNvGrpSpPr>
            <a:grpSpLocks/>
          </p:cNvGrpSpPr>
          <p:nvPr/>
        </p:nvGrpSpPr>
        <p:grpSpPr bwMode="auto">
          <a:xfrm>
            <a:off x="5161495" y="2525188"/>
            <a:ext cx="466726" cy="384721"/>
            <a:chOff x="3782701" y="3962511"/>
            <a:chExt cx="402758" cy="337927"/>
          </a:xfrm>
        </p:grpSpPr>
        <p:sp>
          <p:nvSpPr>
            <p:cNvPr id="141" name="Oval 140"/>
            <p:cNvSpPr>
              <a:spLocks noChangeArrowheads="1"/>
            </p:cNvSpPr>
            <p:nvPr/>
          </p:nvSpPr>
          <p:spPr bwMode="auto">
            <a:xfrm>
              <a:off x="4032028" y="4083359"/>
              <a:ext cx="153431" cy="158034"/>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15" name="Rectangle 141"/>
            <p:cNvSpPr>
              <a:spLocks noChangeArrowheads="1"/>
            </p:cNvSpPr>
            <p:nvPr/>
          </p:nvSpPr>
          <p:spPr bwMode="auto">
            <a:xfrm>
              <a:off x="3782701" y="3962511"/>
              <a:ext cx="299462" cy="337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grpSp>
        <p:nvGrpSpPr>
          <p:cNvPr id="143" name="Group 142"/>
          <p:cNvGrpSpPr>
            <a:grpSpLocks/>
          </p:cNvGrpSpPr>
          <p:nvPr/>
        </p:nvGrpSpPr>
        <p:grpSpPr bwMode="auto">
          <a:xfrm>
            <a:off x="5706534" y="2821517"/>
            <a:ext cx="1420284" cy="2707216"/>
            <a:chOff x="4358467" y="1135378"/>
            <a:chExt cx="483031" cy="2400450"/>
          </a:xfrm>
        </p:grpSpPr>
        <p:cxnSp>
          <p:nvCxnSpPr>
            <p:cNvPr id="144" name="Straight Arrow Connector 143"/>
            <p:cNvCxnSpPr>
              <a:cxnSpLocks noChangeShapeType="1"/>
              <a:stCxn id="146" idx="1"/>
            </p:cNvCxnSpPr>
            <p:nvPr/>
          </p:nvCxnSpPr>
          <p:spPr bwMode="auto">
            <a:xfrm flipH="1" flipV="1">
              <a:off x="4358467" y="1135378"/>
              <a:ext cx="483031" cy="889612"/>
            </a:xfrm>
            <a:prstGeom prst="straightConnector1">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45" name="Straight Arrow Connector 144"/>
            <p:cNvCxnSpPr>
              <a:cxnSpLocks noChangeShapeType="1"/>
              <a:stCxn id="146" idx="1"/>
            </p:cNvCxnSpPr>
            <p:nvPr/>
          </p:nvCxnSpPr>
          <p:spPr bwMode="auto">
            <a:xfrm flipH="1">
              <a:off x="4548512" y="2024990"/>
              <a:ext cx="292986" cy="1510838"/>
            </a:xfrm>
            <a:prstGeom prst="straightConnector1">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46" name="TextBox 145"/>
          <p:cNvSpPr txBox="1">
            <a:spLocks noChangeArrowheads="1"/>
          </p:cNvSpPr>
          <p:nvPr/>
        </p:nvSpPr>
        <p:spPr bwMode="auto">
          <a:xfrm>
            <a:off x="7126818" y="3393017"/>
            <a:ext cx="2813049" cy="861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a:solidFill>
                  <a:srgbClr val="FF0000"/>
                </a:solidFill>
                <a:latin typeface="Times New Roman" charset="0"/>
                <a:cs typeface="Times New Roman" charset="0"/>
              </a:rPr>
              <a:t>Wrong </a:t>
            </a:r>
          </a:p>
          <a:p>
            <a:pPr eaLnBrk="1" hangingPunct="1"/>
            <a:r>
              <a:rPr lang="en-US" altLang="zh-CN">
                <a:solidFill>
                  <a:srgbClr val="FF0000"/>
                </a:solidFill>
                <a:latin typeface="Times New Roman" charset="0"/>
                <a:cs typeface="Times New Roman" charset="0"/>
              </a:rPr>
              <a:t>matching! </a:t>
            </a:r>
            <a:endParaRPr lang="zh-CN" altLang="en-US">
              <a:solidFill>
                <a:srgbClr val="FF0000"/>
              </a:solidFill>
              <a:latin typeface="Times New Roman" charset="0"/>
              <a:cs typeface="Times New Roman" charset="0"/>
            </a:endParaRPr>
          </a:p>
        </p:txBody>
      </p:sp>
      <p:sp>
        <p:nvSpPr>
          <p:cNvPr id="147" name="Rectangle 146"/>
          <p:cNvSpPr>
            <a:spLocks noChangeArrowheads="1"/>
          </p:cNvSpPr>
          <p:nvPr/>
        </p:nvSpPr>
        <p:spPr bwMode="auto">
          <a:xfrm>
            <a:off x="4064000" y="1716617"/>
            <a:ext cx="1712384" cy="395816"/>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ea typeface="黑体" charset="0"/>
                <a:cs typeface="黑体" charset="0"/>
              </a:rPr>
              <a:t>1</a:t>
            </a:r>
            <a:endParaRPr lang="zh-CN" altLang="en-US" sz="2400">
              <a:ea typeface="黑体" charset="0"/>
              <a:cs typeface="黑体" charset="0"/>
            </a:endParaRPr>
          </a:p>
        </p:txBody>
      </p:sp>
      <p:grpSp>
        <p:nvGrpSpPr>
          <p:cNvPr id="148" name="Group 147"/>
          <p:cNvGrpSpPr>
            <a:grpSpLocks/>
          </p:cNvGrpSpPr>
          <p:nvPr/>
        </p:nvGrpSpPr>
        <p:grpSpPr bwMode="auto">
          <a:xfrm>
            <a:off x="5082432" y="1653120"/>
            <a:ext cx="482288" cy="384721"/>
            <a:chOff x="3712876" y="3954171"/>
            <a:chExt cx="417728" cy="336183"/>
          </a:xfrm>
        </p:grpSpPr>
        <p:sp>
          <p:nvSpPr>
            <p:cNvPr id="149" name="Oval 148"/>
            <p:cNvSpPr>
              <a:spLocks noChangeArrowheads="1"/>
            </p:cNvSpPr>
            <p:nvPr/>
          </p:nvSpPr>
          <p:spPr bwMode="auto">
            <a:xfrm>
              <a:off x="3983938" y="4091043"/>
              <a:ext cx="146666" cy="149819"/>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11" name="Rectangle 149"/>
            <p:cNvSpPr>
              <a:spLocks noChangeArrowheads="1"/>
            </p:cNvSpPr>
            <p:nvPr/>
          </p:nvSpPr>
          <p:spPr bwMode="auto">
            <a:xfrm>
              <a:off x="3712876" y="3954171"/>
              <a:ext cx="300571" cy="336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grpSp>
        <p:nvGrpSpPr>
          <p:cNvPr id="151" name="Group 150"/>
          <p:cNvGrpSpPr>
            <a:grpSpLocks/>
          </p:cNvGrpSpPr>
          <p:nvPr/>
        </p:nvGrpSpPr>
        <p:grpSpPr bwMode="auto">
          <a:xfrm>
            <a:off x="5753101" y="2025652"/>
            <a:ext cx="1418167" cy="2635249"/>
            <a:chOff x="4418654" y="2130436"/>
            <a:chExt cx="1223390" cy="2303803"/>
          </a:xfrm>
        </p:grpSpPr>
        <p:cxnSp>
          <p:nvCxnSpPr>
            <p:cNvPr id="152" name="Straight Arrow Connector 151"/>
            <p:cNvCxnSpPr>
              <a:cxnSpLocks noChangeShapeType="1"/>
              <a:stCxn id="146" idx="1"/>
            </p:cNvCxnSpPr>
            <p:nvPr/>
          </p:nvCxnSpPr>
          <p:spPr bwMode="auto">
            <a:xfrm flipH="1" flipV="1">
              <a:off x="4418654" y="2130436"/>
              <a:ext cx="1223390" cy="1571027"/>
            </a:xfrm>
            <a:prstGeom prst="straightConnector1">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53" name="Straight Arrow Connector 152"/>
            <p:cNvCxnSpPr>
              <a:cxnSpLocks noChangeShapeType="1"/>
              <a:stCxn id="146" idx="1"/>
            </p:cNvCxnSpPr>
            <p:nvPr/>
          </p:nvCxnSpPr>
          <p:spPr bwMode="auto">
            <a:xfrm flipH="1">
              <a:off x="4997482" y="3701463"/>
              <a:ext cx="606217" cy="732776"/>
            </a:xfrm>
            <a:prstGeom prst="straightConnector1">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55" name="Rectangle 154"/>
          <p:cNvSpPr>
            <a:spLocks noChangeArrowheads="1"/>
          </p:cNvSpPr>
          <p:nvPr/>
        </p:nvSpPr>
        <p:spPr bwMode="auto">
          <a:xfrm>
            <a:off x="4654551" y="4563534"/>
            <a:ext cx="1712383" cy="39370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ea typeface="黑体" charset="0"/>
                <a:cs typeface="黑体" charset="0"/>
              </a:rPr>
              <a:t>1</a:t>
            </a:r>
            <a:endParaRPr lang="zh-CN" altLang="en-US" sz="2400">
              <a:ea typeface="黑体" charset="0"/>
              <a:cs typeface="黑体" charset="0"/>
            </a:endParaRPr>
          </a:p>
        </p:txBody>
      </p:sp>
      <p:grpSp>
        <p:nvGrpSpPr>
          <p:cNvPr id="156" name="Group 155"/>
          <p:cNvGrpSpPr>
            <a:grpSpLocks/>
          </p:cNvGrpSpPr>
          <p:nvPr/>
        </p:nvGrpSpPr>
        <p:grpSpPr bwMode="auto">
          <a:xfrm>
            <a:off x="5664610" y="4516969"/>
            <a:ext cx="490654" cy="384721"/>
            <a:chOff x="3705651" y="3969905"/>
            <a:chExt cx="424763" cy="336184"/>
          </a:xfrm>
        </p:grpSpPr>
        <p:sp>
          <p:nvSpPr>
            <p:cNvPr id="157" name="Oval 156"/>
            <p:cNvSpPr>
              <a:spLocks noChangeArrowheads="1"/>
            </p:cNvSpPr>
            <p:nvPr/>
          </p:nvSpPr>
          <p:spPr bwMode="auto">
            <a:xfrm>
              <a:off x="3985654" y="4106777"/>
              <a:ext cx="144760" cy="149820"/>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07" name="Rectangle 157"/>
            <p:cNvSpPr>
              <a:spLocks noChangeArrowheads="1"/>
            </p:cNvSpPr>
            <p:nvPr/>
          </p:nvSpPr>
          <p:spPr bwMode="auto">
            <a:xfrm>
              <a:off x="3705651" y="3969905"/>
              <a:ext cx="300421"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sp>
        <p:nvSpPr>
          <p:cNvPr id="159" name="Rectangle 158"/>
          <p:cNvSpPr>
            <a:spLocks noChangeArrowheads="1"/>
          </p:cNvSpPr>
          <p:nvPr/>
        </p:nvSpPr>
        <p:spPr bwMode="auto">
          <a:xfrm>
            <a:off x="3735918" y="1187451"/>
            <a:ext cx="569383" cy="493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eaLnBrk="1" hangingPunct="1"/>
            <a:r>
              <a:rPr lang="en-US" altLang="zh-CN" sz="2400" b="1">
                <a:solidFill>
                  <a:srgbClr val="FF0000"/>
                </a:solidFill>
                <a:latin typeface="Times New Roman" charset="0"/>
                <a:ea typeface="Tahoma" charset="0"/>
                <a:cs typeface="Times New Roman" charset="0"/>
              </a:rPr>
              <a:t>…</a:t>
            </a:r>
            <a:endParaRPr lang="zh-CN" altLang="en-US" sz="2400" b="1">
              <a:solidFill>
                <a:srgbClr val="FF0000"/>
              </a:solidFill>
              <a:latin typeface="Times New Roman" charset="0"/>
              <a:ea typeface="Tahoma" charset="0"/>
              <a:cs typeface="Times New Roman" charset="0"/>
            </a:endParaRPr>
          </a:p>
        </p:txBody>
      </p:sp>
      <p:sp>
        <p:nvSpPr>
          <p:cNvPr id="160" name="Rectangle 159"/>
          <p:cNvSpPr>
            <a:spLocks noChangeArrowheads="1"/>
          </p:cNvSpPr>
          <p:nvPr/>
        </p:nvSpPr>
        <p:spPr bwMode="auto">
          <a:xfrm>
            <a:off x="4334934" y="4042833"/>
            <a:ext cx="571500" cy="49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eaLnBrk="1" hangingPunct="1"/>
            <a:r>
              <a:rPr lang="en-US" altLang="zh-CN" sz="2400" b="1">
                <a:solidFill>
                  <a:srgbClr val="FF0000"/>
                </a:solidFill>
                <a:latin typeface="Times New Roman" charset="0"/>
                <a:ea typeface="Tahoma" charset="0"/>
                <a:cs typeface="Times New Roman" charset="0"/>
              </a:rPr>
              <a:t>…</a:t>
            </a:r>
            <a:endParaRPr lang="zh-CN" altLang="en-US" sz="2400" b="1">
              <a:solidFill>
                <a:srgbClr val="FF0000"/>
              </a:solidFill>
              <a:latin typeface="Times New Roman" charset="0"/>
              <a:ea typeface="Tahoma" charset="0"/>
              <a:cs typeface="Times New Roman" charset="0"/>
            </a:endParaRPr>
          </a:p>
        </p:txBody>
      </p:sp>
      <p:grpSp>
        <p:nvGrpSpPr>
          <p:cNvPr id="161" name="Group 160"/>
          <p:cNvGrpSpPr>
            <a:grpSpLocks/>
          </p:cNvGrpSpPr>
          <p:nvPr/>
        </p:nvGrpSpPr>
        <p:grpSpPr bwMode="auto">
          <a:xfrm>
            <a:off x="6256868" y="4400551"/>
            <a:ext cx="2939633" cy="1305983"/>
            <a:chOff x="6073140" y="3133743"/>
            <a:chExt cx="2535558" cy="1141077"/>
          </a:xfrm>
        </p:grpSpPr>
        <p:grpSp>
          <p:nvGrpSpPr>
            <p:cNvPr id="11302" name="Group 161"/>
            <p:cNvGrpSpPr>
              <a:grpSpLocks/>
            </p:cNvGrpSpPr>
            <p:nvPr/>
          </p:nvGrpSpPr>
          <p:grpSpPr bwMode="auto">
            <a:xfrm>
              <a:off x="6073140" y="3444240"/>
              <a:ext cx="1091808" cy="830580"/>
              <a:chOff x="6073140" y="3444240"/>
              <a:chExt cx="1091808" cy="830580"/>
            </a:xfrm>
          </p:grpSpPr>
          <p:sp>
            <p:nvSpPr>
              <p:cNvPr id="164" name="Freeform 163"/>
              <p:cNvSpPr>
                <a:spLocks/>
              </p:cNvSpPr>
              <p:nvPr/>
            </p:nvSpPr>
            <p:spPr bwMode="auto">
              <a:xfrm>
                <a:off x="6073140" y="3818020"/>
                <a:ext cx="814268" cy="329193"/>
              </a:xfrm>
              <a:custGeom>
                <a:avLst/>
                <a:gdLst>
                  <a:gd name="T0" fmla="*/ 297478 w 813451"/>
                  <a:gd name="T1" fmla="*/ 329193 h 396240"/>
                  <a:gd name="T2" fmla="*/ 808531 w 813451"/>
                  <a:gd name="T3" fmla="*/ 164597 h 396240"/>
                  <a:gd name="T4" fmla="*/ 0 w 813451"/>
                  <a:gd name="T5" fmla="*/ 0 h 396240"/>
                  <a:gd name="T6" fmla="*/ 0 60000 65536"/>
                  <a:gd name="T7" fmla="*/ 0 60000 65536"/>
                  <a:gd name="T8" fmla="*/ 0 60000 65536"/>
                </a:gdLst>
                <a:ahLst/>
                <a:cxnLst>
                  <a:cxn ang="T6">
                    <a:pos x="T0" y="T1"/>
                  </a:cxn>
                  <a:cxn ang="T7">
                    <a:pos x="T2" y="T3"/>
                  </a:cxn>
                  <a:cxn ang="T8">
                    <a:pos x="T4" y="T5"/>
                  </a:cxn>
                </a:cxnLst>
                <a:rect l="0" t="0" r="r" b="b"/>
                <a:pathLst>
                  <a:path w="813451" h="396240">
                    <a:moveTo>
                      <a:pt x="297180" y="396240"/>
                    </a:moveTo>
                    <a:cubicBezTo>
                      <a:pt x="577215" y="330200"/>
                      <a:pt x="857250" y="264160"/>
                      <a:pt x="807720" y="198120"/>
                    </a:cubicBezTo>
                    <a:cubicBezTo>
                      <a:pt x="758190" y="132080"/>
                      <a:pt x="379095" y="66040"/>
                      <a:pt x="0" y="0"/>
                    </a:cubicBezTo>
                  </a:path>
                </a:pathLst>
              </a:custGeom>
              <a:noFill/>
              <a:ln w="22225" cap="flat" cmpd="sng">
                <a:solidFill>
                  <a:srgbClr val="FF0000"/>
                </a:solidFill>
                <a:prstDash val="solid"/>
                <a:round/>
                <a:headEnd type="triangle" w="med" len="med"/>
                <a:tailEnd type="non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65" name="Freeform 164"/>
              <p:cNvSpPr>
                <a:spLocks/>
              </p:cNvSpPr>
              <p:nvPr/>
            </p:nvSpPr>
            <p:spPr bwMode="auto">
              <a:xfrm>
                <a:off x="6217372" y="3444442"/>
                <a:ext cx="947545" cy="830378"/>
              </a:xfrm>
              <a:custGeom>
                <a:avLst/>
                <a:gdLst>
                  <a:gd name="T0" fmla="*/ 0 w 947028"/>
                  <a:gd name="T1" fmla="*/ 0 h 830580"/>
                  <a:gd name="T2" fmla="*/ 831033 w 947028"/>
                  <a:gd name="T3" fmla="*/ 259017 h 830580"/>
                  <a:gd name="T4" fmla="*/ 869154 w 947028"/>
                  <a:gd name="T5" fmla="*/ 617070 h 830580"/>
                  <a:gd name="T6" fmla="*/ 152483 w 947028"/>
                  <a:gd name="T7" fmla="*/ 830378 h 8305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7028" h="830580">
                    <a:moveTo>
                      <a:pt x="0" y="0"/>
                    </a:moveTo>
                    <a:cubicBezTo>
                      <a:pt x="342900" y="78105"/>
                      <a:pt x="685800" y="156210"/>
                      <a:pt x="830580" y="259080"/>
                    </a:cubicBezTo>
                    <a:cubicBezTo>
                      <a:pt x="975360" y="361950"/>
                      <a:pt x="981710" y="521970"/>
                      <a:pt x="868680" y="617220"/>
                    </a:cubicBezTo>
                    <a:cubicBezTo>
                      <a:pt x="755650" y="712470"/>
                      <a:pt x="454025" y="771525"/>
                      <a:pt x="152400" y="830580"/>
                    </a:cubicBezTo>
                  </a:path>
                </a:pathLst>
              </a:custGeom>
              <a:noFill/>
              <a:ln w="22225" cap="flat" cmpd="sng">
                <a:solidFill>
                  <a:srgbClr val="FF0000"/>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grpSp>
        <p:sp>
          <p:nvSpPr>
            <p:cNvPr id="11303" name="TextBox 162"/>
            <p:cNvSpPr txBox="1">
              <a:spLocks noChangeArrowheads="1"/>
            </p:cNvSpPr>
            <p:nvPr/>
          </p:nvSpPr>
          <p:spPr bwMode="auto">
            <a:xfrm>
              <a:off x="6941838" y="3133743"/>
              <a:ext cx="1666860" cy="8470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r>
                <a:rPr lang="en-US" altLang="zh-CN" sz="1900">
                  <a:solidFill>
                    <a:srgbClr val="FF0000"/>
                  </a:solidFill>
                </a:rPr>
                <a:t>Caching </a:t>
              </a:r>
            </a:p>
            <a:p>
              <a:pPr algn="ctr" eaLnBrk="1" hangingPunct="1"/>
              <a:r>
                <a:rPr lang="en-US" altLang="zh-CN" sz="1900">
                  <a:solidFill>
                    <a:srgbClr val="FF0000"/>
                  </a:solidFill>
                </a:rPr>
                <a:t>100s dependent </a:t>
              </a:r>
            </a:p>
            <a:p>
              <a:pPr algn="ctr" eaLnBrk="1" hangingPunct="1"/>
              <a:r>
                <a:rPr lang="en-US" altLang="zh-CN" sz="1900">
                  <a:solidFill>
                    <a:srgbClr val="FF0000"/>
                  </a:solidFill>
                </a:rPr>
                <a:t>rules</a:t>
              </a:r>
              <a:endParaRPr lang="zh-CN" altLang="en-US" sz="1900">
                <a:solidFill>
                  <a:srgbClr val="FF0000"/>
                </a:solidFill>
              </a:endParaRPr>
            </a:p>
          </p:txBody>
        </p:sp>
      </p:grpSp>
      <p:sp>
        <p:nvSpPr>
          <p:cNvPr id="166" name="Oval 165"/>
          <p:cNvSpPr>
            <a:spLocks noChangeArrowheads="1"/>
          </p:cNvSpPr>
          <p:nvPr/>
        </p:nvSpPr>
        <p:spPr bwMode="auto">
          <a:xfrm>
            <a:off x="71967" y="5289551"/>
            <a:ext cx="973667" cy="821267"/>
          </a:xfrm>
          <a:prstGeom prst="ellipse">
            <a:avLst/>
          </a:prstGeom>
          <a:noFill/>
          <a:ln w="38100">
            <a:solidFill>
              <a:srgbClr val="FF0000"/>
            </a:solidFill>
            <a:prstDash val="sysDash"/>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pPr algn="ctr" eaLnBrk="1" hangingPunct="1"/>
            <a:endParaRPr lang="zh-CN" altLang="en-US" sz="2400">
              <a:solidFill>
                <a:srgbClr val="FFFFFF"/>
              </a:solidFill>
              <a:ea typeface="黑体" charset="0"/>
              <a:cs typeface="黑体" charset="0"/>
            </a:endParaRPr>
          </a:p>
        </p:txBody>
      </p:sp>
      <p:sp>
        <p:nvSpPr>
          <p:cNvPr id="11296" name="TextBox 166"/>
          <p:cNvSpPr txBox="1">
            <a:spLocks noChangeArrowheads="1"/>
          </p:cNvSpPr>
          <p:nvPr/>
        </p:nvSpPr>
        <p:spPr bwMode="auto">
          <a:xfrm>
            <a:off x="7592485" y="5433485"/>
            <a:ext cx="2159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endParaRPr lang="zh-CN" altLang="en-US" sz="1600">
              <a:solidFill>
                <a:srgbClr val="FF0000"/>
              </a:solidFill>
            </a:endParaRPr>
          </a:p>
        </p:txBody>
      </p:sp>
      <p:sp>
        <p:nvSpPr>
          <p:cNvPr id="168" name="Rectangle 167"/>
          <p:cNvSpPr>
            <a:spLocks noChangeArrowheads="1"/>
          </p:cNvSpPr>
          <p:nvPr/>
        </p:nvSpPr>
        <p:spPr bwMode="auto">
          <a:xfrm>
            <a:off x="937685" y="5941485"/>
            <a:ext cx="2053167" cy="493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eaLnBrk="1" hangingPunct="1"/>
            <a:r>
              <a:rPr lang="en-US" altLang="zh-CN" sz="2400" dirty="0">
                <a:solidFill>
                  <a:srgbClr val="FF0000"/>
                </a:solidFill>
                <a:latin typeface="Times New Roman" charset="0"/>
                <a:cs typeface="Times New Roman" charset="0"/>
              </a:rPr>
              <a:t>Hypothetical</a:t>
            </a:r>
            <a:endParaRPr lang="zh-CN" altLang="en-US" sz="2400" dirty="0">
              <a:solidFill>
                <a:srgbClr val="FF0000"/>
              </a:solidFill>
            </a:endParaRPr>
          </a:p>
        </p:txBody>
      </p:sp>
      <p:sp>
        <p:nvSpPr>
          <p:cNvPr id="6" name="Rectangle 5"/>
          <p:cNvSpPr>
            <a:spLocks noChangeArrowheads="1"/>
          </p:cNvSpPr>
          <p:nvPr/>
        </p:nvSpPr>
        <p:spPr bwMode="auto">
          <a:xfrm>
            <a:off x="6826251" y="1566334"/>
            <a:ext cx="2360083" cy="76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eaLnBrk="1" hangingPunct="1"/>
            <a:r>
              <a:rPr lang="en-US" altLang="zh-CN" sz="2100" b="1" i="1" u="sng">
                <a:solidFill>
                  <a:srgbClr val="0070C0"/>
                </a:solidFill>
                <a:cs typeface="Times New Roman" charset="0"/>
              </a:rPr>
              <a:t>Dependency has chain reaction</a:t>
            </a:r>
            <a:endParaRPr lang="zh-CN" altLang="en-US" sz="2100" b="1" i="1" u="sng">
              <a:solidFill>
                <a:srgbClr val="0070C0"/>
              </a:solidFill>
              <a:cs typeface="Times New Roman" charset="0"/>
            </a:endParaRPr>
          </a:p>
        </p:txBody>
      </p:sp>
      <p:grpSp>
        <p:nvGrpSpPr>
          <p:cNvPr id="85" name="Group 84"/>
          <p:cNvGrpSpPr>
            <a:grpSpLocks/>
          </p:cNvGrpSpPr>
          <p:nvPr/>
        </p:nvGrpSpPr>
        <p:grpSpPr bwMode="auto">
          <a:xfrm>
            <a:off x="4035181" y="2556935"/>
            <a:ext cx="507187" cy="384721"/>
            <a:chOff x="3741551" y="3980077"/>
            <a:chExt cx="438204" cy="336184"/>
          </a:xfrm>
        </p:grpSpPr>
        <p:sp>
          <p:nvSpPr>
            <p:cNvPr id="86" name="Oval 85"/>
            <p:cNvSpPr>
              <a:spLocks noChangeArrowheads="1"/>
            </p:cNvSpPr>
            <p:nvPr/>
          </p:nvSpPr>
          <p:spPr bwMode="auto">
            <a:xfrm>
              <a:off x="4011508" y="4092905"/>
              <a:ext cx="168247" cy="172014"/>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1301" name="Rectangle 128"/>
            <p:cNvSpPr>
              <a:spLocks noChangeArrowheads="1"/>
            </p:cNvSpPr>
            <p:nvPr/>
          </p:nvSpPr>
          <p:spPr bwMode="auto">
            <a:xfrm>
              <a:off x="3741551" y="3980077"/>
              <a:ext cx="299825"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sp>
        <p:nvSpPr>
          <p:cNvPr id="84" name="Text Placeholder 2"/>
          <p:cNvSpPr>
            <a:spLocks noGrp="1"/>
          </p:cNvSpPr>
          <p:nvPr>
            <p:ph type="body" sz="quarter" idx="14"/>
          </p:nvPr>
        </p:nvSpPr>
        <p:spPr bwMode="auto">
          <a:xfrm>
            <a:off x="152400" y="228600"/>
            <a:ext cx="88392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400" b="0" dirty="0">
                <a:solidFill>
                  <a:srgbClr val="000000"/>
                </a:solidFill>
                <a:latin typeface="Calibri"/>
                <a:ea typeface="MS PGothic" charset="0"/>
                <a:cs typeface="Calibri"/>
              </a:rPr>
              <a:t>Challenge: Wildcard Rule Dependency</a:t>
            </a:r>
          </a:p>
        </p:txBody>
      </p:sp>
    </p:spTree>
    <p:extLst>
      <p:ext uri="{BB962C8B-B14F-4D97-AF65-F5344CB8AC3E}">
        <p14:creationId xmlns:p14="http://schemas.microsoft.com/office/powerpoint/2010/main" val="2457007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26" presetClass="emph" presetSubtype="0" fill="hold" grpId="0" nodeType="withEffect">
                                  <p:stCondLst>
                                    <p:cond delay="0"/>
                                  </p:stCondLst>
                                  <p:childTnLst>
                                    <p:animEffect transition="out" filter="fade">
                                      <p:cBhvr>
                                        <p:cTn id="15" dur="800" tmFilter="0, 0; .2, .5; .8, .5; 1, 0"/>
                                        <p:tgtEl>
                                          <p:spTgt spid="121"/>
                                        </p:tgtEl>
                                      </p:cBhvr>
                                    </p:animEffect>
                                    <p:animScale>
                                      <p:cBhvr>
                                        <p:cTn id="16" dur="400" autoRev="1" fill="hold"/>
                                        <p:tgtEl>
                                          <p:spTgt spid="121"/>
                                        </p:tgtEl>
                                      </p:cBhvr>
                                      <p:by x="105000" y="105000"/>
                                    </p:animScale>
                                  </p:childTnLst>
                                </p:cTn>
                              </p:par>
                            </p:childTnLst>
                          </p:cTn>
                        </p:par>
                        <p:par>
                          <p:cTn id="17" fill="hold" nodeType="afterGroup">
                            <p:stCondLst>
                              <p:cond delay="800"/>
                            </p:stCondLst>
                            <p:childTnLst>
                              <p:par>
                                <p:cTn id="18" presetID="1" presetClass="entr" presetSubtype="0" fill="hold" grpId="4" nodeType="afterEffect">
                                  <p:stCondLst>
                                    <p:cond delay="0"/>
                                  </p:stCondLst>
                                  <p:childTnLst>
                                    <p:set>
                                      <p:cBhvr>
                                        <p:cTn id="19" dur="1" fill="hold">
                                          <p:stCondLst>
                                            <p:cond delay="0"/>
                                          </p:stCondLst>
                                        </p:cTn>
                                        <p:tgtEl>
                                          <p:spTgt spid="126"/>
                                        </p:tgtEl>
                                        <p:attrNameLst>
                                          <p:attrName>style.visibility</p:attrName>
                                        </p:attrNameLst>
                                      </p:cBhvr>
                                      <p:to>
                                        <p:strVal val="visible"/>
                                      </p:to>
                                    </p:set>
                                  </p:childTnLst>
                                </p:cTn>
                              </p:par>
                            </p:childTnLst>
                          </p:cTn>
                        </p:par>
                        <p:par>
                          <p:cTn id="20" fill="hold" nodeType="afterGroup">
                            <p:stCondLst>
                              <p:cond delay="800"/>
                            </p:stCondLst>
                            <p:childTnLst>
                              <p:par>
                                <p:cTn id="21" presetID="42" presetClass="path" presetSubtype="0" accel="50000" decel="50000" fill="hold" grpId="0" nodeType="afterEffect">
                                  <p:stCondLst>
                                    <p:cond delay="0"/>
                                  </p:stCondLst>
                                  <p:childTnLst>
                                    <p:animMotion origin="layout" path="M 7.40741E-7 2.83951E-6 L -0.05046 -0.4321 " pathEditMode="relative" rAng="0" ptsTypes="AA">
                                      <p:cBhvr>
                                        <p:cTn id="22" dur="900" spd="-100000" fill="hold"/>
                                        <p:tgtEl>
                                          <p:spTgt spid="126"/>
                                        </p:tgtEl>
                                        <p:attrNameLst>
                                          <p:attrName>ppt_x</p:attrName>
                                          <p:attrName>ppt_y</p:attrName>
                                        </p:attrNameLst>
                                      </p:cBhvr>
                                      <p:rCtr x="-2523" y="-21605"/>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par>
                                <p:cTn id="28" presetID="10" presetClass="entr" presetSubtype="0" fill="hold" nodeType="with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fade">
                                      <p:cBhvr>
                                        <p:cTn id="30" dur="500"/>
                                        <p:tgtEl>
                                          <p:spTgt spid="116"/>
                                        </p:tgtEl>
                                      </p:cBhvr>
                                    </p:animEffect>
                                  </p:childTnLst>
                                </p:cTn>
                              </p:par>
                              <p:par>
                                <p:cTn id="31" presetID="10" presetClass="entr" presetSubtype="0" fill="hold" nodeType="with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500"/>
                                        <p:tgtEl>
                                          <p:spTgt spid="1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500"/>
                                        <p:tgtEl>
                                          <p:spTgt spid="146"/>
                                        </p:tgtEl>
                                      </p:cBhvr>
                                    </p:animEffect>
                                  </p:childTnLst>
                                </p:cTn>
                              </p:par>
                              <p:par>
                                <p:cTn id="41" presetID="26" presetClass="emph" presetSubtype="0" fill="hold" grpId="3" nodeType="withEffect">
                                  <p:stCondLst>
                                    <p:cond delay="0"/>
                                  </p:stCondLst>
                                  <p:childTnLst>
                                    <p:animEffect transition="out" filter="fade">
                                      <p:cBhvr>
                                        <p:cTn id="42" dur="600" tmFilter="0, 0; .2, .5; .8, .5; 1, 0"/>
                                        <p:tgtEl>
                                          <p:spTgt spid="126"/>
                                        </p:tgtEl>
                                      </p:cBhvr>
                                    </p:animEffect>
                                    <p:animScale>
                                      <p:cBhvr>
                                        <p:cTn id="43" dur="300" autoRev="1" fill="hold"/>
                                        <p:tgtEl>
                                          <p:spTgt spid="126"/>
                                        </p:tgtEl>
                                      </p:cBhvr>
                                      <p:by x="105000" y="105000"/>
                                    </p:animScale>
                                  </p:childTnLst>
                                </p:cTn>
                              </p:par>
                              <p:par>
                                <p:cTn id="44" presetID="26" presetClass="emph" presetSubtype="0" fill="hold" grpId="0" nodeType="withEffect">
                                  <p:stCondLst>
                                    <p:cond delay="0"/>
                                  </p:stCondLst>
                                  <p:childTnLst>
                                    <p:animEffect transition="out" filter="fade">
                                      <p:cBhvr>
                                        <p:cTn id="45" dur="600" tmFilter="0, 0; .2, .5; .8, .5; 1, 0"/>
                                        <p:tgtEl>
                                          <p:spTgt spid="122"/>
                                        </p:tgtEl>
                                      </p:cBhvr>
                                    </p:animEffect>
                                    <p:animScale>
                                      <p:cBhvr>
                                        <p:cTn id="46" dur="300" autoRev="1" fill="hold"/>
                                        <p:tgtEl>
                                          <p:spTgt spid="122"/>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fade">
                                      <p:cBhvr>
                                        <p:cTn id="51" dur="500"/>
                                        <p:tgtEl>
                                          <p:spTgt spid="130"/>
                                        </p:tgtEl>
                                      </p:cBhvr>
                                    </p:animEffect>
                                  </p:childTnLst>
                                </p:cTn>
                              </p:par>
                              <p:par>
                                <p:cTn id="52" presetID="42" presetClass="path" presetSubtype="0" accel="50000" decel="50000" fill="hold" grpId="1" nodeType="withEffect">
                                  <p:stCondLst>
                                    <p:cond delay="0"/>
                                  </p:stCondLst>
                                  <p:childTnLst>
                                    <p:animMotion origin="layout" path="M -1.85185E-6 -4.19753E-6 L -0.05046 -0.43209 " pathEditMode="relative" rAng="0" ptsTypes="AA">
                                      <p:cBhvr>
                                        <p:cTn id="53" dur="900" spd="-100000" fill="hold"/>
                                        <p:tgtEl>
                                          <p:spTgt spid="130"/>
                                        </p:tgtEl>
                                        <p:attrNameLst>
                                          <p:attrName>ppt_x</p:attrName>
                                          <p:attrName>ppt_y</p:attrName>
                                        </p:attrNameLst>
                                      </p:cBhvr>
                                      <p:rCtr x="-2523" y="-21605"/>
                                    </p:animMotion>
                                  </p:childTnLst>
                                </p:cTn>
                              </p:par>
                              <p:par>
                                <p:cTn id="54" presetID="1" presetClass="exit" presetSubtype="0" fill="hold" nodeType="withEffect">
                                  <p:stCondLst>
                                    <p:cond delay="0"/>
                                  </p:stCondLst>
                                  <p:childTnLst>
                                    <p:set>
                                      <p:cBhvr>
                                        <p:cTn id="55" dur="1" fill="hold">
                                          <p:stCondLst>
                                            <p:cond delay="0"/>
                                          </p:stCondLst>
                                        </p:cTn>
                                        <p:tgtEl>
                                          <p:spTgt spid="143"/>
                                        </p:tgtEl>
                                        <p:attrNameLst>
                                          <p:attrName>style.visibility</p:attrName>
                                        </p:attrNameLst>
                                      </p:cBhvr>
                                      <p:to>
                                        <p:strVal val="hidden"/>
                                      </p:to>
                                    </p:set>
                                  </p:childTnLst>
                                </p:cTn>
                              </p:par>
                            </p:childTnLst>
                          </p:cTn>
                        </p:par>
                        <p:par>
                          <p:cTn id="56" fill="hold" nodeType="afterGroup">
                            <p:stCondLst>
                              <p:cond delay="900"/>
                            </p:stCondLst>
                            <p:childTnLst>
                              <p:par>
                                <p:cTn id="57" presetID="10" presetClass="entr" presetSubtype="0"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par>
                                <p:cTn id="63" presetID="10" presetClass="entr" presetSubtype="0" fill="hold" nodeType="withEffect">
                                  <p:stCondLst>
                                    <p:cond delay="0"/>
                                  </p:stCondLst>
                                  <p:childTnLst>
                                    <p:set>
                                      <p:cBhvr>
                                        <p:cTn id="64" dur="1" fill="hold">
                                          <p:stCondLst>
                                            <p:cond delay="0"/>
                                          </p:stCondLst>
                                        </p:cTn>
                                        <p:tgtEl>
                                          <p:spTgt spid="156"/>
                                        </p:tgtEl>
                                        <p:attrNameLst>
                                          <p:attrName>style.visibility</p:attrName>
                                        </p:attrNameLst>
                                      </p:cBhvr>
                                      <p:to>
                                        <p:strVal val="visible"/>
                                      </p:to>
                                    </p:set>
                                    <p:animEffect transition="in" filter="fade">
                                      <p:cBhvr>
                                        <p:cTn id="65" dur="500"/>
                                        <p:tgtEl>
                                          <p:spTgt spid="156"/>
                                        </p:tgtEl>
                                      </p:cBhvr>
                                    </p:animEffect>
                                  </p:childTnLst>
                                </p:cTn>
                              </p:par>
                              <p:par>
                                <p:cTn id="66" presetID="10" presetClass="entr" presetSubtype="0" fill="hold"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fade">
                                      <p:cBhvr>
                                        <p:cTn id="68" dur="500"/>
                                        <p:tgtEl>
                                          <p:spTgt spid="10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nodeType="clickEffect">
                                  <p:stCondLst>
                                    <p:cond delay="0"/>
                                  </p:stCondLst>
                                  <p:childTnLst>
                                    <p:set>
                                      <p:cBhvr>
                                        <p:cTn id="72" dur="1" fill="hold">
                                          <p:stCondLst>
                                            <p:cond delay="0"/>
                                          </p:stCondLst>
                                        </p:cTn>
                                        <p:tgtEl>
                                          <p:spTgt spid="13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40"/>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3"/>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animEffect transition="in" filter="fade">
                                      <p:cBhvr>
                                        <p:cTn id="79" dur="500"/>
                                        <p:tgtEl>
                                          <p:spTgt spid="151"/>
                                        </p:tgtEl>
                                      </p:cBhvr>
                                    </p:animEffect>
                                  </p:childTnLst>
                                </p:cTn>
                              </p:par>
                              <p:par>
                                <p:cTn id="80" presetID="26" presetClass="emph" presetSubtype="0" fill="hold" grpId="4" nodeType="withEffect">
                                  <p:stCondLst>
                                    <p:cond delay="0"/>
                                  </p:stCondLst>
                                  <p:childTnLst>
                                    <p:animEffect transition="out" filter="fade">
                                      <p:cBhvr>
                                        <p:cTn id="81" dur="500" tmFilter="0, 0; .2, .5; .8, .5; 1, 0"/>
                                        <p:tgtEl>
                                          <p:spTgt spid="130"/>
                                        </p:tgtEl>
                                      </p:cBhvr>
                                    </p:animEffect>
                                    <p:animScale>
                                      <p:cBhvr>
                                        <p:cTn id="82" dur="250" autoRev="1" fill="hold"/>
                                        <p:tgtEl>
                                          <p:spTgt spid="130"/>
                                        </p:tgtEl>
                                      </p:cBhvr>
                                      <p:by x="105000" y="105000"/>
                                    </p:animScale>
                                  </p:childTnLst>
                                </p:cTn>
                              </p:par>
                              <p:par>
                                <p:cTn id="83" presetID="26" presetClass="emph" presetSubtype="0" fill="hold" grpId="0" nodeType="withEffect">
                                  <p:stCondLst>
                                    <p:cond delay="0"/>
                                  </p:stCondLst>
                                  <p:childTnLst>
                                    <p:animEffect transition="out" filter="fade">
                                      <p:cBhvr>
                                        <p:cTn id="84" dur="500" tmFilter="0, 0; .2, .5; .8, .5; 1, 0"/>
                                        <p:tgtEl>
                                          <p:spTgt spid="147"/>
                                        </p:tgtEl>
                                      </p:cBhvr>
                                    </p:animEffect>
                                    <p:animScale>
                                      <p:cBhvr>
                                        <p:cTn id="85" dur="250" autoRev="1" fill="hold"/>
                                        <p:tgtEl>
                                          <p:spTgt spid="147"/>
                                        </p:tgtEl>
                                      </p:cBhvr>
                                      <p:by x="105000" y="105000"/>
                                    </p:animScale>
                                  </p:childTnLst>
                                </p:cTn>
                              </p:par>
                            </p:childTnLst>
                          </p:cTn>
                        </p:par>
                        <p:par>
                          <p:cTn id="86" fill="hold" nodeType="afterGroup">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155"/>
                                        </p:tgtEl>
                                        <p:attrNameLst>
                                          <p:attrName>style.visibility</p:attrName>
                                        </p:attrNameLst>
                                      </p:cBhvr>
                                      <p:to>
                                        <p:strVal val="visible"/>
                                      </p:to>
                                    </p:set>
                                    <p:animEffect transition="in" filter="fade">
                                      <p:cBhvr>
                                        <p:cTn id="89" dur="500"/>
                                        <p:tgtEl>
                                          <p:spTgt spid="155"/>
                                        </p:tgtEl>
                                      </p:cBhvr>
                                    </p:animEffect>
                                  </p:childTnLst>
                                </p:cTn>
                              </p:par>
                              <p:par>
                                <p:cTn id="90" presetID="42" presetClass="path" presetSubtype="0" accel="50000" decel="50000" fill="hold" grpId="1" nodeType="withEffect">
                                  <p:stCondLst>
                                    <p:cond delay="0"/>
                                  </p:stCondLst>
                                  <p:childTnLst>
                                    <p:animMotion origin="layout" path="M 3.7037E-6 4.19753E-6 L -0.05047 -0.4321 " pathEditMode="relative" rAng="0" ptsTypes="AA">
                                      <p:cBhvr>
                                        <p:cTn id="91" dur="900" spd="-100000" fill="hold"/>
                                        <p:tgtEl>
                                          <p:spTgt spid="155"/>
                                        </p:tgtEl>
                                        <p:attrNameLst>
                                          <p:attrName>ppt_x</p:attrName>
                                          <p:attrName>ppt_y</p:attrName>
                                        </p:attrNameLst>
                                      </p:cBhvr>
                                      <p:rCtr x="-2523" y="-21605"/>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6"/>
                                        </p:tgtEl>
                                        <p:attrNameLst>
                                          <p:attrName>style.visibility</p:attrName>
                                        </p:attrNameLst>
                                      </p:cBhvr>
                                      <p:to>
                                        <p:strVal val="visible"/>
                                      </p:to>
                                    </p:set>
                                    <p:animEffect transition="in" filter="fade">
                                      <p:cBhvr>
                                        <p:cTn id="96" dur="500"/>
                                        <p:tgtEl>
                                          <p:spTgt spid="16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8"/>
                                        </p:tgtEl>
                                        <p:attrNameLst>
                                          <p:attrName>style.visibility</p:attrName>
                                        </p:attrNameLst>
                                      </p:cBhvr>
                                      <p:to>
                                        <p:strVal val="visible"/>
                                      </p:to>
                                    </p:set>
                                    <p:animEffect transition="in" filter="fade">
                                      <p:cBhvr>
                                        <p:cTn id="99" dur="500"/>
                                        <p:tgtEl>
                                          <p:spTgt spid="168"/>
                                        </p:tgtEl>
                                      </p:cBhvr>
                                    </p:animEffect>
                                  </p:childTnLst>
                                </p:cTn>
                              </p:par>
                              <p:par>
                                <p:cTn id="100" presetID="1" presetClass="exit" presetSubtype="0" fill="hold" nodeType="withEffect">
                                  <p:stCondLst>
                                    <p:cond delay="0"/>
                                  </p:stCondLst>
                                  <p:childTnLst>
                                    <p:set>
                                      <p:cBhvr>
                                        <p:cTn id="101" dur="1" fill="hold">
                                          <p:stCondLst>
                                            <p:cond delay="0"/>
                                          </p:stCondLst>
                                        </p:cTn>
                                        <p:tgtEl>
                                          <p:spTgt spid="151"/>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4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16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68"/>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116"/>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0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11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156"/>
                                        </p:tgtEl>
                                        <p:attrNameLst>
                                          <p:attrName>style.visibility</p:attrName>
                                        </p:attrNameLst>
                                      </p:cBhvr>
                                      <p:to>
                                        <p:strVal val="hidden"/>
                                      </p:to>
                                    </p:set>
                                  </p:childTnLst>
                                </p:cTn>
                              </p:par>
                              <p:par>
                                <p:cTn id="118" presetID="1" presetClass="exit" presetSubtype="0" fill="hold" grpId="2" nodeType="withEffect">
                                  <p:stCondLst>
                                    <p:cond delay="0"/>
                                  </p:stCondLst>
                                  <p:childTnLst>
                                    <p:set>
                                      <p:cBhvr>
                                        <p:cTn id="119" dur="1" fill="hold">
                                          <p:stCondLst>
                                            <p:cond delay="0"/>
                                          </p:stCondLst>
                                        </p:cTn>
                                        <p:tgtEl>
                                          <p:spTgt spid="126"/>
                                        </p:tgtEl>
                                        <p:attrNameLst>
                                          <p:attrName>style.visibility</p:attrName>
                                        </p:attrNameLst>
                                      </p:cBhvr>
                                      <p:to>
                                        <p:strVal val="hidden"/>
                                      </p:to>
                                    </p:set>
                                  </p:childTnLst>
                                </p:cTn>
                              </p:par>
                              <p:par>
                                <p:cTn id="120" presetID="1" presetClass="exit" presetSubtype="0" fill="hold" grpId="3" nodeType="withEffect">
                                  <p:stCondLst>
                                    <p:cond delay="0"/>
                                  </p:stCondLst>
                                  <p:childTnLst>
                                    <p:set>
                                      <p:cBhvr>
                                        <p:cTn id="121" dur="1" fill="hold">
                                          <p:stCondLst>
                                            <p:cond delay="0"/>
                                          </p:stCondLst>
                                        </p:cTn>
                                        <p:tgtEl>
                                          <p:spTgt spid="130"/>
                                        </p:tgtEl>
                                        <p:attrNameLst>
                                          <p:attrName>style.visibility</p:attrName>
                                        </p:attrNameLst>
                                      </p:cBhvr>
                                      <p:to>
                                        <p:strVal val="hidden"/>
                                      </p:to>
                                    </p:set>
                                  </p:childTnLst>
                                </p:cTn>
                              </p:par>
                              <p:par>
                                <p:cTn id="122" presetID="1" presetClass="exit" presetSubtype="0" fill="hold" grpId="3" nodeType="withEffect">
                                  <p:stCondLst>
                                    <p:cond delay="0"/>
                                  </p:stCondLst>
                                  <p:childTnLst>
                                    <p:set>
                                      <p:cBhvr>
                                        <p:cTn id="123" dur="1" fill="hold">
                                          <p:stCondLst>
                                            <p:cond delay="0"/>
                                          </p:stCondLst>
                                        </p:cTn>
                                        <p:tgtEl>
                                          <p:spTgt spid="155"/>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27"/>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148"/>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85"/>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fade">
                                      <p:cBhvr>
                                        <p:cTn id="132" dur="500"/>
                                        <p:tgtEl>
                                          <p:spTgt spid="127"/>
                                        </p:tgtEl>
                                      </p:cBhvr>
                                    </p:animEffect>
                                  </p:childTnLst>
                                </p:cTn>
                              </p:par>
                              <p:par>
                                <p:cTn id="133" presetID="10" presetClass="entr" presetSubtype="0" fill="hold" nodeType="withEffect">
                                  <p:stCondLst>
                                    <p:cond delay="0"/>
                                  </p:stCondLst>
                                  <p:childTnLst>
                                    <p:set>
                                      <p:cBhvr>
                                        <p:cTn id="134" dur="1" fill="hold">
                                          <p:stCondLst>
                                            <p:cond delay="0"/>
                                          </p:stCondLst>
                                        </p:cTn>
                                        <p:tgtEl>
                                          <p:spTgt spid="113"/>
                                        </p:tgtEl>
                                        <p:attrNameLst>
                                          <p:attrName>style.visibility</p:attrName>
                                        </p:attrNameLst>
                                      </p:cBhvr>
                                      <p:to>
                                        <p:strVal val="visible"/>
                                      </p:to>
                                    </p:set>
                                    <p:animEffect transition="in" filter="fade">
                                      <p:cBhvr>
                                        <p:cTn id="135" dur="500"/>
                                        <p:tgtEl>
                                          <p:spTgt spid="113"/>
                                        </p:tgtEl>
                                      </p:cBhvr>
                                    </p:animEffect>
                                  </p:childTnLst>
                                </p:cTn>
                              </p:par>
                              <p:par>
                                <p:cTn id="136" presetID="10" presetClass="entr" presetSubtype="0" fill="hold" grpId="1" nodeType="withEffect">
                                  <p:stCondLst>
                                    <p:cond delay="0"/>
                                  </p:stCondLst>
                                  <p:childTnLst>
                                    <p:set>
                                      <p:cBhvr>
                                        <p:cTn id="137" dur="1" fill="hold">
                                          <p:stCondLst>
                                            <p:cond delay="0"/>
                                          </p:stCondLst>
                                        </p:cTn>
                                        <p:tgtEl>
                                          <p:spTgt spid="126"/>
                                        </p:tgtEl>
                                        <p:attrNameLst>
                                          <p:attrName>style.visibility</p:attrName>
                                        </p:attrNameLst>
                                      </p:cBhvr>
                                      <p:to>
                                        <p:strVal val="visible"/>
                                      </p:to>
                                    </p:set>
                                    <p:animEffect transition="in" filter="fade">
                                      <p:cBhvr>
                                        <p:cTn id="138" dur="500"/>
                                        <p:tgtEl>
                                          <p:spTgt spid="126"/>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30"/>
                                        </p:tgtEl>
                                        <p:attrNameLst>
                                          <p:attrName>style.visibility</p:attrName>
                                        </p:attrNameLst>
                                      </p:cBhvr>
                                      <p:to>
                                        <p:strVal val="visible"/>
                                      </p:to>
                                    </p:set>
                                    <p:animEffect transition="in" filter="fade">
                                      <p:cBhvr>
                                        <p:cTn id="141" dur="500"/>
                                        <p:tgtEl>
                                          <p:spTgt spid="130"/>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9"/>
                                        </p:tgtEl>
                                        <p:attrNameLst>
                                          <p:attrName>style.visibility</p:attrName>
                                        </p:attrNameLst>
                                      </p:cBhvr>
                                      <p:to>
                                        <p:strVal val="visible"/>
                                      </p:to>
                                    </p:set>
                                    <p:animEffect transition="in" filter="fade">
                                      <p:cBhvr>
                                        <p:cTn id="147" dur="500"/>
                                        <p:tgtEl>
                                          <p:spTgt spid="15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60"/>
                                        </p:tgtEl>
                                        <p:attrNameLst>
                                          <p:attrName>style.visibility</p:attrName>
                                        </p:attrNameLst>
                                      </p:cBhvr>
                                      <p:to>
                                        <p:strVal val="visible"/>
                                      </p:to>
                                    </p:set>
                                    <p:animEffect transition="in" filter="fade">
                                      <p:cBhvr>
                                        <p:cTn id="150" dur="500"/>
                                        <p:tgtEl>
                                          <p:spTgt spid="160"/>
                                        </p:tgtEl>
                                      </p:cBhvr>
                                    </p:animEffect>
                                  </p:childTnLst>
                                </p:cTn>
                              </p:par>
                              <p:par>
                                <p:cTn id="151" presetID="10" presetClass="entr" presetSubtype="0" fill="hold" nodeType="withEffect">
                                  <p:stCondLst>
                                    <p:cond delay="0"/>
                                  </p:stCondLst>
                                  <p:childTnLst>
                                    <p:set>
                                      <p:cBhvr>
                                        <p:cTn id="152" dur="1" fill="hold">
                                          <p:stCondLst>
                                            <p:cond delay="0"/>
                                          </p:stCondLst>
                                        </p:cTn>
                                        <p:tgtEl>
                                          <p:spTgt spid="161"/>
                                        </p:tgtEl>
                                        <p:attrNameLst>
                                          <p:attrName>style.visibility</p:attrName>
                                        </p:attrNameLst>
                                      </p:cBhvr>
                                      <p:to>
                                        <p:strVal val="visible"/>
                                      </p:to>
                                    </p:set>
                                    <p:animEffect transition="in" filter="fade">
                                      <p:cBhvr>
                                        <p:cTn id="153" dur="500"/>
                                        <p:tgtEl>
                                          <p:spTgt spid="161"/>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0" presetClass="entr" presetSubtype="0" fill="hold" nodeType="clickEffect">
                                  <p:stCondLst>
                                    <p:cond delay="0"/>
                                  </p:stCondLst>
                                  <p:childTnLst>
                                    <p:set>
                                      <p:cBhvr>
                                        <p:cTn id="157" dur="1" fill="hold">
                                          <p:stCondLst>
                                            <p:cond delay="0"/>
                                          </p:stCondLst>
                                        </p:cTn>
                                        <p:tgtEl>
                                          <p:spTgt spid="3"/>
                                        </p:tgtEl>
                                        <p:attrNameLst>
                                          <p:attrName>style.visibility</p:attrName>
                                        </p:attrNameLst>
                                      </p:cBhvr>
                                      <p:to>
                                        <p:strVal val="visible"/>
                                      </p:to>
                                    </p:set>
                                    <p:animEffect transition="in" filter="fade">
                                      <p:cBhvr>
                                        <p:cTn id="1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6" grpId="0" animBg="1"/>
      <p:bldP spid="126" grpId="1" animBg="1"/>
      <p:bldP spid="126" grpId="2" animBg="1"/>
      <p:bldP spid="126" grpId="3" animBg="1"/>
      <p:bldP spid="126" grpId="4" animBg="1"/>
      <p:bldP spid="130" grpId="0" animBg="1"/>
      <p:bldP spid="130" grpId="1" animBg="1"/>
      <p:bldP spid="130" grpId="2" animBg="1"/>
      <p:bldP spid="130" grpId="3" animBg="1"/>
      <p:bldP spid="130" grpId="4" animBg="1"/>
      <p:bldP spid="146" grpId="0"/>
      <p:bldP spid="146" grpId="1"/>
      <p:bldP spid="147" grpId="0" animBg="1"/>
      <p:bldP spid="155" grpId="0" animBg="1"/>
      <p:bldP spid="155" grpId="1" animBg="1"/>
      <p:bldP spid="155" grpId="2" animBg="1"/>
      <p:bldP spid="155" grpId="3" animBg="1"/>
      <p:bldP spid="159" grpId="0"/>
      <p:bldP spid="160" grpId="0"/>
      <p:bldP spid="166" grpId="0" animBg="1"/>
      <p:bldP spid="166" grpId="1" animBg="1"/>
      <p:bldP spid="168" grpId="0"/>
      <p:bldP spid="168" grpId="1"/>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Placeholder 2"/>
          <p:cNvSpPr>
            <a:spLocks noGrp="1"/>
          </p:cNvSpPr>
          <p:nvPr>
            <p:ph type="body" sz="quarter" idx="14"/>
          </p:nvPr>
        </p:nvSpPr>
        <p:spPr bwMode="auto">
          <a:xfrm>
            <a:off x="1885951" y="78317"/>
            <a:ext cx="7173383"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rmAutofit lnSpcReduction="10000"/>
          </a:bodyPr>
          <a:lstStyle/>
          <a:p>
            <a:pPr>
              <a:spcBef>
                <a:spcPct val="0"/>
              </a:spcBef>
            </a:pPr>
            <a:r>
              <a:rPr lang="en-US" altLang="zh-CN" sz="2700">
                <a:latin typeface="Arial" charset="0"/>
                <a:ea typeface="MS PGothic" charset="0"/>
              </a:rPr>
              <a:t>Methods to Accommodate Rule Dependency</a:t>
            </a:r>
          </a:p>
        </p:txBody>
      </p:sp>
      <p:sp>
        <p:nvSpPr>
          <p:cNvPr id="13315"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44345D59-23E4-2C42-AB1F-C201E73E52F6}" type="datetime1">
              <a:rPr lang="en-US" altLang="zh-CN" sz="1200">
                <a:solidFill>
                  <a:srgbClr val="898989"/>
                </a:solidFill>
              </a:rPr>
              <a:pPr/>
              <a:t>11/13/20</a:t>
            </a:fld>
            <a:endParaRPr lang="en-US" altLang="zh-CN" sz="1200">
              <a:solidFill>
                <a:srgbClr val="898989"/>
              </a:solidFill>
            </a:endParaRPr>
          </a:p>
        </p:txBody>
      </p:sp>
      <p:sp>
        <p:nvSpPr>
          <p:cNvPr id="24" name="Text Placeholder 1"/>
          <p:cNvSpPr>
            <a:spLocks noGrp="1"/>
          </p:cNvSpPr>
          <p:nvPr>
            <p:ph type="body" sz="quarter" idx="12"/>
          </p:nvPr>
        </p:nvSpPr>
        <p:spPr bwMode="auto">
          <a:xfrm>
            <a:off x="501651" y="1185333"/>
            <a:ext cx="5101167" cy="209126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a:spcBef>
                <a:spcPct val="0"/>
              </a:spcBef>
            </a:pPr>
            <a:r>
              <a:rPr lang="en-US" altLang="zh-CN" sz="2400" b="0" dirty="0">
                <a:latin typeface="Times New Roman" charset="0"/>
                <a:ea typeface="MS PGothic" charset="0"/>
                <a:cs typeface="Times New Roman" charset="0"/>
              </a:rPr>
              <a:t>Cache all dependent rules</a:t>
            </a:r>
          </a:p>
          <a:p>
            <a:pPr marL="601118" lvl="2" indent="0">
              <a:spcBef>
                <a:spcPct val="0"/>
              </a:spcBef>
              <a:buNone/>
            </a:pPr>
            <a:r>
              <a:rPr lang="en-US" altLang="zh-CN" sz="1900" dirty="0">
                <a:latin typeface="Times New Roman" charset="0"/>
                <a:ea typeface="ＭＳ Ｐゴシック" charset="0"/>
                <a:cs typeface="Times New Roman" charset="0"/>
              </a:rPr>
              <a:t>- Increase memory use for each flow</a:t>
            </a:r>
          </a:p>
          <a:p>
            <a:pPr>
              <a:spcBef>
                <a:spcPct val="0"/>
              </a:spcBef>
            </a:pPr>
            <a:endParaRPr lang="en-US" altLang="zh-CN" sz="2400" b="0" dirty="0">
              <a:latin typeface="Times New Roman" charset="0"/>
              <a:ea typeface="MS PGothic" charset="0"/>
              <a:cs typeface="Times New Roman" charset="0"/>
            </a:endParaRPr>
          </a:p>
          <a:p>
            <a:pPr>
              <a:spcBef>
                <a:spcPct val="0"/>
              </a:spcBef>
            </a:pPr>
            <a:r>
              <a:rPr lang="en-US" altLang="zh-CN" sz="2400" b="0" dirty="0">
                <a:latin typeface="Times New Roman" charset="0"/>
                <a:ea typeface="MS PGothic" charset="0"/>
                <a:cs typeface="Times New Roman" charset="0"/>
              </a:rPr>
              <a:t>Cache exact match rules</a:t>
            </a:r>
          </a:p>
          <a:p>
            <a:pPr indent="0">
              <a:spcBef>
                <a:spcPct val="0"/>
              </a:spcBef>
              <a:buNone/>
            </a:pPr>
            <a:r>
              <a:rPr lang="en-US" altLang="zh-CN" sz="1500" b="0" dirty="0">
                <a:latin typeface="Times New Roman" charset="0"/>
                <a:ea typeface="MS PGothic" charset="0"/>
                <a:cs typeface="Times New Roman" charset="0"/>
              </a:rPr>
              <a:t>             </a:t>
            </a:r>
            <a:r>
              <a:rPr lang="en-US" altLang="zh-CN" sz="1900" b="0" dirty="0">
                <a:latin typeface="Times New Roman" charset="0"/>
                <a:ea typeface="MS PGothic" charset="0"/>
                <a:cs typeface="Times New Roman" charset="0"/>
              </a:rPr>
              <a:t>- Leads to frequent rule installation (per-flow)</a:t>
            </a:r>
          </a:p>
          <a:p>
            <a:pPr>
              <a:spcBef>
                <a:spcPct val="0"/>
              </a:spcBef>
            </a:pPr>
            <a:endParaRPr lang="en-US" altLang="zh-CN" sz="2400" b="0" dirty="0">
              <a:latin typeface="Times New Roman" charset="0"/>
              <a:ea typeface="MS PGothic" charset="0"/>
              <a:cs typeface="Times New Roman" charset="0"/>
            </a:endParaRPr>
          </a:p>
          <a:p>
            <a:pPr>
              <a:spcBef>
                <a:spcPct val="0"/>
              </a:spcBef>
            </a:pPr>
            <a:r>
              <a:rPr lang="en-US" altLang="zh-CN" sz="2400" b="0" dirty="0">
                <a:latin typeface="Times New Roman" charset="0"/>
                <a:ea typeface="MS PGothic" charset="0"/>
                <a:cs typeface="Times New Roman" charset="0"/>
              </a:rPr>
              <a:t>Split rule set and cache micro rules</a:t>
            </a:r>
          </a:p>
          <a:p>
            <a:pPr indent="0">
              <a:spcBef>
                <a:spcPct val="0"/>
              </a:spcBef>
              <a:buNone/>
            </a:pPr>
            <a:r>
              <a:rPr lang="en-US" altLang="zh-CN" sz="1500" b="0" dirty="0">
                <a:latin typeface="Times New Roman" charset="0"/>
                <a:ea typeface="MS PGothic" charset="0"/>
                <a:cs typeface="Times New Roman" charset="0"/>
              </a:rPr>
              <a:t>            </a:t>
            </a:r>
            <a:r>
              <a:rPr lang="en-US" altLang="zh-CN" sz="1900" b="0" dirty="0">
                <a:latin typeface="Times New Roman" charset="0"/>
                <a:ea typeface="MS PGothic" charset="0"/>
                <a:cs typeface="Times New Roman" charset="0"/>
              </a:rPr>
              <a:t>- Generates significantly more rules</a:t>
            </a:r>
          </a:p>
          <a:p>
            <a:pPr>
              <a:spcBef>
                <a:spcPct val="0"/>
              </a:spcBef>
            </a:pPr>
            <a:endParaRPr lang="en-US" altLang="zh-CN" sz="2400" b="0" dirty="0">
              <a:latin typeface="Times New Roman" charset="0"/>
              <a:ea typeface="MS PGothic" charset="0"/>
              <a:cs typeface="Times New Roman" charset="0"/>
            </a:endParaRPr>
          </a:p>
        </p:txBody>
      </p:sp>
      <p:sp>
        <p:nvSpPr>
          <p:cNvPr id="26" name="Rectangle 25"/>
          <p:cNvSpPr/>
          <p:nvPr/>
        </p:nvSpPr>
        <p:spPr bwMode="auto">
          <a:xfrm>
            <a:off x="6026036" y="1519768"/>
            <a:ext cx="2366433" cy="1960033"/>
          </a:xfrm>
          <a:prstGeom prst="rect">
            <a:avLst/>
          </a:prstGeom>
          <a:ln/>
        </p:spPr>
        <p:style>
          <a:lnRef idx="2">
            <a:schemeClr val="dk1"/>
          </a:lnRef>
          <a:fillRef idx="1">
            <a:schemeClr val="lt1"/>
          </a:fillRef>
          <a:effectRef idx="0">
            <a:schemeClr val="dk1"/>
          </a:effectRef>
          <a:fontRef idx="minor">
            <a:schemeClr val="dk1"/>
          </a:fontRef>
        </p:style>
        <p:txBody>
          <a:bodyPr lIns="121917" tIns="60958" rIns="121917" bIns="60958" anchor="ctr"/>
          <a:lstStyle/>
          <a:p>
            <a:pPr algn="ctr" eaLnBrk="1" hangingPunct="1"/>
            <a:endParaRPr lang="zh-CN" altLang="en-US" sz="2400" baseline="-25000">
              <a:solidFill>
                <a:srgbClr val="000000"/>
              </a:solidFill>
              <a:latin typeface="Times New Roman" charset="0"/>
              <a:ea typeface="黑体" charset="0"/>
              <a:cs typeface="Times New Roman" charset="0"/>
            </a:endParaRPr>
          </a:p>
        </p:txBody>
      </p:sp>
      <p:sp>
        <p:nvSpPr>
          <p:cNvPr id="13318" name="TextBox 124"/>
          <p:cNvSpPr txBox="1">
            <a:spLocks noChangeArrowheads="1"/>
          </p:cNvSpPr>
          <p:nvPr/>
        </p:nvSpPr>
        <p:spPr bwMode="auto">
          <a:xfrm>
            <a:off x="7224068" y="3708400"/>
            <a:ext cx="1917847" cy="49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i="1">
                <a:latin typeface="Times New Roman" charset="0"/>
                <a:cs typeface="Times New Roman" charset="0"/>
              </a:rPr>
              <a:t>Switch Mem</a:t>
            </a:r>
            <a:endParaRPr lang="zh-CN" altLang="en-US" b="1" i="1">
              <a:latin typeface="Times New Roman" charset="0"/>
              <a:cs typeface="Times New Roman" charset="0"/>
            </a:endParaRPr>
          </a:p>
        </p:txBody>
      </p:sp>
      <p:sp>
        <p:nvSpPr>
          <p:cNvPr id="28" name="Rectangle 27"/>
          <p:cNvSpPr>
            <a:spLocks noChangeArrowheads="1"/>
          </p:cNvSpPr>
          <p:nvPr/>
        </p:nvSpPr>
        <p:spPr bwMode="auto">
          <a:xfrm>
            <a:off x="6309669" y="2728384"/>
            <a:ext cx="1809751" cy="3556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sz="2400">
              <a:solidFill>
                <a:srgbClr val="FFFFFF"/>
              </a:solidFill>
              <a:ea typeface="黑体" charset="0"/>
              <a:cs typeface="黑体" charset="0"/>
            </a:endParaRPr>
          </a:p>
        </p:txBody>
      </p:sp>
      <p:grpSp>
        <p:nvGrpSpPr>
          <p:cNvPr id="7" name="Group 6"/>
          <p:cNvGrpSpPr>
            <a:grpSpLocks/>
          </p:cNvGrpSpPr>
          <p:nvPr/>
        </p:nvGrpSpPr>
        <p:grpSpPr bwMode="auto">
          <a:xfrm>
            <a:off x="6658919" y="2802465"/>
            <a:ext cx="500888" cy="441869"/>
            <a:chOff x="3909711" y="3614737"/>
            <a:chExt cx="376318" cy="331400"/>
          </a:xfrm>
        </p:grpSpPr>
        <p:sp>
          <p:nvSpPr>
            <p:cNvPr id="30" name="Oval 29"/>
            <p:cNvSpPr>
              <a:spLocks noChangeArrowheads="1"/>
            </p:cNvSpPr>
            <p:nvPr/>
          </p:nvSpPr>
          <p:spPr bwMode="auto">
            <a:xfrm>
              <a:off x="3909711" y="3614737"/>
              <a:ext cx="131991" cy="133349"/>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3351" name="Rectangle 128"/>
            <p:cNvSpPr>
              <a:spLocks noChangeArrowheads="1"/>
            </p:cNvSpPr>
            <p:nvPr/>
          </p:nvSpPr>
          <p:spPr bwMode="auto">
            <a:xfrm>
              <a:off x="4025309" y="3657598"/>
              <a:ext cx="260720" cy="288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grpSp>
        <p:nvGrpSpPr>
          <p:cNvPr id="41" name="Group 161"/>
          <p:cNvGrpSpPr>
            <a:grpSpLocks/>
          </p:cNvGrpSpPr>
          <p:nvPr/>
        </p:nvGrpSpPr>
        <p:grpSpPr bwMode="auto">
          <a:xfrm>
            <a:off x="7729952" y="2021418"/>
            <a:ext cx="1284816" cy="950383"/>
            <a:chOff x="6193205" y="3383673"/>
            <a:chExt cx="1106827" cy="830378"/>
          </a:xfrm>
        </p:grpSpPr>
        <p:sp>
          <p:nvSpPr>
            <p:cNvPr id="43" name="Freeform 42"/>
            <p:cNvSpPr>
              <a:spLocks/>
            </p:cNvSpPr>
            <p:nvPr/>
          </p:nvSpPr>
          <p:spPr bwMode="auto">
            <a:xfrm>
              <a:off x="6193205" y="3735058"/>
              <a:ext cx="815077" cy="329192"/>
            </a:xfrm>
            <a:custGeom>
              <a:avLst/>
              <a:gdLst>
                <a:gd name="T0" fmla="*/ 297774 w 813451"/>
                <a:gd name="T1" fmla="*/ 329192 h 396240"/>
                <a:gd name="T2" fmla="*/ 809335 w 813451"/>
                <a:gd name="T3" fmla="*/ 164596 h 396240"/>
                <a:gd name="T4" fmla="*/ 0 w 813451"/>
                <a:gd name="T5" fmla="*/ 0 h 396240"/>
                <a:gd name="T6" fmla="*/ 0 60000 65536"/>
                <a:gd name="T7" fmla="*/ 0 60000 65536"/>
                <a:gd name="T8" fmla="*/ 0 60000 65536"/>
              </a:gdLst>
              <a:ahLst/>
              <a:cxnLst>
                <a:cxn ang="T6">
                  <a:pos x="T0" y="T1"/>
                </a:cxn>
                <a:cxn ang="T7">
                  <a:pos x="T2" y="T3"/>
                </a:cxn>
                <a:cxn ang="T8">
                  <a:pos x="T4" y="T5"/>
                </a:cxn>
              </a:cxnLst>
              <a:rect l="0" t="0" r="r" b="b"/>
              <a:pathLst>
                <a:path w="813451" h="396240">
                  <a:moveTo>
                    <a:pt x="297180" y="396240"/>
                  </a:moveTo>
                  <a:cubicBezTo>
                    <a:pt x="577215" y="330200"/>
                    <a:pt x="857250" y="264160"/>
                    <a:pt x="807720" y="198120"/>
                  </a:cubicBezTo>
                  <a:cubicBezTo>
                    <a:pt x="758190" y="132080"/>
                    <a:pt x="379095" y="66040"/>
                    <a:pt x="0" y="0"/>
                  </a:cubicBezTo>
                </a:path>
              </a:pathLst>
            </a:custGeom>
            <a:noFill/>
            <a:ln w="22225" cap="flat" cmpd="sng">
              <a:solidFill>
                <a:srgbClr val="FF0000"/>
              </a:solidFill>
              <a:prstDash val="solid"/>
              <a:round/>
              <a:headEnd type="triangle" w="med" len="med"/>
              <a:tailEnd type="non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44" name="Freeform 43"/>
            <p:cNvSpPr>
              <a:spLocks/>
            </p:cNvSpPr>
            <p:nvPr/>
          </p:nvSpPr>
          <p:spPr bwMode="auto">
            <a:xfrm>
              <a:off x="6351844" y="3383673"/>
              <a:ext cx="948188" cy="830378"/>
            </a:xfrm>
            <a:custGeom>
              <a:avLst/>
              <a:gdLst>
                <a:gd name="T0" fmla="*/ 0 w 947028"/>
                <a:gd name="T1" fmla="*/ 0 h 830580"/>
                <a:gd name="T2" fmla="*/ 831597 w 947028"/>
                <a:gd name="T3" fmla="*/ 259017 h 830580"/>
                <a:gd name="T4" fmla="*/ 869744 w 947028"/>
                <a:gd name="T5" fmla="*/ 617070 h 830580"/>
                <a:gd name="T6" fmla="*/ 152587 w 947028"/>
                <a:gd name="T7" fmla="*/ 830378 h 8305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7028" h="830580">
                  <a:moveTo>
                    <a:pt x="0" y="0"/>
                  </a:moveTo>
                  <a:cubicBezTo>
                    <a:pt x="342900" y="78105"/>
                    <a:pt x="685800" y="156210"/>
                    <a:pt x="830580" y="259080"/>
                  </a:cubicBezTo>
                  <a:cubicBezTo>
                    <a:pt x="975360" y="361950"/>
                    <a:pt x="981710" y="521970"/>
                    <a:pt x="868680" y="617220"/>
                  </a:cubicBezTo>
                  <a:cubicBezTo>
                    <a:pt x="755650" y="712470"/>
                    <a:pt x="454025" y="771525"/>
                    <a:pt x="152400" y="830580"/>
                  </a:cubicBezTo>
                </a:path>
              </a:pathLst>
            </a:custGeom>
            <a:noFill/>
            <a:ln w="22225" cap="flat" cmpd="sng">
              <a:solidFill>
                <a:srgbClr val="FF0000"/>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endParaRPr lang="en-US"/>
            </a:p>
          </p:txBody>
        </p:sp>
      </p:grpSp>
      <p:sp>
        <p:nvSpPr>
          <p:cNvPr id="32" name="Rectangle 31"/>
          <p:cNvSpPr>
            <a:spLocks noChangeArrowheads="1"/>
          </p:cNvSpPr>
          <p:nvPr/>
        </p:nvSpPr>
        <p:spPr bwMode="auto">
          <a:xfrm>
            <a:off x="7368002" y="1640417"/>
            <a:ext cx="474133" cy="1735667"/>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sz="2400">
              <a:solidFill>
                <a:srgbClr val="FFFFFF"/>
              </a:solidFill>
              <a:ea typeface="黑体" charset="0"/>
              <a:cs typeface="黑体" charset="0"/>
            </a:endParaRPr>
          </a:p>
        </p:txBody>
      </p:sp>
      <p:sp>
        <p:nvSpPr>
          <p:cNvPr id="36" name="Rectangle 35"/>
          <p:cNvSpPr>
            <a:spLocks noChangeArrowheads="1"/>
          </p:cNvSpPr>
          <p:nvPr/>
        </p:nvSpPr>
        <p:spPr bwMode="auto">
          <a:xfrm>
            <a:off x="6394335" y="1915585"/>
            <a:ext cx="1712384" cy="39370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sz="2400">
              <a:solidFill>
                <a:srgbClr val="FFFFFF"/>
              </a:solidFill>
              <a:ea typeface="黑体" charset="0"/>
              <a:cs typeface="黑体" charset="0"/>
            </a:endParaRPr>
          </a:p>
        </p:txBody>
      </p:sp>
      <p:sp>
        <p:nvSpPr>
          <p:cNvPr id="58" name="Rectangle 57"/>
          <p:cNvSpPr>
            <a:spLocks noChangeArrowheads="1"/>
          </p:cNvSpPr>
          <p:nvPr/>
        </p:nvSpPr>
        <p:spPr bwMode="auto">
          <a:xfrm>
            <a:off x="6244053" y="1443567"/>
            <a:ext cx="571500" cy="49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eaLnBrk="1" hangingPunct="1"/>
            <a:r>
              <a:rPr lang="en-US" altLang="zh-CN" sz="2400" b="1">
                <a:solidFill>
                  <a:srgbClr val="FF0000"/>
                </a:solidFill>
                <a:latin typeface="Times New Roman" charset="0"/>
                <a:ea typeface="Tahoma" charset="0"/>
                <a:cs typeface="Times New Roman" charset="0"/>
              </a:rPr>
              <a:t>…</a:t>
            </a:r>
            <a:endParaRPr lang="zh-CN" altLang="en-US" sz="2400" b="1">
              <a:solidFill>
                <a:srgbClr val="FF0000"/>
              </a:solidFill>
              <a:latin typeface="Times New Roman" charset="0"/>
              <a:ea typeface="Tahoma" charset="0"/>
              <a:cs typeface="Times New Roman" charset="0"/>
            </a:endParaRPr>
          </a:p>
        </p:txBody>
      </p:sp>
      <p:grpSp>
        <p:nvGrpSpPr>
          <p:cNvPr id="13325" name="Group 133"/>
          <p:cNvGrpSpPr>
            <a:grpSpLocks/>
          </p:cNvGrpSpPr>
          <p:nvPr/>
        </p:nvGrpSpPr>
        <p:grpSpPr bwMode="auto">
          <a:xfrm>
            <a:off x="5334000" y="2384530"/>
            <a:ext cx="1676710" cy="1662174"/>
            <a:chOff x="2394052" y="1505905"/>
            <a:chExt cx="1446217" cy="1453000"/>
          </a:xfrm>
        </p:grpSpPr>
        <p:grpSp>
          <p:nvGrpSpPr>
            <p:cNvPr id="13343" name="Group 134"/>
            <p:cNvGrpSpPr>
              <a:grpSpLocks/>
            </p:cNvGrpSpPr>
            <p:nvPr/>
          </p:nvGrpSpPr>
          <p:grpSpPr bwMode="auto">
            <a:xfrm>
              <a:off x="2813184" y="1954827"/>
              <a:ext cx="877933" cy="685800"/>
              <a:chOff x="2813184" y="1954827"/>
              <a:chExt cx="877933" cy="685800"/>
            </a:xfrm>
          </p:grpSpPr>
          <p:cxnSp>
            <p:nvCxnSpPr>
              <p:cNvPr id="67" name="Straight Arrow Connector 66"/>
              <p:cNvCxnSpPr>
                <a:cxnSpLocks noChangeShapeType="1"/>
              </p:cNvCxnSpPr>
              <p:nvPr/>
            </p:nvCxnSpPr>
            <p:spPr bwMode="auto">
              <a:xfrm flipV="1">
                <a:off x="2813864" y="1954512"/>
                <a:ext cx="0" cy="68646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a:off x="2813864" y="2640972"/>
                <a:ext cx="878158" cy="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3344" name="TextBox 135"/>
            <p:cNvSpPr txBox="1">
              <a:spLocks noChangeArrowheads="1"/>
            </p:cNvSpPr>
            <p:nvPr/>
          </p:nvSpPr>
          <p:spPr bwMode="auto">
            <a:xfrm rot="16200000">
              <a:off x="2017718" y="1882239"/>
              <a:ext cx="1084504" cy="331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r>
                <a:rPr lang="en-US" altLang="zh-CN" sz="1900">
                  <a:latin typeface="Times New Roman" charset="0"/>
                  <a:cs typeface="Times New Roman" charset="0"/>
                </a:rPr>
                <a:t> (Dst IP)</a:t>
              </a:r>
              <a:endParaRPr lang="zh-CN" altLang="en-US" sz="1900">
                <a:latin typeface="Times New Roman" charset="0"/>
                <a:cs typeface="Times New Roman" charset="0"/>
              </a:endParaRPr>
            </a:p>
          </p:txBody>
        </p:sp>
        <p:sp>
          <p:nvSpPr>
            <p:cNvPr id="13345" name="TextBox 136"/>
            <p:cNvSpPr txBox="1">
              <a:spLocks noChangeArrowheads="1"/>
            </p:cNvSpPr>
            <p:nvPr/>
          </p:nvSpPr>
          <p:spPr bwMode="auto">
            <a:xfrm>
              <a:off x="2799500" y="2622599"/>
              <a:ext cx="1040769" cy="336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 </a:t>
              </a:r>
              <a:r>
                <a:rPr lang="en-US" altLang="zh-CN" sz="1900">
                  <a:latin typeface="Times New Roman" charset="0"/>
                  <a:cs typeface="Times New Roman" charset="0"/>
                </a:rPr>
                <a:t>(Src IP)</a:t>
              </a:r>
              <a:endParaRPr lang="zh-CN" altLang="en-US" sz="1900">
                <a:latin typeface="Times New Roman" charset="0"/>
                <a:cs typeface="Times New Roman" charset="0"/>
              </a:endParaRPr>
            </a:p>
          </p:txBody>
        </p:sp>
      </p:grpSp>
      <p:grpSp>
        <p:nvGrpSpPr>
          <p:cNvPr id="5" name="Group 4"/>
          <p:cNvGrpSpPr>
            <a:grpSpLocks/>
          </p:cNvGrpSpPr>
          <p:nvPr/>
        </p:nvGrpSpPr>
        <p:grpSpPr bwMode="auto">
          <a:xfrm>
            <a:off x="6906571" y="1981197"/>
            <a:ext cx="479398" cy="384720"/>
            <a:chOff x="4095906" y="2997398"/>
            <a:chExt cx="359687" cy="288355"/>
          </a:xfrm>
        </p:grpSpPr>
        <p:sp>
          <p:nvSpPr>
            <p:cNvPr id="72" name="Oval 71"/>
            <p:cNvSpPr>
              <a:spLocks noChangeArrowheads="1"/>
            </p:cNvSpPr>
            <p:nvPr/>
          </p:nvSpPr>
          <p:spPr bwMode="auto">
            <a:xfrm>
              <a:off x="4095906" y="3005331"/>
              <a:ext cx="147695" cy="150715"/>
            </a:xfrm>
            <a:prstGeom prst="ellipse">
              <a:avLst/>
            </a:prstGeom>
            <a:gradFill rotWithShape="1">
              <a:gsLst>
                <a:gs pos="0">
                  <a:srgbClr val="A0CA4A"/>
                </a:gs>
                <a:gs pos="100000">
                  <a:srgbClr val="DCFFA0"/>
                </a:gs>
              </a:gsLst>
              <a:lin ang="16200000"/>
            </a:gradFill>
            <a:ln w="9525">
              <a:solidFill>
                <a:srgbClr val="98B954"/>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3342" name="Rectangle 128"/>
            <p:cNvSpPr>
              <a:spLocks noChangeArrowheads="1"/>
            </p:cNvSpPr>
            <p:nvPr/>
          </p:nvSpPr>
          <p:spPr bwMode="auto">
            <a:xfrm>
              <a:off x="4195225" y="2997398"/>
              <a:ext cx="260368" cy="288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grpSp>
        <p:nvGrpSpPr>
          <p:cNvPr id="6" name="Group 5"/>
          <p:cNvGrpSpPr>
            <a:grpSpLocks/>
          </p:cNvGrpSpPr>
          <p:nvPr/>
        </p:nvGrpSpPr>
        <p:grpSpPr bwMode="auto">
          <a:xfrm>
            <a:off x="7219128" y="2368548"/>
            <a:ext cx="510820" cy="384720"/>
            <a:chOff x="4329940" y="3288049"/>
            <a:chExt cx="382640" cy="288355"/>
          </a:xfrm>
        </p:grpSpPr>
        <p:sp>
          <p:nvSpPr>
            <p:cNvPr id="76" name="Oval 75"/>
            <p:cNvSpPr>
              <a:spLocks noChangeArrowheads="1"/>
            </p:cNvSpPr>
            <p:nvPr/>
          </p:nvSpPr>
          <p:spPr bwMode="auto">
            <a:xfrm>
              <a:off x="4566711" y="3319779"/>
              <a:ext cx="145869" cy="149129"/>
            </a:xfrm>
            <a:prstGeom prst="ellipse">
              <a:avLst/>
            </a:prstGeom>
            <a:gradFill rotWithShape="1">
              <a:gsLst>
                <a:gs pos="0">
                  <a:srgbClr val="7F5BAB"/>
                </a:gs>
                <a:gs pos="100000">
                  <a:srgbClr val="C8B0ED"/>
                </a:gs>
              </a:gsLst>
              <a:lin ang="16200000"/>
            </a:gradFill>
            <a:ln w="9525">
              <a:solidFill>
                <a:srgbClr val="7D60A0"/>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3340" name="Rectangle 128"/>
            <p:cNvSpPr>
              <a:spLocks noChangeArrowheads="1"/>
            </p:cNvSpPr>
            <p:nvPr/>
          </p:nvSpPr>
          <p:spPr bwMode="auto">
            <a:xfrm>
              <a:off x="4329940" y="3288049"/>
              <a:ext cx="259945" cy="288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grpSp>
        <p:nvGrpSpPr>
          <p:cNvPr id="4" name="Group 3"/>
          <p:cNvGrpSpPr>
            <a:grpSpLocks/>
          </p:cNvGrpSpPr>
          <p:nvPr/>
        </p:nvGrpSpPr>
        <p:grpSpPr bwMode="auto">
          <a:xfrm>
            <a:off x="6646220" y="2802463"/>
            <a:ext cx="596900" cy="438032"/>
            <a:chOff x="3657870" y="3739276"/>
            <a:chExt cx="449037" cy="328628"/>
          </a:xfrm>
        </p:grpSpPr>
        <p:sp>
          <p:nvSpPr>
            <p:cNvPr id="78" name="Oval 77"/>
            <p:cNvSpPr>
              <a:spLocks noChangeArrowheads="1"/>
            </p:cNvSpPr>
            <p:nvPr/>
          </p:nvSpPr>
          <p:spPr bwMode="auto">
            <a:xfrm>
              <a:off x="3657870" y="3739276"/>
              <a:ext cx="135348" cy="136568"/>
            </a:xfrm>
            <a:prstGeom prst="ellipse">
              <a:avLst/>
            </a:prstGeom>
            <a:gradFill rotWithShape="1">
              <a:gsLst>
                <a:gs pos="0">
                  <a:srgbClr val="3F80CD"/>
                </a:gs>
                <a:gs pos="100000">
                  <a:srgbClr val="9BC1FF"/>
                </a:gs>
              </a:gsLst>
              <a:lin ang="16200000"/>
            </a:gradFill>
            <a:ln w="9525">
              <a:solidFill>
                <a:srgbClr val="4A7EBB"/>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3338" name="Rectangle 128"/>
            <p:cNvSpPr>
              <a:spLocks noChangeArrowheads="1"/>
            </p:cNvSpPr>
            <p:nvPr/>
          </p:nvSpPr>
          <p:spPr bwMode="auto">
            <a:xfrm>
              <a:off x="3719566" y="3779272"/>
              <a:ext cx="387341" cy="288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grpSp>
        <p:nvGrpSpPr>
          <p:cNvPr id="10" name="Group 9"/>
          <p:cNvGrpSpPr>
            <a:grpSpLocks/>
          </p:cNvGrpSpPr>
          <p:nvPr/>
        </p:nvGrpSpPr>
        <p:grpSpPr bwMode="auto">
          <a:xfrm>
            <a:off x="7365886" y="1623484"/>
            <a:ext cx="474133" cy="1752600"/>
            <a:chOff x="5667134" y="791953"/>
            <a:chExt cx="355600" cy="1313615"/>
          </a:xfrm>
        </p:grpSpPr>
        <p:sp>
          <p:nvSpPr>
            <p:cNvPr id="92" name="Rectangle 91"/>
            <p:cNvSpPr>
              <a:spLocks noChangeArrowheads="1"/>
            </p:cNvSpPr>
            <p:nvPr/>
          </p:nvSpPr>
          <p:spPr bwMode="auto">
            <a:xfrm>
              <a:off x="5667134" y="1353571"/>
              <a:ext cx="355600" cy="751997"/>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sz="2400">
                <a:solidFill>
                  <a:srgbClr val="FFFFFF"/>
                </a:solidFill>
                <a:ea typeface="黑体" charset="0"/>
                <a:cs typeface="黑体" charset="0"/>
              </a:endParaRPr>
            </a:p>
          </p:txBody>
        </p:sp>
        <p:sp>
          <p:nvSpPr>
            <p:cNvPr id="98" name="Rectangle 97"/>
            <p:cNvSpPr>
              <a:spLocks noChangeArrowheads="1"/>
            </p:cNvSpPr>
            <p:nvPr/>
          </p:nvSpPr>
          <p:spPr bwMode="auto">
            <a:xfrm flipV="1">
              <a:off x="5667134" y="791953"/>
              <a:ext cx="355600" cy="190379"/>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sz="2400">
                <a:solidFill>
                  <a:srgbClr val="FFFFFF"/>
                </a:solidFill>
                <a:ea typeface="黑体" charset="0"/>
                <a:cs typeface="黑体" charset="0"/>
              </a:endParaRPr>
            </a:p>
          </p:txBody>
        </p:sp>
      </p:grpSp>
      <p:grpSp>
        <p:nvGrpSpPr>
          <p:cNvPr id="9" name="Group 8"/>
          <p:cNvGrpSpPr>
            <a:grpSpLocks/>
          </p:cNvGrpSpPr>
          <p:nvPr/>
        </p:nvGrpSpPr>
        <p:grpSpPr bwMode="auto">
          <a:xfrm>
            <a:off x="6309668" y="2719917"/>
            <a:ext cx="1822451" cy="364067"/>
            <a:chOff x="5051601" y="2192623"/>
            <a:chExt cx="1351072" cy="273050"/>
          </a:xfrm>
        </p:grpSpPr>
        <p:sp>
          <p:nvSpPr>
            <p:cNvPr id="88" name="Rectangle 87"/>
            <p:cNvSpPr>
              <a:spLocks noChangeArrowheads="1"/>
            </p:cNvSpPr>
            <p:nvPr/>
          </p:nvSpPr>
          <p:spPr bwMode="auto">
            <a:xfrm>
              <a:off x="5051601" y="2192623"/>
              <a:ext cx="746934" cy="2667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sz="2400">
                <a:solidFill>
                  <a:srgbClr val="FFFFFF"/>
                </a:solidFill>
                <a:ea typeface="黑体" charset="0"/>
                <a:cs typeface="黑体" charset="0"/>
              </a:endParaRPr>
            </a:p>
          </p:txBody>
        </p:sp>
        <p:sp>
          <p:nvSpPr>
            <p:cNvPr id="99" name="Rectangle 98"/>
            <p:cNvSpPr>
              <a:spLocks noChangeArrowheads="1"/>
            </p:cNvSpPr>
            <p:nvPr/>
          </p:nvSpPr>
          <p:spPr bwMode="auto">
            <a:xfrm>
              <a:off x="6217509" y="2198973"/>
              <a:ext cx="185164" cy="2667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endParaRPr lang="zh-CN" altLang="en-US" sz="2400">
                <a:solidFill>
                  <a:srgbClr val="FFFFFF"/>
                </a:solidFill>
                <a:ea typeface="黑体" charset="0"/>
                <a:cs typeface="黑体" charset="0"/>
              </a:endParaRPr>
            </a:p>
          </p:txBody>
        </p:sp>
      </p:grpSp>
      <p:sp>
        <p:nvSpPr>
          <p:cNvPr id="38" name="TextBox 37"/>
          <p:cNvSpPr txBox="1">
            <a:spLocks noChangeArrowheads="1"/>
          </p:cNvSpPr>
          <p:nvPr/>
        </p:nvSpPr>
        <p:spPr bwMode="auto">
          <a:xfrm>
            <a:off x="553733" y="4252469"/>
            <a:ext cx="8285467" cy="1538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000" b="1" i="1" u="sng" dirty="0">
                <a:solidFill>
                  <a:srgbClr val="0070C0"/>
                </a:solidFill>
              </a:rPr>
              <a:t>Inefficient rule management increases switch memory use causes</a:t>
            </a:r>
          </a:p>
          <a:p>
            <a:r>
              <a:rPr lang="en-US" altLang="zh-CN" i="1" dirty="0">
                <a:solidFill>
                  <a:srgbClr val="0070C0"/>
                </a:solidFill>
              </a:rPr>
              <a:t>	- more cache miss at switch</a:t>
            </a:r>
          </a:p>
          <a:p>
            <a:r>
              <a:rPr lang="en-US" altLang="zh-CN" i="1" dirty="0">
                <a:solidFill>
                  <a:srgbClr val="0070C0"/>
                </a:solidFill>
              </a:rPr>
              <a:t>	- higher controller load, control bandwidth</a:t>
            </a:r>
          </a:p>
          <a:p>
            <a:r>
              <a:rPr lang="en-US" altLang="zh-CN" i="1" dirty="0">
                <a:solidFill>
                  <a:srgbClr val="0070C0"/>
                </a:solidFill>
              </a:rPr>
              <a:t>	- longer flow setup delay</a:t>
            </a:r>
          </a:p>
        </p:txBody>
      </p:sp>
      <p:sp>
        <p:nvSpPr>
          <p:cNvPr id="2" name="Rectangle 1"/>
          <p:cNvSpPr>
            <a:spLocks noChangeArrowheads="1"/>
          </p:cNvSpPr>
          <p:nvPr/>
        </p:nvSpPr>
        <p:spPr bwMode="auto">
          <a:xfrm>
            <a:off x="632884" y="5717604"/>
            <a:ext cx="8028516" cy="430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r>
              <a:rPr lang="en-US" altLang="zh-CN" sz="2000" b="1" i="1" u="sng" dirty="0">
                <a:solidFill>
                  <a:srgbClr val="FF0000"/>
                </a:solidFill>
              </a:rPr>
              <a:t>Problem: how to accommodate rule dependency with efficient mem use?</a:t>
            </a:r>
          </a:p>
        </p:txBody>
      </p:sp>
      <p:sp>
        <p:nvSpPr>
          <p:cNvPr id="40" name="Text Placeholder 2"/>
          <p:cNvSpPr txBox="1">
            <a:spLocks/>
          </p:cNvSpPr>
          <p:nvPr/>
        </p:nvSpPr>
        <p:spPr bwMode="auto">
          <a:xfrm>
            <a:off x="304800" y="228600"/>
            <a:ext cx="8534400" cy="584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0" indent="-342900" algn="r" defTabSz="914400" rtl="0" eaLnBrk="1" latinLnBrk="0" hangingPunct="1">
              <a:spcBef>
                <a:spcPts val="0"/>
              </a:spcBef>
              <a:buFont typeface="Arial" pitchFamily="34" charset="0"/>
              <a:buChar char="•"/>
              <a:defRPr sz="1400" b="1" kern="1200" baseline="0">
                <a:solidFill>
                  <a:schemeClr val="bg1"/>
                </a:solidFill>
                <a:latin typeface="+mn-lt"/>
                <a:ea typeface="+mn-ea"/>
                <a:cs typeface="+mn-cs"/>
              </a:defRPr>
            </a:lvl1pPr>
            <a:lvl2pPr marL="457189"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377"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566"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754"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spcBef>
                <a:spcPct val="0"/>
              </a:spcBef>
              <a:buFont typeface="Arial" pitchFamily="34" charset="0"/>
              <a:buNone/>
            </a:pPr>
            <a:r>
              <a:rPr lang="en-US" altLang="zh-CN" sz="3600" b="0" dirty="0">
                <a:solidFill>
                  <a:srgbClr val="000000"/>
                </a:solidFill>
                <a:latin typeface="Calibri"/>
                <a:ea typeface="MS PGothic" charset="0"/>
                <a:cs typeface="Calibri"/>
              </a:rPr>
              <a:t>Methods to Accommodate Rule Dependency</a:t>
            </a:r>
          </a:p>
        </p:txBody>
      </p:sp>
    </p:spTree>
    <p:extLst>
      <p:ext uri="{BB962C8B-B14F-4D97-AF65-F5344CB8AC3E}">
        <p14:creationId xmlns:p14="http://schemas.microsoft.com/office/powerpoint/2010/main" val="489216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8"/>
                                        </p:tgtEl>
                                        <p:attrNameLst>
                                          <p:attrName>style.visibility</p:attrName>
                                        </p:attrNameLst>
                                      </p:cBhvr>
                                      <p:to>
                                        <p:strVal val="hidden"/>
                                      </p:to>
                                    </p:set>
                                  </p:childTnLst>
                                </p:cTn>
                              </p:par>
                              <p:par>
                                <p:cTn id="39" presetID="3" presetClass="emph" presetSubtype="2" fill="hold" nodeType="withEffect">
                                  <p:stCondLst>
                                    <p:cond delay="0"/>
                                  </p:stCondLst>
                                  <p:childTnLst>
                                    <p:animClr clrSpc="rgb" dir="cw">
                                      <p:cBhvr override="childStyle">
                                        <p:cTn id="40" dur="500" fill="hold"/>
                                        <p:tgtEl>
                                          <p:spTgt spid="24">
                                            <p:txEl>
                                              <p:pRg st="0" end="0"/>
                                            </p:txEl>
                                          </p:spTgt>
                                        </p:tgtEl>
                                        <p:attrNameLst>
                                          <p:attrName>style.color</p:attrName>
                                        </p:attrNameLst>
                                      </p:cBhvr>
                                      <p:to>
                                        <a:srgbClr val="7F7F7F"/>
                                      </p:to>
                                    </p:animClr>
                                  </p:childTnLst>
                                </p:cTn>
                              </p:par>
                              <p:par>
                                <p:cTn id="41" presetID="3" presetClass="emph" presetSubtype="2" fill="hold" nodeType="withEffect">
                                  <p:stCondLst>
                                    <p:cond delay="0"/>
                                  </p:stCondLst>
                                  <p:childTnLst>
                                    <p:animClr clrSpc="rgb" dir="cw">
                                      <p:cBhvr override="childStyle">
                                        <p:cTn id="42" dur="500" fill="hold"/>
                                        <p:tgtEl>
                                          <p:spTgt spid="24">
                                            <p:txEl>
                                              <p:pRg st="1" end="1"/>
                                            </p:txEl>
                                          </p:spTgt>
                                        </p:tgtEl>
                                        <p:attrNameLst>
                                          <p:attrName>style.color</p:attrName>
                                        </p:attrNameLst>
                                      </p:cBhvr>
                                      <p:to>
                                        <a:srgbClr val="7F7F7F"/>
                                      </p:to>
                                    </p:animClr>
                                  </p:childTnLst>
                                </p:cTn>
                              </p:par>
                              <p:par>
                                <p:cTn id="43" presetID="22" presetClass="entr" presetSubtype="8" fill="hold" nodeType="withEffect">
                                  <p:stCondLst>
                                    <p:cond delay="0"/>
                                  </p:stCondLst>
                                  <p:childTnLst>
                                    <p:set>
                                      <p:cBhvr>
                                        <p:cTn id="44" dur="1" fill="hold">
                                          <p:stCondLst>
                                            <p:cond delay="0"/>
                                          </p:stCondLst>
                                        </p:cTn>
                                        <p:tgtEl>
                                          <p:spTgt spid="24">
                                            <p:txEl>
                                              <p:pRg st="3" end="3"/>
                                            </p:txEl>
                                          </p:spTgt>
                                        </p:tgtEl>
                                        <p:attrNameLst>
                                          <p:attrName>style.visibility</p:attrName>
                                        </p:attrNameLst>
                                      </p:cBhvr>
                                      <p:to>
                                        <p:strVal val="visible"/>
                                      </p:to>
                                    </p:set>
                                    <p:animEffect transition="in" filter="wipe(left)">
                                      <p:cBhvr>
                                        <p:cTn id="45" dur="500"/>
                                        <p:tgtEl>
                                          <p:spTgt spid="24">
                                            <p:txEl>
                                              <p:pRg st="3" end="3"/>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24">
                                            <p:txEl>
                                              <p:pRg st="4" end="4"/>
                                            </p:txEl>
                                          </p:spTgt>
                                        </p:tgtEl>
                                        <p:attrNameLst>
                                          <p:attrName>style.visibility</p:attrName>
                                        </p:attrNameLst>
                                      </p:cBhvr>
                                      <p:to>
                                        <p:strVal val="visible"/>
                                      </p:to>
                                    </p:set>
                                    <p:animEffect transition="in" filter="wipe(left)">
                                      <p:cBhvr>
                                        <p:cTn id="48" dur="500"/>
                                        <p:tgtEl>
                                          <p:spTgt spid="24">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nodeType="clickEffect">
                                  <p:stCondLst>
                                    <p:cond delay="0"/>
                                  </p:stCondLst>
                                  <p:childTnLst>
                                    <p:set>
                                      <p:cBhvr>
                                        <p:cTn id="63" dur="1" fill="hold">
                                          <p:stCondLst>
                                            <p:cond delay="0"/>
                                          </p:stCondLst>
                                        </p:cTn>
                                        <p:tgtEl>
                                          <p:spTgt spid="6"/>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5"/>
                                        </p:tgtEl>
                                        <p:attrNameLst>
                                          <p:attrName>style.visibility</p:attrName>
                                        </p:attrNameLst>
                                      </p:cBhvr>
                                      <p:to>
                                        <p:strVal val="hidden"/>
                                      </p:to>
                                    </p:set>
                                  </p:childTnLst>
                                </p:cTn>
                              </p:par>
                              <p:par>
                                <p:cTn id="68" presetID="3" presetClass="emph" presetSubtype="2" fill="hold" nodeType="withEffect">
                                  <p:stCondLst>
                                    <p:cond delay="0"/>
                                  </p:stCondLst>
                                  <p:childTnLst>
                                    <p:animClr clrSpc="rgb" dir="cw">
                                      <p:cBhvr override="childStyle">
                                        <p:cTn id="69" dur="500" fill="hold"/>
                                        <p:tgtEl>
                                          <p:spTgt spid="24">
                                            <p:txEl>
                                              <p:pRg st="3" end="3"/>
                                            </p:txEl>
                                          </p:spTgt>
                                        </p:tgtEl>
                                        <p:attrNameLst>
                                          <p:attrName>style.color</p:attrName>
                                        </p:attrNameLst>
                                      </p:cBhvr>
                                      <p:to>
                                        <a:srgbClr val="7F7F7F"/>
                                      </p:to>
                                    </p:animClr>
                                  </p:childTnLst>
                                </p:cTn>
                              </p:par>
                              <p:par>
                                <p:cTn id="70" presetID="3" presetClass="emph" presetSubtype="2" fill="hold" nodeType="withEffect">
                                  <p:stCondLst>
                                    <p:cond delay="0"/>
                                  </p:stCondLst>
                                  <p:childTnLst>
                                    <p:animClr clrSpc="rgb" dir="cw">
                                      <p:cBhvr override="childStyle">
                                        <p:cTn id="71" dur="500" fill="hold"/>
                                        <p:tgtEl>
                                          <p:spTgt spid="24">
                                            <p:txEl>
                                              <p:pRg st="4" end="4"/>
                                            </p:txEl>
                                          </p:spTgt>
                                        </p:tgtEl>
                                        <p:attrNameLst>
                                          <p:attrName>style.color</p:attrName>
                                        </p:attrNameLst>
                                      </p:cBhvr>
                                      <p:to>
                                        <a:srgbClr val="7F7F7F"/>
                                      </p:to>
                                    </p:animClr>
                                  </p:childTnLst>
                                </p:cTn>
                              </p:par>
                              <p:par>
                                <p:cTn id="72" presetID="22" presetClass="entr" presetSubtype="4" fill="hold" nodeType="withEffect">
                                  <p:stCondLst>
                                    <p:cond delay="0"/>
                                  </p:stCondLst>
                                  <p:childTnLst>
                                    <p:set>
                                      <p:cBhvr>
                                        <p:cTn id="73" dur="1" fill="hold">
                                          <p:stCondLst>
                                            <p:cond delay="0"/>
                                          </p:stCondLst>
                                        </p:cTn>
                                        <p:tgtEl>
                                          <p:spTgt spid="24">
                                            <p:txEl>
                                              <p:pRg st="6" end="6"/>
                                            </p:txEl>
                                          </p:spTgt>
                                        </p:tgtEl>
                                        <p:attrNameLst>
                                          <p:attrName>style.visibility</p:attrName>
                                        </p:attrNameLst>
                                      </p:cBhvr>
                                      <p:to>
                                        <p:strVal val="visible"/>
                                      </p:to>
                                    </p:set>
                                    <p:animEffect transition="in" filter="wipe(down)">
                                      <p:cBhvr>
                                        <p:cTn id="74" dur="500"/>
                                        <p:tgtEl>
                                          <p:spTgt spid="24">
                                            <p:txEl>
                                              <p:pRg st="6" end="6"/>
                                            </p:txEl>
                                          </p:spTgt>
                                        </p:tgtEl>
                                      </p:cBhvr>
                                    </p:animEffect>
                                  </p:childTnLst>
                                </p:cTn>
                              </p:par>
                              <p:par>
                                <p:cTn id="75" presetID="22" presetClass="entr" presetSubtype="4" fill="hold" nodeType="withEffect">
                                  <p:stCondLst>
                                    <p:cond delay="0"/>
                                  </p:stCondLst>
                                  <p:childTnLst>
                                    <p:set>
                                      <p:cBhvr>
                                        <p:cTn id="76" dur="1" fill="hold">
                                          <p:stCondLst>
                                            <p:cond delay="0"/>
                                          </p:stCondLst>
                                        </p:cTn>
                                        <p:tgtEl>
                                          <p:spTgt spid="24">
                                            <p:txEl>
                                              <p:pRg st="7" end="7"/>
                                            </p:txEl>
                                          </p:spTgt>
                                        </p:tgtEl>
                                        <p:attrNameLst>
                                          <p:attrName>style.visibility</p:attrName>
                                        </p:attrNameLst>
                                      </p:cBhvr>
                                      <p:to>
                                        <p:strVal val="visible"/>
                                      </p:to>
                                    </p:set>
                                    <p:animEffect transition="in" filter="wipe(down)">
                                      <p:cBhvr>
                                        <p:cTn id="77" dur="500"/>
                                        <p:tgtEl>
                                          <p:spTgt spid="24">
                                            <p:txEl>
                                              <p:pRg st="7" end="7"/>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2"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grpId="2"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2"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par>
                                <p:cTn id="95" presetID="1" presetClass="exit" presetSubtype="0" fill="hold" grpId="3" nodeType="with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6" presetClass="emph" presetSubtype="0" autoRev="1" fill="hold" nodeType="withEffect">
                                  <p:stCondLst>
                                    <p:cond delay="0"/>
                                  </p:stCondLst>
                                  <p:childTnLst>
                                    <p:animScale>
                                      <p:cBhvr>
                                        <p:cTn id="98" dur="350" fill="hold"/>
                                        <p:tgtEl>
                                          <p:spTgt spid="9"/>
                                        </p:tgtEl>
                                      </p:cBhvr>
                                      <p:by x="120000" y="120000"/>
                                    </p:animScale>
                                  </p:childTnLst>
                                </p:cTn>
                              </p:par>
                              <p:par>
                                <p:cTn id="99" presetID="1" presetClass="exit" presetSubtype="0" fill="hold" grpId="3"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6" presetClass="emph" presetSubtype="0" autoRev="1" fill="hold" nodeType="withEffect">
                                  <p:stCondLst>
                                    <p:cond delay="0"/>
                                  </p:stCondLst>
                                  <p:childTnLst>
                                    <p:animScale>
                                      <p:cBhvr>
                                        <p:cTn id="102" dur="350" fill="hold"/>
                                        <p:tgtEl>
                                          <p:spTgt spid="10"/>
                                        </p:tgtEl>
                                      </p:cBhvr>
                                      <p:by x="120000" y="120000"/>
                                    </p:animScale>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38"/>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visible"/>
                                      </p:to>
                                    </p:set>
                                    <p:animEffect transition="in" filter="fade">
                                      <p:cBhvr>
                                        <p:cTn id="1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28" grpId="3" animBg="1"/>
      <p:bldP spid="32" grpId="0" animBg="1"/>
      <p:bldP spid="32" grpId="1" animBg="1"/>
      <p:bldP spid="32" grpId="2" animBg="1"/>
      <p:bldP spid="32" grpId="3" animBg="1"/>
      <p:bldP spid="36" grpId="0" animBg="1"/>
      <p:bldP spid="36" grpId="1" animBg="1"/>
      <p:bldP spid="36" grpId="2" animBg="1"/>
      <p:bldP spid="58" grpId="0"/>
      <p:bldP spid="58" grpId="1"/>
      <p:bldP spid="38" grpId="0"/>
      <p:bldP spid="38" grpId="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09685" y="1409701"/>
            <a:ext cx="3611033" cy="3162300"/>
          </a:xfrm>
          <a:prstGeom prst="rect">
            <a:avLst/>
          </a:prstGeom>
          <a:solidFill>
            <a:schemeClr val="bg1"/>
          </a:solidFill>
          <a:ln w="19050">
            <a:solidFill>
              <a:schemeClr val="tx1"/>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a:endParaRPr lang="zh-CN" altLang="en-US">
              <a:solidFill>
                <a:srgbClr val="FFFFFF"/>
              </a:solidFill>
              <a:ea typeface="黑体" charset="0"/>
              <a:cs typeface="黑体" charset="0"/>
            </a:endParaRPr>
          </a:p>
        </p:txBody>
      </p:sp>
      <p:sp>
        <p:nvSpPr>
          <p:cNvPr id="69" name="Rectangle 68"/>
          <p:cNvSpPr>
            <a:spLocks noChangeArrowheads="1"/>
          </p:cNvSpPr>
          <p:nvPr/>
        </p:nvSpPr>
        <p:spPr bwMode="auto">
          <a:xfrm>
            <a:off x="8087785" y="2391834"/>
            <a:ext cx="848783" cy="1454151"/>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002060"/>
                </a:solidFill>
                <a:ea typeface="黑体" charset="0"/>
                <a:cs typeface="黑体" charset="0"/>
              </a:rPr>
              <a:t>4</a:t>
            </a:r>
            <a:endParaRPr lang="zh-CN" altLang="en-US" sz="2400">
              <a:solidFill>
                <a:srgbClr val="002060"/>
              </a:solidFill>
              <a:ea typeface="黑体" charset="0"/>
              <a:cs typeface="黑体" charset="0"/>
            </a:endParaRPr>
          </a:p>
        </p:txBody>
      </p:sp>
      <p:sp>
        <p:nvSpPr>
          <p:cNvPr id="65" name="Rectangle 64"/>
          <p:cNvSpPr>
            <a:spLocks noChangeArrowheads="1"/>
          </p:cNvSpPr>
          <p:nvPr/>
        </p:nvSpPr>
        <p:spPr bwMode="auto">
          <a:xfrm>
            <a:off x="7353301" y="1841500"/>
            <a:ext cx="1392767" cy="992717"/>
          </a:xfrm>
          <a:prstGeom prst="rect">
            <a:avLst/>
          </a:prstGeom>
          <a:gradFill rotWithShape="1">
            <a:gsLst>
              <a:gs pos="0">
                <a:srgbClr val="3F80CD">
                  <a:alpha val="81999"/>
                </a:srgbClr>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3</a:t>
            </a:r>
            <a:endParaRPr lang="zh-CN" altLang="en-US" sz="2400">
              <a:solidFill>
                <a:srgbClr val="FFFFFF"/>
              </a:solidFill>
              <a:ea typeface="黑体" charset="0"/>
              <a:cs typeface="黑体" charset="0"/>
            </a:endParaRPr>
          </a:p>
        </p:txBody>
      </p:sp>
      <p:sp>
        <p:nvSpPr>
          <p:cNvPr id="67" name="Rectangle 66"/>
          <p:cNvSpPr>
            <a:spLocks noChangeArrowheads="1"/>
          </p:cNvSpPr>
          <p:nvPr/>
        </p:nvSpPr>
        <p:spPr bwMode="auto">
          <a:xfrm>
            <a:off x="8244418" y="1572684"/>
            <a:ext cx="766233" cy="448733"/>
          </a:xfrm>
          <a:prstGeom prst="rect">
            <a:avLst/>
          </a:prstGeom>
          <a:gradFill rotWithShape="1">
            <a:gsLst>
              <a:gs pos="0">
                <a:srgbClr val="7F5BAB">
                  <a:alpha val="42000"/>
                </a:srgbClr>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2</a:t>
            </a:r>
            <a:endParaRPr lang="zh-CN" altLang="en-US" sz="2400">
              <a:solidFill>
                <a:srgbClr val="FFFFFF"/>
              </a:solidFill>
              <a:ea typeface="黑体" charset="0"/>
              <a:cs typeface="黑体" charset="0"/>
            </a:endParaRPr>
          </a:p>
        </p:txBody>
      </p:sp>
      <p:sp>
        <p:nvSpPr>
          <p:cNvPr id="15366" name="Text Placeholder 2"/>
          <p:cNvSpPr>
            <a:spLocks noGrp="1"/>
          </p:cNvSpPr>
          <p:nvPr>
            <p:ph type="body" sz="quarter" idx="14"/>
          </p:nvPr>
        </p:nvSpPr>
        <p:spPr bwMode="auto">
          <a:xfrm>
            <a:off x="1970618" y="78317"/>
            <a:ext cx="7088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rmAutofit/>
          </a:bodyPr>
          <a:lstStyle/>
          <a:p>
            <a:pPr>
              <a:spcBef>
                <a:spcPct val="0"/>
              </a:spcBef>
            </a:pPr>
            <a:r>
              <a:rPr lang="en-US" altLang="zh-CN" sz="2700">
                <a:latin typeface="Arial" charset="0"/>
                <a:ea typeface="MS PGothic" charset="0"/>
              </a:rPr>
              <a:t>Solution: </a:t>
            </a:r>
            <a:r>
              <a:rPr lang="en-US" altLang="zh-CN" sz="2700" u="sng">
                <a:latin typeface="Arial" charset="0"/>
                <a:ea typeface="MS PGothic" charset="0"/>
              </a:rPr>
              <a:t>CA</a:t>
            </a:r>
            <a:r>
              <a:rPr lang="en-US" altLang="zh-CN" sz="2700">
                <a:latin typeface="Arial" charset="0"/>
                <a:ea typeface="MS PGothic" charset="0"/>
              </a:rPr>
              <a:t>ching rules in </a:t>
            </a:r>
            <a:r>
              <a:rPr lang="en-US" altLang="zh-CN" sz="2700" u="sng">
                <a:latin typeface="Arial" charset="0"/>
                <a:ea typeface="MS PGothic" charset="0"/>
              </a:rPr>
              <a:t>B</a:t>
            </a:r>
            <a:r>
              <a:rPr lang="en-US" altLang="zh-CN" sz="2700">
                <a:latin typeface="Arial" charset="0"/>
                <a:ea typeface="MS PGothic" charset="0"/>
              </a:rPr>
              <a:t>uckets (CAB)</a:t>
            </a:r>
          </a:p>
        </p:txBody>
      </p:sp>
      <p:sp>
        <p:nvSpPr>
          <p:cNvPr id="15367"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0EEBA56F-D9D1-C949-8100-6919CAA2ABEC}" type="datetime1">
              <a:rPr lang="en-US" altLang="zh-CN" sz="1200">
                <a:solidFill>
                  <a:srgbClr val="898989"/>
                </a:solidFill>
              </a:rPr>
              <a:pPr/>
              <a:t>11/13/20</a:t>
            </a:fld>
            <a:endParaRPr lang="en-US" altLang="zh-CN" sz="1200">
              <a:solidFill>
                <a:srgbClr val="898989"/>
              </a:solidFill>
            </a:endParaRPr>
          </a:p>
        </p:txBody>
      </p:sp>
      <p:sp>
        <p:nvSpPr>
          <p:cNvPr id="15368"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678921BA-659D-204C-ACE1-C6E0C5AACA54}" type="slidenum">
              <a:rPr lang="en-US" altLang="zh-CN" sz="1200">
                <a:solidFill>
                  <a:srgbClr val="898989"/>
                </a:solidFill>
              </a:rPr>
              <a:pPr/>
              <a:t>85</a:t>
            </a:fld>
            <a:endParaRPr lang="en-US" altLang="zh-CN" sz="1200">
              <a:solidFill>
                <a:srgbClr val="898989"/>
              </a:solidFill>
            </a:endParaRPr>
          </a:p>
        </p:txBody>
      </p:sp>
      <p:pic>
        <p:nvPicPr>
          <p:cNvPr id="1536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334" y="1212851"/>
            <a:ext cx="3765551" cy="946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6" name="Group 95"/>
          <p:cNvGrpSpPr>
            <a:grpSpLocks/>
          </p:cNvGrpSpPr>
          <p:nvPr/>
        </p:nvGrpSpPr>
        <p:grpSpPr bwMode="auto">
          <a:xfrm>
            <a:off x="567267" y="2853267"/>
            <a:ext cx="3881967" cy="1849967"/>
            <a:chOff x="497205" y="2574685"/>
            <a:chExt cx="3270250" cy="1694267"/>
          </a:xfrm>
        </p:grpSpPr>
        <p:grpSp>
          <p:nvGrpSpPr>
            <p:cNvPr id="15471" name="Group 93"/>
            <p:cNvGrpSpPr>
              <a:grpSpLocks/>
            </p:cNvGrpSpPr>
            <p:nvPr/>
          </p:nvGrpSpPr>
          <p:grpSpPr bwMode="auto">
            <a:xfrm>
              <a:off x="497205" y="2574685"/>
              <a:ext cx="3270250" cy="1694267"/>
              <a:chOff x="497205" y="2574685"/>
              <a:chExt cx="3270250" cy="1694267"/>
            </a:xfrm>
          </p:grpSpPr>
          <p:pic>
            <p:nvPicPr>
              <p:cNvPr id="15473"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205" y="2574685"/>
                <a:ext cx="3270250" cy="1694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7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6637" y="2699165"/>
                <a:ext cx="1464150" cy="1273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5472"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99569" y="2699165"/>
              <a:ext cx="1373851" cy="1273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 name="Rectangle 14"/>
          <p:cNvSpPr>
            <a:spLocks noChangeArrowheads="1"/>
          </p:cNvSpPr>
          <p:nvPr/>
        </p:nvSpPr>
        <p:spPr bwMode="auto">
          <a:xfrm>
            <a:off x="956734" y="3090334"/>
            <a:ext cx="1221317" cy="241300"/>
          </a:xfrm>
          <a:prstGeom prst="rect">
            <a:avLst/>
          </a:prstGeom>
          <a:noFill/>
          <a:ln w="2222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pPr algn="ctr" eaLnBrk="1" hangingPunct="1"/>
            <a:r>
              <a:rPr lang="en-US" altLang="zh-CN" sz="1900">
                <a:solidFill>
                  <a:srgbClr val="595959"/>
                </a:solidFill>
                <a:ea typeface="黑体" charset="0"/>
                <a:cs typeface="黑体" charset="0"/>
              </a:rPr>
              <a:t>Bucket C</a:t>
            </a:r>
            <a:endParaRPr lang="zh-CN" altLang="en-US" sz="1900">
              <a:solidFill>
                <a:srgbClr val="595959"/>
              </a:solidFill>
              <a:ea typeface="黑体" charset="0"/>
              <a:cs typeface="黑体" charset="0"/>
            </a:endParaRPr>
          </a:p>
        </p:txBody>
      </p:sp>
      <p:sp>
        <p:nvSpPr>
          <p:cNvPr id="32" name="Rectangle 31"/>
          <p:cNvSpPr>
            <a:spLocks noChangeArrowheads="1"/>
          </p:cNvSpPr>
          <p:nvPr/>
        </p:nvSpPr>
        <p:spPr bwMode="auto">
          <a:xfrm>
            <a:off x="956734" y="3418418"/>
            <a:ext cx="1221317" cy="241300"/>
          </a:xfrm>
          <a:prstGeom prst="rect">
            <a:avLst/>
          </a:prstGeom>
          <a:noFill/>
          <a:ln w="2222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pPr algn="ctr" eaLnBrk="1" hangingPunct="1"/>
            <a:r>
              <a:rPr lang="en-US" altLang="zh-CN" sz="1900">
                <a:solidFill>
                  <a:srgbClr val="595959"/>
                </a:solidFill>
                <a:ea typeface="黑体" charset="0"/>
                <a:cs typeface="黑体" charset="0"/>
              </a:rPr>
              <a:t>Bucket F</a:t>
            </a:r>
            <a:endParaRPr lang="zh-CN" altLang="en-US" sz="1900">
              <a:solidFill>
                <a:srgbClr val="595959"/>
              </a:solidFill>
              <a:ea typeface="黑体" charset="0"/>
              <a:cs typeface="黑体" charset="0"/>
            </a:endParaRPr>
          </a:p>
        </p:txBody>
      </p:sp>
      <p:sp>
        <p:nvSpPr>
          <p:cNvPr id="34" name="Rectangle 33"/>
          <p:cNvSpPr>
            <a:spLocks noChangeArrowheads="1"/>
          </p:cNvSpPr>
          <p:nvPr/>
        </p:nvSpPr>
        <p:spPr bwMode="auto">
          <a:xfrm>
            <a:off x="2889251" y="3081868"/>
            <a:ext cx="1214967" cy="268817"/>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1900">
                <a:solidFill>
                  <a:srgbClr val="FFFFFF"/>
                </a:solidFill>
                <a:ea typeface="黑体" charset="0"/>
                <a:cs typeface="黑体" charset="0"/>
              </a:rPr>
              <a:t>Rule 2</a:t>
            </a:r>
            <a:endParaRPr lang="zh-CN" altLang="en-US" sz="1900">
              <a:solidFill>
                <a:srgbClr val="FFFFFF"/>
              </a:solidFill>
              <a:ea typeface="黑体" charset="0"/>
              <a:cs typeface="黑体" charset="0"/>
            </a:endParaRPr>
          </a:p>
        </p:txBody>
      </p:sp>
      <p:sp>
        <p:nvSpPr>
          <p:cNvPr id="35" name="Rectangle 34"/>
          <p:cNvSpPr>
            <a:spLocks noChangeArrowheads="1"/>
          </p:cNvSpPr>
          <p:nvPr/>
        </p:nvSpPr>
        <p:spPr bwMode="auto">
          <a:xfrm>
            <a:off x="2882900" y="3723217"/>
            <a:ext cx="1221317" cy="243416"/>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1900">
                <a:solidFill>
                  <a:srgbClr val="002060"/>
                </a:solidFill>
                <a:ea typeface="黑体" charset="0"/>
                <a:cs typeface="黑体" charset="0"/>
              </a:rPr>
              <a:t>Rule 4</a:t>
            </a:r>
            <a:endParaRPr lang="zh-CN" altLang="en-US" sz="1900">
              <a:solidFill>
                <a:srgbClr val="002060"/>
              </a:solidFill>
              <a:ea typeface="黑体" charset="0"/>
              <a:cs typeface="黑体" charset="0"/>
            </a:endParaRPr>
          </a:p>
        </p:txBody>
      </p:sp>
      <p:sp>
        <p:nvSpPr>
          <p:cNvPr id="16" name="Right Arrow 15"/>
          <p:cNvSpPr>
            <a:spLocks noChangeArrowheads="1"/>
          </p:cNvSpPr>
          <p:nvPr/>
        </p:nvSpPr>
        <p:spPr bwMode="auto">
          <a:xfrm>
            <a:off x="2400300" y="3418418"/>
            <a:ext cx="315384" cy="361949"/>
          </a:xfrm>
          <a:prstGeom prst="rightArrow">
            <a:avLst>
              <a:gd name="adj1" fmla="val 50000"/>
              <a:gd name="adj2" fmla="val 50000"/>
            </a:avLst>
          </a:prstGeom>
          <a:gradFill rotWithShape="1">
            <a:gsLst>
              <a:gs pos="0">
                <a:srgbClr val="000000"/>
              </a:gs>
              <a:gs pos="100000">
                <a:srgbClr val="BCBCBC"/>
              </a:gs>
            </a:gsLst>
            <a:lin ang="16200000"/>
          </a:gradFill>
          <a:ln w="9525">
            <a:solidFill>
              <a:srgbClr val="00000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endParaRPr lang="zh-CN" altLang="en-US">
              <a:solidFill>
                <a:srgbClr val="FFFFFF"/>
              </a:solidFill>
              <a:ea typeface="黑体" charset="0"/>
              <a:cs typeface="黑体" charset="0"/>
            </a:endParaRPr>
          </a:p>
        </p:txBody>
      </p:sp>
      <p:cxnSp>
        <p:nvCxnSpPr>
          <p:cNvPr id="18" name="Straight Arrow Connector 17"/>
          <p:cNvCxnSpPr>
            <a:cxnSpLocks noChangeShapeType="1"/>
          </p:cNvCxnSpPr>
          <p:nvPr/>
        </p:nvCxnSpPr>
        <p:spPr bwMode="auto">
          <a:xfrm>
            <a:off x="1566333" y="3333751"/>
            <a:ext cx="0" cy="0"/>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36" name="Group 35"/>
          <p:cNvGrpSpPr>
            <a:grpSpLocks/>
          </p:cNvGrpSpPr>
          <p:nvPr/>
        </p:nvGrpSpPr>
        <p:grpSpPr bwMode="auto">
          <a:xfrm>
            <a:off x="1824568" y="2084918"/>
            <a:ext cx="1071033" cy="891116"/>
            <a:chOff x="1776741" y="1563257"/>
            <a:chExt cx="803167" cy="668735"/>
          </a:xfrm>
        </p:grpSpPr>
        <p:cxnSp>
          <p:nvCxnSpPr>
            <p:cNvPr id="25" name="Straight Arrow Connector 24"/>
            <p:cNvCxnSpPr>
              <a:cxnSpLocks noChangeShapeType="1"/>
            </p:cNvCxnSpPr>
            <p:nvPr/>
          </p:nvCxnSpPr>
          <p:spPr bwMode="auto">
            <a:xfrm flipH="1">
              <a:off x="1783090" y="1563257"/>
              <a:ext cx="0" cy="668735"/>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5470" name="TextBox 50"/>
            <p:cNvSpPr txBox="1">
              <a:spLocks noChangeArrowheads="1"/>
            </p:cNvSpPr>
            <p:nvPr/>
          </p:nvSpPr>
          <p:spPr bwMode="auto">
            <a:xfrm>
              <a:off x="1776741" y="1704081"/>
              <a:ext cx="803167" cy="28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solidFill>
                    <a:srgbClr val="0070C0"/>
                  </a:solidFill>
                  <a:latin typeface="Times New Roman" charset="0"/>
                  <a:ea typeface="Tahoma" charset="0"/>
                  <a:cs typeface="Times New Roman" charset="0"/>
                </a:rPr>
                <a:t>Buckets</a:t>
              </a:r>
              <a:endParaRPr lang="zh-CN" altLang="en-US" sz="1900">
                <a:solidFill>
                  <a:srgbClr val="0070C0"/>
                </a:solidFill>
                <a:latin typeface="Times New Roman" charset="0"/>
                <a:ea typeface="Tahoma" charset="0"/>
                <a:cs typeface="Times New Roman" charset="0"/>
              </a:endParaRPr>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8551" y="1572684"/>
            <a:ext cx="1642533" cy="446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Rectangle 101"/>
          <p:cNvSpPr>
            <a:spLocks noChangeArrowheads="1"/>
          </p:cNvSpPr>
          <p:nvPr/>
        </p:nvSpPr>
        <p:spPr bwMode="auto">
          <a:xfrm>
            <a:off x="71967" y="3331633"/>
            <a:ext cx="491067" cy="49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algn="ctr" eaLnBrk="1" hangingPunct="1"/>
            <a:r>
              <a:rPr lang="en-US" altLang="zh-CN" sz="2400" b="1">
                <a:latin typeface="Times New Roman" charset="0"/>
                <a:cs typeface="Times New Roman" charset="0"/>
              </a:rPr>
              <a:t>f</a:t>
            </a:r>
            <a:r>
              <a:rPr lang="en-US" altLang="zh-CN" sz="2400" b="1" baseline="-25000">
                <a:latin typeface="Times New Roman" charset="0"/>
                <a:cs typeface="Times New Roman" charset="0"/>
              </a:rPr>
              <a:t>1</a:t>
            </a:r>
            <a:endParaRPr lang="zh-CN" altLang="en-US" sz="2400" b="1" baseline="-25000">
              <a:latin typeface="Times New Roman" charset="0"/>
              <a:cs typeface="Times New Roman" charset="0"/>
            </a:endParaRPr>
          </a:p>
        </p:txBody>
      </p:sp>
      <p:sp>
        <p:nvSpPr>
          <p:cNvPr id="104" name="Freeform 103"/>
          <p:cNvSpPr>
            <a:spLocks/>
          </p:cNvSpPr>
          <p:nvPr/>
        </p:nvSpPr>
        <p:spPr bwMode="auto">
          <a:xfrm>
            <a:off x="573617" y="3644900"/>
            <a:ext cx="4326467" cy="321733"/>
          </a:xfrm>
          <a:custGeom>
            <a:avLst/>
            <a:gdLst>
              <a:gd name="T0" fmla="*/ 0 w 3394129"/>
              <a:gd name="T1" fmla="*/ 0 h 153476"/>
              <a:gd name="T2" fmla="*/ 1429809 w 3394129"/>
              <a:gd name="T3" fmla="*/ 12183 h 153476"/>
              <a:gd name="T4" fmla="*/ 2015067 w 3394129"/>
              <a:gd name="T5" fmla="*/ 231486 h 153476"/>
              <a:gd name="T6" fmla="*/ 3244850 w 3394129"/>
              <a:gd name="T7" fmla="*/ 182753 h 1534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4129" h="153476">
                <a:moveTo>
                  <a:pt x="0" y="0"/>
                </a:moveTo>
                <a:lnTo>
                  <a:pt x="1495587" y="7749"/>
                </a:lnTo>
                <a:cubicBezTo>
                  <a:pt x="1846882" y="32288"/>
                  <a:pt x="1791346" y="129153"/>
                  <a:pt x="2107770" y="147234"/>
                </a:cubicBezTo>
                <a:cubicBezTo>
                  <a:pt x="2424194" y="165315"/>
                  <a:pt x="2909161" y="140776"/>
                  <a:pt x="3394129" y="116238"/>
                </a:cubicBezTo>
              </a:path>
            </a:pathLst>
          </a:custGeom>
          <a:noFill/>
          <a:ln w="38100" cap="flat" cmpd="sng">
            <a:solidFill>
              <a:srgbClr val="558ED5"/>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grpSp>
        <p:nvGrpSpPr>
          <p:cNvPr id="39" name="Group 38"/>
          <p:cNvGrpSpPr>
            <a:grpSpLocks/>
          </p:cNvGrpSpPr>
          <p:nvPr/>
        </p:nvGrpSpPr>
        <p:grpSpPr bwMode="auto">
          <a:xfrm>
            <a:off x="3433233" y="2059518"/>
            <a:ext cx="1204384" cy="901700"/>
            <a:chOff x="2983291" y="1544424"/>
            <a:chExt cx="902811" cy="677274"/>
          </a:xfrm>
        </p:grpSpPr>
        <p:cxnSp>
          <p:nvCxnSpPr>
            <p:cNvPr id="48" name="Straight Arrow Connector 47"/>
            <p:cNvCxnSpPr>
              <a:cxnSpLocks noChangeShapeType="1"/>
            </p:cNvCxnSpPr>
            <p:nvPr/>
          </p:nvCxnSpPr>
          <p:spPr bwMode="auto">
            <a:xfrm>
              <a:off x="2983291" y="1544424"/>
              <a:ext cx="0" cy="677274"/>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5468" name="TextBox 111"/>
            <p:cNvSpPr txBox="1">
              <a:spLocks noChangeArrowheads="1"/>
            </p:cNvSpPr>
            <p:nvPr/>
          </p:nvSpPr>
          <p:spPr bwMode="auto">
            <a:xfrm>
              <a:off x="2998891" y="1638738"/>
              <a:ext cx="8872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solidFill>
                    <a:srgbClr val="0070C0"/>
                  </a:solidFill>
                  <a:latin typeface="Times New Roman" charset="0"/>
                  <a:ea typeface="Tahoma" charset="0"/>
                  <a:cs typeface="Times New Roman" charset="0"/>
                </a:rPr>
                <a:t>Associate</a:t>
              </a:r>
            </a:p>
            <a:p>
              <a:pPr eaLnBrk="1" hangingPunct="1"/>
              <a:r>
                <a:rPr lang="en-US" altLang="zh-CN" sz="1900">
                  <a:solidFill>
                    <a:srgbClr val="0070C0"/>
                  </a:solidFill>
                  <a:latin typeface="Times New Roman" charset="0"/>
                  <a:ea typeface="Tahoma" charset="0"/>
                  <a:cs typeface="Times New Roman" charset="0"/>
                </a:rPr>
                <a:t>Rules</a:t>
              </a:r>
              <a:endParaRPr lang="zh-CN" altLang="en-US" sz="1900">
                <a:solidFill>
                  <a:srgbClr val="0070C0"/>
                </a:solidFill>
                <a:latin typeface="Times New Roman" charset="0"/>
                <a:ea typeface="Tahoma" charset="0"/>
                <a:cs typeface="Times New Roman" charset="0"/>
              </a:endParaRPr>
            </a:p>
          </p:txBody>
        </p:sp>
      </p:grpSp>
      <p:sp>
        <p:nvSpPr>
          <p:cNvPr id="108" name="Freeform 107"/>
          <p:cNvSpPr>
            <a:spLocks/>
          </p:cNvSpPr>
          <p:nvPr/>
        </p:nvSpPr>
        <p:spPr bwMode="auto">
          <a:xfrm>
            <a:off x="563034" y="3060700"/>
            <a:ext cx="4309533" cy="264584"/>
          </a:xfrm>
          <a:custGeom>
            <a:avLst/>
            <a:gdLst>
              <a:gd name="T0" fmla="*/ 0 w 3657600"/>
              <a:gd name="T1" fmla="*/ 0 h 255945"/>
              <a:gd name="T2" fmla="*/ 308150 w 3657600"/>
              <a:gd name="T3" fmla="*/ 180241 h 255945"/>
              <a:gd name="T4" fmla="*/ 814885 w 3657600"/>
              <a:gd name="T5" fmla="*/ 192257 h 255945"/>
              <a:gd name="T6" fmla="*/ 3232150 w 3657600"/>
              <a:gd name="T7" fmla="*/ 186249 h 2559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57600" h="255945">
                <a:moveTo>
                  <a:pt x="0" y="0"/>
                </a:moveTo>
                <a:cubicBezTo>
                  <a:pt x="97510" y="95573"/>
                  <a:pt x="195021" y="191146"/>
                  <a:pt x="348712" y="232475"/>
                </a:cubicBezTo>
                <a:cubicBezTo>
                  <a:pt x="502403" y="273804"/>
                  <a:pt x="922149" y="247973"/>
                  <a:pt x="922149" y="247973"/>
                </a:cubicBezTo>
                <a:lnTo>
                  <a:pt x="3657600" y="240224"/>
                </a:lnTo>
              </a:path>
            </a:pathLst>
          </a:custGeom>
          <a:noFill/>
          <a:ln w="38100" cap="flat" cmpd="sng">
            <a:solidFill>
              <a:srgbClr val="558ED5"/>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113" name="Rectangle 112"/>
          <p:cNvSpPr>
            <a:spLocks noChangeArrowheads="1"/>
          </p:cNvSpPr>
          <p:nvPr/>
        </p:nvSpPr>
        <p:spPr bwMode="auto">
          <a:xfrm>
            <a:off x="88900" y="2990851"/>
            <a:ext cx="450851" cy="493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p>
            <a:pPr algn="ctr" eaLnBrk="1" hangingPunct="1"/>
            <a:r>
              <a:rPr lang="en-US" altLang="zh-CN" sz="2400" b="1">
                <a:latin typeface="Times New Roman" charset="0"/>
                <a:cs typeface="Times New Roman" charset="0"/>
              </a:rPr>
              <a:t>f</a:t>
            </a:r>
            <a:r>
              <a:rPr lang="en-US" altLang="zh-CN" sz="2400" b="1" baseline="-25000">
                <a:latin typeface="Times New Roman" charset="0"/>
                <a:cs typeface="Times New Roman" charset="0"/>
              </a:rPr>
              <a:t>2</a:t>
            </a:r>
            <a:endParaRPr lang="zh-CN" altLang="en-US" sz="2400" b="1" baseline="-25000">
              <a:latin typeface="Times New Roman" charset="0"/>
              <a:cs typeface="Times New Roman" charset="0"/>
            </a:endParaRPr>
          </a:p>
        </p:txBody>
      </p:sp>
      <p:sp>
        <p:nvSpPr>
          <p:cNvPr id="70" name="Rectangle 69"/>
          <p:cNvSpPr>
            <a:spLocks noChangeArrowheads="1"/>
          </p:cNvSpPr>
          <p:nvPr/>
        </p:nvSpPr>
        <p:spPr bwMode="auto">
          <a:xfrm>
            <a:off x="2889251" y="3416301"/>
            <a:ext cx="1214967" cy="251884"/>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1900">
                <a:solidFill>
                  <a:srgbClr val="FFFFFF"/>
                </a:solidFill>
                <a:ea typeface="黑体" charset="0"/>
                <a:cs typeface="黑体" charset="0"/>
              </a:rPr>
              <a:t>Rule 3</a:t>
            </a:r>
            <a:endParaRPr lang="zh-CN" altLang="en-US" sz="1900">
              <a:solidFill>
                <a:srgbClr val="FFFFFF"/>
              </a:solidFill>
              <a:ea typeface="黑体" charset="0"/>
              <a:cs typeface="黑体" charset="0"/>
            </a:endParaRPr>
          </a:p>
        </p:txBody>
      </p:sp>
      <p:grpSp>
        <p:nvGrpSpPr>
          <p:cNvPr id="15385" name="Group 133"/>
          <p:cNvGrpSpPr>
            <a:grpSpLocks/>
          </p:cNvGrpSpPr>
          <p:nvPr/>
        </p:nvGrpSpPr>
        <p:grpSpPr bwMode="auto">
          <a:xfrm>
            <a:off x="4805123" y="829734"/>
            <a:ext cx="1475029" cy="1122871"/>
            <a:chOff x="2705590" y="705625"/>
            <a:chExt cx="1271241" cy="981209"/>
          </a:xfrm>
        </p:grpSpPr>
        <p:grpSp>
          <p:nvGrpSpPr>
            <p:cNvPr id="15462" name="Group 134"/>
            <p:cNvGrpSpPr>
              <a:grpSpLocks/>
            </p:cNvGrpSpPr>
            <p:nvPr/>
          </p:nvGrpSpPr>
          <p:grpSpPr bwMode="auto">
            <a:xfrm>
              <a:off x="3098673" y="1076546"/>
              <a:ext cx="878158" cy="574519"/>
              <a:chOff x="3098673" y="1076546"/>
              <a:chExt cx="878158" cy="574519"/>
            </a:xfrm>
          </p:grpSpPr>
          <p:cxnSp>
            <p:nvCxnSpPr>
              <p:cNvPr id="75" name="Straight Arrow Connector 74"/>
              <p:cNvCxnSpPr>
                <a:cxnSpLocks noChangeShapeType="1"/>
              </p:cNvCxnSpPr>
              <p:nvPr/>
            </p:nvCxnSpPr>
            <p:spPr bwMode="auto">
              <a:xfrm>
                <a:off x="3099375" y="1077401"/>
                <a:ext cx="0" cy="573384"/>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76" name="Straight Arrow Connector 75"/>
              <p:cNvCxnSpPr>
                <a:cxnSpLocks noChangeShapeType="1"/>
              </p:cNvCxnSpPr>
              <p:nvPr/>
            </p:nvCxnSpPr>
            <p:spPr bwMode="auto">
              <a:xfrm>
                <a:off x="3099375" y="1079250"/>
                <a:ext cx="877456" cy="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5463" name="TextBox 135"/>
            <p:cNvSpPr txBox="1">
              <a:spLocks noChangeArrowheads="1"/>
            </p:cNvSpPr>
            <p:nvPr/>
          </p:nvSpPr>
          <p:spPr bwMode="auto">
            <a:xfrm rot="16200000">
              <a:off x="2695997" y="1345672"/>
              <a:ext cx="350755" cy="331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r>
                <a:rPr lang="en-US" altLang="zh-CN" sz="1900">
                  <a:latin typeface="Times New Roman" charset="0"/>
                  <a:cs typeface="Times New Roman" charset="0"/>
                </a:rPr>
                <a:t> </a:t>
              </a:r>
              <a:endParaRPr lang="zh-CN" altLang="en-US" sz="1900">
                <a:latin typeface="Times New Roman" charset="0"/>
                <a:cs typeface="Times New Roman" charset="0"/>
              </a:endParaRPr>
            </a:p>
          </p:txBody>
        </p:sp>
        <p:sp>
          <p:nvSpPr>
            <p:cNvPr id="15464" name="TextBox 136"/>
            <p:cNvSpPr txBox="1">
              <a:spLocks noChangeArrowheads="1"/>
            </p:cNvSpPr>
            <p:nvPr/>
          </p:nvSpPr>
          <p:spPr bwMode="auto">
            <a:xfrm>
              <a:off x="3250493" y="705625"/>
              <a:ext cx="345939"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 </a:t>
              </a:r>
              <a:endParaRPr lang="zh-CN" altLang="en-US" sz="1900">
                <a:latin typeface="Times New Roman" charset="0"/>
                <a:cs typeface="Times New Roman" charset="0"/>
              </a:endParaRPr>
            </a:p>
          </p:txBody>
        </p:sp>
      </p:grpSp>
      <p:grpSp>
        <p:nvGrpSpPr>
          <p:cNvPr id="95" name="Group 94"/>
          <p:cNvGrpSpPr>
            <a:grpSpLocks/>
          </p:cNvGrpSpPr>
          <p:nvPr/>
        </p:nvGrpSpPr>
        <p:grpSpPr bwMode="auto">
          <a:xfrm>
            <a:off x="8252887" y="3162298"/>
            <a:ext cx="458295" cy="384721"/>
            <a:chOff x="4001753" y="3997887"/>
            <a:chExt cx="535903" cy="456081"/>
          </a:xfrm>
        </p:grpSpPr>
        <p:sp>
          <p:nvSpPr>
            <p:cNvPr id="97" name="Oval 96"/>
            <p:cNvSpPr>
              <a:spLocks noChangeArrowheads="1"/>
            </p:cNvSpPr>
            <p:nvPr/>
          </p:nvSpPr>
          <p:spPr bwMode="auto">
            <a:xfrm>
              <a:off x="4001753" y="4113314"/>
              <a:ext cx="190582" cy="193215"/>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5461" name="Rectangle 128"/>
            <p:cNvSpPr>
              <a:spLocks noChangeArrowheads="1"/>
            </p:cNvSpPr>
            <p:nvPr/>
          </p:nvSpPr>
          <p:spPr bwMode="auto">
            <a:xfrm>
              <a:off x="4131866" y="3997887"/>
              <a:ext cx="405790" cy="456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grpSp>
        <p:nvGrpSpPr>
          <p:cNvPr id="31" name="Group 30"/>
          <p:cNvGrpSpPr>
            <a:grpSpLocks/>
          </p:cNvGrpSpPr>
          <p:nvPr/>
        </p:nvGrpSpPr>
        <p:grpSpPr bwMode="auto">
          <a:xfrm>
            <a:off x="207433" y="2042584"/>
            <a:ext cx="1405467" cy="912283"/>
            <a:chOff x="564102" y="1531620"/>
            <a:chExt cx="1053920" cy="684313"/>
          </a:xfrm>
        </p:grpSpPr>
        <p:sp>
          <p:nvSpPr>
            <p:cNvPr id="15458" name="TextBox 109"/>
            <p:cNvSpPr txBox="1">
              <a:spLocks noChangeArrowheads="1"/>
            </p:cNvSpPr>
            <p:nvPr/>
          </p:nvSpPr>
          <p:spPr bwMode="auto">
            <a:xfrm>
              <a:off x="564102" y="1702643"/>
              <a:ext cx="1053920" cy="2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solidFill>
                    <a:srgbClr val="0070C0"/>
                  </a:solidFill>
                  <a:latin typeface="Times New Roman" charset="0"/>
                  <a:ea typeface="Tahoma" charset="0"/>
                  <a:cs typeface="Times New Roman" charset="0"/>
                </a:rPr>
                <a:t>Cache Miss</a:t>
              </a:r>
              <a:endParaRPr lang="zh-CN" altLang="en-US" sz="1900" baseline="-25000">
                <a:solidFill>
                  <a:srgbClr val="0070C0"/>
                </a:solidFill>
                <a:latin typeface="Times New Roman" charset="0"/>
                <a:ea typeface="Tahoma" charset="0"/>
                <a:cs typeface="Times New Roman" charset="0"/>
              </a:endParaRPr>
            </a:p>
          </p:txBody>
        </p:sp>
        <p:cxnSp>
          <p:nvCxnSpPr>
            <p:cNvPr id="103" name="Straight Arrow Connector 102"/>
            <p:cNvCxnSpPr>
              <a:cxnSpLocks noChangeShapeType="1"/>
            </p:cNvCxnSpPr>
            <p:nvPr/>
          </p:nvCxnSpPr>
          <p:spPr bwMode="auto">
            <a:xfrm flipV="1">
              <a:off x="1589452" y="1531620"/>
              <a:ext cx="0" cy="684313"/>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98" name="Freeform 97"/>
          <p:cNvSpPr>
            <a:spLocks/>
          </p:cNvSpPr>
          <p:nvPr/>
        </p:nvSpPr>
        <p:spPr bwMode="auto">
          <a:xfrm>
            <a:off x="560918" y="3420533"/>
            <a:ext cx="4311649" cy="247651"/>
          </a:xfrm>
          <a:custGeom>
            <a:avLst/>
            <a:gdLst>
              <a:gd name="T0" fmla="*/ 0 w 3487118"/>
              <a:gd name="T1" fmla="*/ 0 h 325907"/>
              <a:gd name="T2" fmla="*/ 1422844 w 3487118"/>
              <a:gd name="T3" fmla="*/ 17666 h 325907"/>
              <a:gd name="T4" fmla="*/ 1918684 w 3487118"/>
              <a:gd name="T5" fmla="*/ 172237 h 325907"/>
              <a:gd name="T6" fmla="*/ 3233737 w 3487118"/>
              <a:gd name="T7" fmla="*/ 167821 h 325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87118" h="325907">
                <a:moveTo>
                  <a:pt x="0" y="0"/>
                </a:moveTo>
                <a:lnTo>
                  <a:pt x="1534332" y="30997"/>
                </a:lnTo>
                <a:cubicBezTo>
                  <a:pt x="1879169" y="81366"/>
                  <a:pt x="1743559" y="258305"/>
                  <a:pt x="2069023" y="302217"/>
                </a:cubicBezTo>
                <a:cubicBezTo>
                  <a:pt x="2394487" y="346129"/>
                  <a:pt x="2940802" y="320298"/>
                  <a:pt x="3487118" y="294468"/>
                </a:cubicBezTo>
              </a:path>
            </a:pathLst>
          </a:custGeom>
          <a:noFill/>
          <a:ln w="34925" cap="flat" cmpd="sng">
            <a:solidFill>
              <a:srgbClr val="FAC090"/>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endParaRPr lang="en-US"/>
          </a:p>
        </p:txBody>
      </p:sp>
      <p:sp>
        <p:nvSpPr>
          <p:cNvPr id="122" name="Rectangle 121"/>
          <p:cNvSpPr>
            <a:spLocks noChangeArrowheads="1"/>
          </p:cNvSpPr>
          <p:nvPr/>
        </p:nvSpPr>
        <p:spPr bwMode="auto">
          <a:xfrm>
            <a:off x="88900" y="2650067"/>
            <a:ext cx="450851" cy="49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p>
            <a:pPr algn="ctr" eaLnBrk="1" hangingPunct="1"/>
            <a:r>
              <a:rPr lang="en-US" altLang="zh-CN" sz="2400" b="1">
                <a:latin typeface="Times New Roman" charset="0"/>
                <a:cs typeface="Times New Roman" charset="0"/>
              </a:rPr>
              <a:t>f</a:t>
            </a:r>
            <a:r>
              <a:rPr lang="en-US" altLang="zh-CN" sz="2400" b="1" baseline="-25000">
                <a:latin typeface="Times New Roman" charset="0"/>
                <a:cs typeface="Times New Roman" charset="0"/>
              </a:rPr>
              <a:t>3</a:t>
            </a:r>
            <a:endParaRPr lang="zh-CN" altLang="en-US" sz="2400" b="1" baseline="-25000">
              <a:latin typeface="Times New Roman" charset="0"/>
              <a:cs typeface="Times New Roman" charset="0"/>
            </a:endParaRPr>
          </a:p>
        </p:txBody>
      </p:sp>
      <p:grpSp>
        <p:nvGrpSpPr>
          <p:cNvPr id="123" name="Group 122"/>
          <p:cNvGrpSpPr>
            <a:grpSpLocks/>
          </p:cNvGrpSpPr>
          <p:nvPr/>
        </p:nvGrpSpPr>
        <p:grpSpPr bwMode="auto">
          <a:xfrm>
            <a:off x="8712258" y="1650997"/>
            <a:ext cx="347024" cy="537820"/>
            <a:chOff x="3919051" y="4045096"/>
            <a:chExt cx="408543" cy="634200"/>
          </a:xfrm>
        </p:grpSpPr>
        <p:sp>
          <p:nvSpPr>
            <p:cNvPr id="124" name="Oval 123"/>
            <p:cNvSpPr>
              <a:spLocks noChangeArrowheads="1"/>
            </p:cNvSpPr>
            <p:nvPr/>
          </p:nvSpPr>
          <p:spPr bwMode="auto">
            <a:xfrm>
              <a:off x="3991252" y="4045096"/>
              <a:ext cx="209320" cy="214654"/>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5457" name="Rectangle 128"/>
            <p:cNvSpPr>
              <a:spLocks noChangeArrowheads="1"/>
            </p:cNvSpPr>
            <p:nvPr/>
          </p:nvSpPr>
          <p:spPr bwMode="auto">
            <a:xfrm>
              <a:off x="3919051" y="4225632"/>
              <a:ext cx="408543" cy="453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sp>
        <p:nvSpPr>
          <p:cNvPr id="40" name="TextBox 39"/>
          <p:cNvSpPr txBox="1">
            <a:spLocks noChangeArrowheads="1"/>
          </p:cNvSpPr>
          <p:nvPr/>
        </p:nvSpPr>
        <p:spPr bwMode="auto">
          <a:xfrm>
            <a:off x="889000" y="5285317"/>
            <a:ext cx="4574323"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dirty="0">
                <a:solidFill>
                  <a:schemeClr val="accent1"/>
                </a:solidFill>
                <a:latin typeface="Times New Roman" charset="0"/>
                <a:cs typeface="Times New Roman" charset="0"/>
              </a:rPr>
              <a:t>Install bucket F and rule 3 &amp; 4 </a:t>
            </a:r>
            <a:endParaRPr lang="zh-CN" altLang="en-US" sz="2700" baseline="-25000" dirty="0">
              <a:solidFill>
                <a:schemeClr val="accent1"/>
              </a:solidFill>
              <a:latin typeface="Times New Roman" charset="0"/>
              <a:cs typeface="Times New Roman" charset="0"/>
            </a:endParaRPr>
          </a:p>
        </p:txBody>
      </p:sp>
      <p:sp>
        <p:nvSpPr>
          <p:cNvPr id="126" name="TextBox 125"/>
          <p:cNvSpPr txBox="1">
            <a:spLocks noChangeArrowheads="1"/>
          </p:cNvSpPr>
          <p:nvPr/>
        </p:nvSpPr>
        <p:spPr bwMode="auto">
          <a:xfrm>
            <a:off x="889000" y="4872567"/>
            <a:ext cx="4111926"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a:solidFill>
                  <a:schemeClr val="accent1"/>
                </a:solidFill>
                <a:latin typeface="Times New Roman" charset="0"/>
                <a:cs typeface="Times New Roman" charset="0"/>
              </a:rPr>
              <a:t>Cache Miss at Bucket Filter</a:t>
            </a:r>
            <a:endParaRPr lang="zh-CN" altLang="en-US" sz="2700" baseline="-25000">
              <a:solidFill>
                <a:schemeClr val="accent1"/>
              </a:solidFill>
              <a:latin typeface="Times New Roman" charset="0"/>
              <a:cs typeface="Times New Roman" charset="0"/>
            </a:endParaRPr>
          </a:p>
        </p:txBody>
      </p:sp>
      <p:sp>
        <p:nvSpPr>
          <p:cNvPr id="127" name="TextBox 126"/>
          <p:cNvSpPr txBox="1">
            <a:spLocks noChangeArrowheads="1"/>
          </p:cNvSpPr>
          <p:nvPr/>
        </p:nvSpPr>
        <p:spPr bwMode="auto">
          <a:xfrm>
            <a:off x="882651" y="5685367"/>
            <a:ext cx="1669588"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a:solidFill>
                  <a:schemeClr val="accent1"/>
                </a:solidFill>
                <a:latin typeface="Times New Roman" charset="0"/>
                <a:cs typeface="Times New Roman" charset="0"/>
              </a:rPr>
              <a:t>f</a:t>
            </a:r>
            <a:r>
              <a:rPr lang="en-US" altLang="zh-CN" sz="2700" baseline="-25000">
                <a:solidFill>
                  <a:schemeClr val="accent1"/>
                </a:solidFill>
                <a:latin typeface="Times New Roman" charset="0"/>
                <a:cs typeface="Times New Roman" charset="0"/>
              </a:rPr>
              <a:t>1 </a:t>
            </a:r>
            <a:r>
              <a:rPr lang="en-US" altLang="zh-CN" sz="2700">
                <a:solidFill>
                  <a:schemeClr val="accent1"/>
                </a:solidFill>
                <a:latin typeface="Times New Roman" charset="0"/>
                <a:cs typeface="Times New Roman" charset="0"/>
              </a:rPr>
              <a:t>is set up</a:t>
            </a:r>
            <a:endParaRPr lang="zh-CN" altLang="en-US" sz="2700">
              <a:solidFill>
                <a:schemeClr val="accent1"/>
              </a:solidFill>
              <a:latin typeface="Times New Roman" charset="0"/>
              <a:cs typeface="Times New Roman" charset="0"/>
            </a:endParaRPr>
          </a:p>
        </p:txBody>
      </p:sp>
      <p:sp>
        <p:nvSpPr>
          <p:cNvPr id="131" name="TextBox 130"/>
          <p:cNvSpPr txBox="1">
            <a:spLocks noChangeArrowheads="1"/>
          </p:cNvSpPr>
          <p:nvPr/>
        </p:nvSpPr>
        <p:spPr bwMode="auto">
          <a:xfrm>
            <a:off x="956734" y="4887957"/>
            <a:ext cx="4450443"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dirty="0">
                <a:solidFill>
                  <a:schemeClr val="accent1"/>
                </a:solidFill>
                <a:latin typeface="Times New Roman" charset="0"/>
                <a:cs typeface="Times New Roman" charset="0"/>
              </a:rPr>
              <a:t>Matched Bucket F, and Rule 3</a:t>
            </a:r>
            <a:endParaRPr lang="zh-CN" altLang="en-US" sz="2700" baseline="-25000" dirty="0">
              <a:solidFill>
                <a:schemeClr val="accent1"/>
              </a:solidFill>
              <a:latin typeface="Times New Roman" charset="0"/>
              <a:cs typeface="Times New Roman" charset="0"/>
            </a:endParaRPr>
          </a:p>
        </p:txBody>
      </p:sp>
      <p:sp>
        <p:nvSpPr>
          <p:cNvPr id="132" name="TextBox 131"/>
          <p:cNvSpPr txBox="1">
            <a:spLocks noChangeArrowheads="1"/>
          </p:cNvSpPr>
          <p:nvPr/>
        </p:nvSpPr>
        <p:spPr bwMode="auto">
          <a:xfrm>
            <a:off x="857251" y="5278967"/>
            <a:ext cx="1669588"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a:solidFill>
                  <a:schemeClr val="accent1"/>
                </a:solidFill>
                <a:latin typeface="Times New Roman" charset="0"/>
                <a:cs typeface="Times New Roman" charset="0"/>
              </a:rPr>
              <a:t>f</a:t>
            </a:r>
            <a:r>
              <a:rPr lang="en-US" altLang="zh-CN" sz="2700" baseline="-25000">
                <a:solidFill>
                  <a:schemeClr val="accent1"/>
                </a:solidFill>
                <a:latin typeface="Times New Roman" charset="0"/>
                <a:cs typeface="Times New Roman" charset="0"/>
              </a:rPr>
              <a:t>2 </a:t>
            </a:r>
            <a:r>
              <a:rPr lang="en-US" altLang="zh-CN" sz="2700">
                <a:solidFill>
                  <a:schemeClr val="accent1"/>
                </a:solidFill>
                <a:latin typeface="Times New Roman" charset="0"/>
                <a:cs typeface="Times New Roman" charset="0"/>
              </a:rPr>
              <a:t>is set up</a:t>
            </a:r>
            <a:endParaRPr lang="zh-CN" altLang="en-US" sz="2700">
              <a:solidFill>
                <a:schemeClr val="accent1"/>
              </a:solidFill>
              <a:latin typeface="Times New Roman" charset="0"/>
              <a:cs typeface="Times New Roman" charset="0"/>
            </a:endParaRPr>
          </a:p>
        </p:txBody>
      </p:sp>
      <p:sp>
        <p:nvSpPr>
          <p:cNvPr id="133" name="TextBox 132"/>
          <p:cNvSpPr txBox="1">
            <a:spLocks noChangeArrowheads="1"/>
          </p:cNvSpPr>
          <p:nvPr/>
        </p:nvSpPr>
        <p:spPr bwMode="auto">
          <a:xfrm>
            <a:off x="863398" y="5201109"/>
            <a:ext cx="4650234"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dirty="0">
                <a:solidFill>
                  <a:schemeClr val="accent1"/>
                </a:solidFill>
                <a:latin typeface="Times New Roman" charset="0"/>
                <a:cs typeface="Times New Roman" charset="0"/>
              </a:rPr>
              <a:t>Install bucket A and rule 2 (&amp;3)</a:t>
            </a:r>
            <a:endParaRPr lang="zh-CN" altLang="en-US" sz="2700" baseline="-25000" dirty="0">
              <a:solidFill>
                <a:schemeClr val="accent1"/>
              </a:solidFill>
              <a:latin typeface="Times New Roman" charset="0"/>
              <a:cs typeface="Times New Roman" charset="0"/>
            </a:endParaRPr>
          </a:p>
        </p:txBody>
      </p:sp>
      <p:sp>
        <p:nvSpPr>
          <p:cNvPr id="135" name="TextBox 134"/>
          <p:cNvSpPr txBox="1">
            <a:spLocks noChangeArrowheads="1"/>
          </p:cNvSpPr>
          <p:nvPr/>
        </p:nvSpPr>
        <p:spPr bwMode="auto">
          <a:xfrm>
            <a:off x="882651" y="5676900"/>
            <a:ext cx="1669588" cy="538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a:solidFill>
                  <a:schemeClr val="accent1"/>
                </a:solidFill>
                <a:latin typeface="Times New Roman" charset="0"/>
                <a:cs typeface="Times New Roman" charset="0"/>
              </a:rPr>
              <a:t>f</a:t>
            </a:r>
            <a:r>
              <a:rPr lang="en-US" altLang="zh-CN" sz="2700" baseline="-25000">
                <a:solidFill>
                  <a:schemeClr val="accent1"/>
                </a:solidFill>
                <a:latin typeface="Times New Roman" charset="0"/>
                <a:cs typeface="Times New Roman" charset="0"/>
              </a:rPr>
              <a:t>3 </a:t>
            </a:r>
            <a:r>
              <a:rPr lang="en-US" altLang="zh-CN" sz="2700">
                <a:solidFill>
                  <a:schemeClr val="accent1"/>
                </a:solidFill>
                <a:latin typeface="Times New Roman" charset="0"/>
                <a:cs typeface="Times New Roman" charset="0"/>
              </a:rPr>
              <a:t>is set up</a:t>
            </a:r>
            <a:endParaRPr lang="zh-CN" altLang="en-US" sz="2700">
              <a:solidFill>
                <a:schemeClr val="accent1"/>
              </a:solidFill>
              <a:latin typeface="Times New Roman" charset="0"/>
              <a:cs typeface="Times New Roman" charset="0"/>
            </a:endParaRPr>
          </a:p>
        </p:txBody>
      </p:sp>
      <p:sp>
        <p:nvSpPr>
          <p:cNvPr id="41" name="TextBox 40"/>
          <p:cNvSpPr txBox="1">
            <a:spLocks noChangeArrowheads="1"/>
          </p:cNvSpPr>
          <p:nvPr/>
        </p:nvSpPr>
        <p:spPr bwMode="auto">
          <a:xfrm>
            <a:off x="1246049" y="5722666"/>
            <a:ext cx="7018364" cy="954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b="1" i="1" u="sng" dirty="0">
                <a:solidFill>
                  <a:srgbClr val="0070C0"/>
                </a:solidFill>
              </a:rPr>
              <a:t>Now no more 100s dependent rules</a:t>
            </a:r>
          </a:p>
          <a:p>
            <a:r>
              <a:rPr lang="en-US" altLang="zh-CN" sz="2700" b="1" i="1" dirty="0">
                <a:solidFill>
                  <a:srgbClr val="0070C0"/>
                </a:solidFill>
              </a:rPr>
              <a:t>	</a:t>
            </a:r>
            <a:r>
              <a:rPr lang="en-US" altLang="zh-CN" sz="2700" b="1" i="1" u="sng" dirty="0">
                <a:solidFill>
                  <a:srgbClr val="0070C0"/>
                </a:solidFill>
              </a:rPr>
              <a:t>Only rules within requested bucket</a:t>
            </a:r>
            <a:endParaRPr lang="zh-CN" altLang="en-US" sz="2700" b="1" i="1" u="sng" dirty="0">
              <a:solidFill>
                <a:srgbClr val="0070C0"/>
              </a:solidFill>
            </a:endParaRPr>
          </a:p>
        </p:txBody>
      </p:sp>
      <p:sp>
        <p:nvSpPr>
          <p:cNvPr id="3" name="TextBox 2"/>
          <p:cNvSpPr txBox="1">
            <a:spLocks noChangeArrowheads="1"/>
          </p:cNvSpPr>
          <p:nvPr/>
        </p:nvSpPr>
        <p:spPr bwMode="auto">
          <a:xfrm>
            <a:off x="5897033" y="4639733"/>
            <a:ext cx="2940051" cy="49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b="1" i="1">
                <a:latin typeface="Times New Roman" charset="0"/>
                <a:ea typeface="Tahoma" charset="0"/>
                <a:cs typeface="Times New Roman" charset="0"/>
              </a:rPr>
              <a:t>Rule set (Controller) </a:t>
            </a:r>
            <a:endParaRPr lang="zh-CN" altLang="en-US" b="1" i="1">
              <a:latin typeface="Times New Roman" charset="0"/>
              <a:ea typeface="Tahoma" charset="0"/>
              <a:cs typeface="Times New Roman" charset="0"/>
            </a:endParaRPr>
          </a:p>
        </p:txBody>
      </p:sp>
      <p:grpSp>
        <p:nvGrpSpPr>
          <p:cNvPr id="33" name="Group 32"/>
          <p:cNvGrpSpPr>
            <a:grpSpLocks/>
          </p:cNvGrpSpPr>
          <p:nvPr/>
        </p:nvGrpSpPr>
        <p:grpSpPr bwMode="auto">
          <a:xfrm>
            <a:off x="6707717" y="1212851"/>
            <a:ext cx="1219200" cy="3583516"/>
            <a:chOff x="5031574" y="910155"/>
            <a:chExt cx="914277" cy="2687729"/>
          </a:xfrm>
        </p:grpSpPr>
        <p:cxnSp>
          <p:nvCxnSpPr>
            <p:cNvPr id="7" name="Straight Connector 6"/>
            <p:cNvCxnSpPr>
              <a:cxnSpLocks noChangeShapeType="1"/>
            </p:cNvCxnSpPr>
            <p:nvPr/>
          </p:nvCxnSpPr>
          <p:spPr bwMode="auto">
            <a:xfrm>
              <a:off x="5945851" y="910155"/>
              <a:ext cx="0" cy="2687729"/>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83" name="Straight Connector 82"/>
            <p:cNvCxnSpPr>
              <a:cxnSpLocks noChangeShapeType="1"/>
            </p:cNvCxnSpPr>
            <p:nvPr/>
          </p:nvCxnSpPr>
          <p:spPr bwMode="auto">
            <a:xfrm>
              <a:off x="5031574" y="910155"/>
              <a:ext cx="0" cy="2687729"/>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46" name="Group 45"/>
          <p:cNvGrpSpPr>
            <a:grpSpLocks/>
          </p:cNvGrpSpPr>
          <p:nvPr/>
        </p:nvGrpSpPr>
        <p:grpSpPr bwMode="auto">
          <a:xfrm>
            <a:off x="5598585" y="1498601"/>
            <a:ext cx="2222500" cy="2899833"/>
            <a:chOff x="4199692" y="1124094"/>
            <a:chExt cx="1666547" cy="2174909"/>
          </a:xfrm>
        </p:grpSpPr>
        <p:sp>
          <p:nvSpPr>
            <p:cNvPr id="68" name="Rectangle 67"/>
            <p:cNvSpPr>
              <a:spLocks noChangeArrowheads="1"/>
            </p:cNvSpPr>
            <p:nvPr/>
          </p:nvSpPr>
          <p:spPr bwMode="auto">
            <a:xfrm>
              <a:off x="5183748" y="1124094"/>
              <a:ext cx="411081" cy="687399"/>
            </a:xfrm>
            <a:prstGeom prst="rect">
              <a:avLst/>
            </a:prstGeom>
            <a:gradFill rotWithShape="1">
              <a:gsLst>
                <a:gs pos="0">
                  <a:srgbClr val="A0CA4A">
                    <a:alpha val="40999"/>
                  </a:srgbClr>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rgbClr val="002060"/>
                  </a:solidFill>
                  <a:ea typeface="黑体" charset="0"/>
                  <a:cs typeface="黑体" charset="0"/>
                </a:rPr>
                <a:t>1</a:t>
              </a:r>
              <a:endParaRPr lang="zh-CN" altLang="en-US" sz="2400">
                <a:solidFill>
                  <a:srgbClr val="002060"/>
                </a:solidFill>
                <a:ea typeface="黑体" charset="0"/>
                <a:cs typeface="黑体" charset="0"/>
              </a:endParaRPr>
            </a:p>
          </p:txBody>
        </p:sp>
        <p:sp>
          <p:nvSpPr>
            <p:cNvPr id="78" name="Rectangle 77"/>
            <p:cNvSpPr>
              <a:spLocks noChangeArrowheads="1"/>
            </p:cNvSpPr>
            <p:nvPr/>
          </p:nvSpPr>
          <p:spPr bwMode="auto">
            <a:xfrm>
              <a:off x="4199692" y="1366986"/>
              <a:ext cx="561864" cy="327030"/>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chemeClr val="bg1"/>
                  </a:solidFill>
                  <a:ea typeface="黑体" charset="0"/>
                  <a:cs typeface="黑体" charset="0"/>
                </a:rPr>
                <a:t>6</a:t>
              </a:r>
              <a:endParaRPr lang="zh-CN" altLang="en-US" sz="2400">
                <a:solidFill>
                  <a:schemeClr val="bg1"/>
                </a:solidFill>
                <a:ea typeface="黑体" charset="0"/>
                <a:cs typeface="黑体" charset="0"/>
              </a:endParaRPr>
            </a:p>
          </p:txBody>
        </p:sp>
        <p:sp>
          <p:nvSpPr>
            <p:cNvPr id="81" name="Rectangle 80"/>
            <p:cNvSpPr>
              <a:spLocks noChangeArrowheads="1"/>
            </p:cNvSpPr>
            <p:nvPr/>
          </p:nvSpPr>
          <p:spPr bwMode="auto">
            <a:xfrm>
              <a:off x="4486972" y="2305212"/>
              <a:ext cx="398385" cy="717561"/>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rgbClr val="002060"/>
                  </a:solidFill>
                  <a:ea typeface="黑体" charset="0"/>
                  <a:cs typeface="黑体" charset="0"/>
                </a:rPr>
                <a:t>8</a:t>
              </a:r>
              <a:endParaRPr lang="zh-CN" altLang="en-US" sz="2400">
                <a:solidFill>
                  <a:srgbClr val="002060"/>
                </a:solidFill>
                <a:ea typeface="黑体" charset="0"/>
                <a:cs typeface="黑体" charset="0"/>
              </a:endParaRPr>
            </a:p>
          </p:txBody>
        </p:sp>
        <p:sp>
          <p:nvSpPr>
            <p:cNvPr id="79" name="Rectangle 78"/>
            <p:cNvSpPr>
              <a:spLocks noChangeArrowheads="1"/>
            </p:cNvSpPr>
            <p:nvPr/>
          </p:nvSpPr>
          <p:spPr bwMode="auto">
            <a:xfrm>
              <a:off x="4272703" y="1814668"/>
              <a:ext cx="398384" cy="715973"/>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chemeClr val="bg1"/>
                  </a:solidFill>
                  <a:ea typeface="黑体" charset="0"/>
                  <a:cs typeface="黑体" charset="0"/>
                </a:rPr>
                <a:t>7</a:t>
              </a:r>
              <a:endParaRPr lang="zh-CN" altLang="en-US" sz="2400">
                <a:solidFill>
                  <a:schemeClr val="bg1"/>
                </a:solidFill>
                <a:ea typeface="黑体" charset="0"/>
                <a:cs typeface="黑体" charset="0"/>
              </a:endParaRPr>
            </a:p>
          </p:txBody>
        </p:sp>
        <p:sp>
          <p:nvSpPr>
            <p:cNvPr id="82" name="Rectangle 81"/>
            <p:cNvSpPr>
              <a:spLocks noChangeArrowheads="1"/>
            </p:cNvSpPr>
            <p:nvPr/>
          </p:nvSpPr>
          <p:spPr bwMode="auto">
            <a:xfrm>
              <a:off x="5134545" y="2998961"/>
              <a:ext cx="731694" cy="300042"/>
            </a:xfrm>
            <a:prstGeom prst="rect">
              <a:avLst/>
            </a:prstGeom>
            <a:gradFill rotWithShape="1">
              <a:gsLst>
                <a:gs pos="0">
                  <a:srgbClr val="7F5BAB">
                    <a:alpha val="21999"/>
                  </a:srgbClr>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chemeClr val="bg1"/>
                  </a:solidFill>
                  <a:ea typeface="黑体" charset="0"/>
                  <a:cs typeface="黑体" charset="0"/>
                </a:rPr>
                <a:t>9</a:t>
              </a:r>
              <a:endParaRPr lang="zh-CN" altLang="en-US" sz="2400">
                <a:solidFill>
                  <a:schemeClr val="bg1"/>
                </a:solidFill>
                <a:ea typeface="黑体" charset="0"/>
                <a:cs typeface="黑体" charset="0"/>
              </a:endParaRPr>
            </a:p>
          </p:txBody>
        </p:sp>
        <p:sp>
          <p:nvSpPr>
            <p:cNvPr id="77" name="Rectangle 76"/>
            <p:cNvSpPr>
              <a:spLocks noChangeArrowheads="1"/>
            </p:cNvSpPr>
            <p:nvPr/>
          </p:nvSpPr>
          <p:spPr bwMode="auto">
            <a:xfrm>
              <a:off x="5232951" y="2383002"/>
              <a:ext cx="469808" cy="673111"/>
            </a:xfrm>
            <a:prstGeom prst="rect">
              <a:avLst/>
            </a:prstGeom>
            <a:gradFill rotWithShape="1">
              <a:gsLst>
                <a:gs pos="0">
                  <a:srgbClr val="39B7D8">
                    <a:alpha val="59000"/>
                  </a:srgbClr>
                </a:gs>
                <a:gs pos="100000">
                  <a:srgbClr val="95EEFF"/>
                </a:gs>
              </a:gsLst>
              <a:lin ang="16200000"/>
            </a:gradFill>
            <a:ln w="9525">
              <a:solidFill>
                <a:srgbClr val="46AAC5"/>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rgbClr val="002060"/>
                  </a:solidFill>
                  <a:ea typeface="黑体" charset="0"/>
                  <a:cs typeface="黑体" charset="0"/>
                </a:rPr>
                <a:t>5</a:t>
              </a:r>
              <a:endParaRPr lang="zh-CN" altLang="en-US" sz="2400">
                <a:solidFill>
                  <a:srgbClr val="002060"/>
                </a:solidFill>
                <a:ea typeface="黑体" charset="0"/>
                <a:cs typeface="黑体" charset="0"/>
              </a:endParaRPr>
            </a:p>
          </p:txBody>
        </p:sp>
      </p:grpSp>
      <p:grpSp>
        <p:nvGrpSpPr>
          <p:cNvPr id="38" name="Group 37"/>
          <p:cNvGrpSpPr>
            <a:grpSpLocks/>
          </p:cNvGrpSpPr>
          <p:nvPr/>
        </p:nvGrpSpPr>
        <p:grpSpPr bwMode="auto">
          <a:xfrm>
            <a:off x="5262033" y="2493434"/>
            <a:ext cx="3843867" cy="1058333"/>
            <a:chOff x="3946348" y="1870685"/>
            <a:chExt cx="2883036" cy="793480"/>
          </a:xfrm>
        </p:grpSpPr>
        <p:cxnSp>
          <p:nvCxnSpPr>
            <p:cNvPr id="87" name="Straight Connector 86"/>
            <p:cNvCxnSpPr>
              <a:cxnSpLocks noChangeShapeType="1"/>
            </p:cNvCxnSpPr>
            <p:nvPr/>
          </p:nvCxnSpPr>
          <p:spPr bwMode="auto">
            <a:xfrm>
              <a:off x="3946348" y="1870685"/>
              <a:ext cx="2883036"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86" name="Straight Connector 85"/>
            <p:cNvCxnSpPr>
              <a:cxnSpLocks noChangeShapeType="1"/>
            </p:cNvCxnSpPr>
            <p:nvPr/>
          </p:nvCxnSpPr>
          <p:spPr bwMode="auto">
            <a:xfrm>
              <a:off x="3946348" y="2664165"/>
              <a:ext cx="2881449"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112" name="Group 111"/>
          <p:cNvGrpSpPr/>
          <p:nvPr/>
        </p:nvGrpSpPr>
        <p:grpSpPr>
          <a:xfrm>
            <a:off x="7935478" y="2499183"/>
            <a:ext cx="1178044" cy="1056256"/>
            <a:chOff x="5188604" y="1018624"/>
            <a:chExt cx="1140469" cy="973233"/>
          </a:xfrm>
          <a:noFill/>
        </p:grpSpPr>
        <p:sp>
          <p:nvSpPr>
            <p:cNvPr id="114" name="Rectangle 113"/>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15" name="TextBox 114"/>
            <p:cNvSpPr txBox="1"/>
            <p:nvPr/>
          </p:nvSpPr>
          <p:spPr>
            <a:xfrm>
              <a:off x="5901978" y="1602895"/>
              <a:ext cx="340170" cy="382839"/>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F</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9" name="Group 18"/>
          <p:cNvGrpSpPr>
            <a:grpSpLocks/>
          </p:cNvGrpSpPr>
          <p:nvPr/>
        </p:nvGrpSpPr>
        <p:grpSpPr bwMode="auto">
          <a:xfrm>
            <a:off x="5482170" y="1409701"/>
            <a:ext cx="3621614" cy="3186810"/>
            <a:chOff x="4110874" y="1044580"/>
            <a:chExt cx="2716330" cy="2388931"/>
          </a:xfrm>
        </p:grpSpPr>
        <p:grpSp>
          <p:nvGrpSpPr>
            <p:cNvPr id="13" name="Group 12"/>
            <p:cNvGrpSpPr/>
            <p:nvPr/>
          </p:nvGrpSpPr>
          <p:grpSpPr>
            <a:xfrm>
              <a:off x="4112928" y="1044580"/>
              <a:ext cx="921555" cy="816582"/>
              <a:chOff x="5173808" y="994077"/>
              <a:chExt cx="1155264" cy="986280"/>
            </a:xfrm>
            <a:noFill/>
          </p:grpSpPr>
          <p:sp>
            <p:nvSpPr>
              <p:cNvPr id="92" name="Rectangle 91"/>
              <p:cNvSpPr/>
              <p:nvPr/>
            </p:nvSpPr>
            <p:spPr>
              <a:xfrm>
                <a:off x="5173808" y="994077"/>
                <a:ext cx="1155264" cy="986280"/>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0" name="TextBox 9"/>
              <p:cNvSpPr txBox="1"/>
              <p:nvPr/>
            </p:nvSpPr>
            <p:spPr>
              <a:xfrm>
                <a:off x="5901979" y="1602896"/>
                <a:ext cx="356492" cy="376198"/>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A</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5438" name="Group 8"/>
            <p:cNvGrpSpPr>
              <a:grpSpLocks/>
            </p:cNvGrpSpPr>
            <p:nvPr/>
          </p:nvGrpSpPr>
          <p:grpSpPr bwMode="auto">
            <a:xfrm>
              <a:off x="5034837" y="1046167"/>
              <a:ext cx="903328" cy="836673"/>
              <a:chOff x="5034837" y="1046167"/>
              <a:chExt cx="903328" cy="836673"/>
            </a:xfrm>
          </p:grpSpPr>
          <p:sp>
            <p:nvSpPr>
              <p:cNvPr id="89" name="Rectangle 88"/>
              <p:cNvSpPr>
                <a:spLocks noChangeArrowheads="1"/>
              </p:cNvSpPr>
              <p:nvPr/>
            </p:nvSpPr>
            <p:spPr bwMode="auto">
              <a:xfrm>
                <a:off x="5034837" y="1046167"/>
                <a:ext cx="903328" cy="815574"/>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FFFFFF"/>
                  </a:solidFill>
                  <a:ea typeface="黑体" charset="0"/>
                  <a:cs typeface="黑体" charset="0"/>
                </a:endParaRPr>
              </a:p>
            </p:txBody>
          </p:sp>
          <p:sp>
            <p:nvSpPr>
              <p:cNvPr id="15445" name="TextBox 89"/>
              <p:cNvSpPr txBox="1">
                <a:spLocks noChangeArrowheads="1"/>
              </p:cNvSpPr>
              <p:nvPr/>
            </p:nvSpPr>
            <p:spPr bwMode="auto">
              <a:xfrm>
                <a:off x="5584136" y="1571370"/>
                <a:ext cx="273230" cy="311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B</a:t>
                </a:r>
                <a:endParaRPr lang="zh-CN" altLang="en-US" sz="2100" b="1">
                  <a:solidFill>
                    <a:srgbClr val="595959"/>
                  </a:solidFill>
                  <a:latin typeface="Times New Roman" charset="0"/>
                  <a:ea typeface="Tahoma" charset="0"/>
                  <a:cs typeface="Times New Roman" charset="0"/>
                </a:endParaRPr>
              </a:p>
            </p:txBody>
          </p:sp>
        </p:grpSp>
        <p:grpSp>
          <p:nvGrpSpPr>
            <p:cNvPr id="101" name="Group 100"/>
            <p:cNvGrpSpPr/>
            <p:nvPr/>
          </p:nvGrpSpPr>
          <p:grpSpPr>
            <a:xfrm>
              <a:off x="4112928" y="1871974"/>
              <a:ext cx="909753" cy="792192"/>
              <a:chOff x="5188604" y="1018624"/>
              <a:chExt cx="1140469" cy="973233"/>
            </a:xfrm>
            <a:noFill/>
          </p:grpSpPr>
          <p:sp>
            <p:nvSpPr>
              <p:cNvPr id="105" name="Rectangle 104"/>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06" name="TextBox 105"/>
              <p:cNvSpPr txBox="1"/>
              <p:nvPr/>
            </p:nvSpPr>
            <p:spPr>
              <a:xfrm>
                <a:off x="5901979" y="1602896"/>
                <a:ext cx="356492" cy="382651"/>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D</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09" name="Group 108"/>
            <p:cNvGrpSpPr/>
            <p:nvPr/>
          </p:nvGrpSpPr>
          <p:grpSpPr>
            <a:xfrm>
              <a:off x="5030785" y="1868253"/>
              <a:ext cx="909753" cy="792192"/>
              <a:chOff x="5188604" y="1018624"/>
              <a:chExt cx="1140469" cy="973233"/>
            </a:xfrm>
            <a:noFill/>
          </p:grpSpPr>
          <p:sp>
            <p:nvSpPr>
              <p:cNvPr id="110" name="Rectangle 109"/>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11" name="TextBox 110"/>
              <p:cNvSpPr txBox="1"/>
              <p:nvPr/>
            </p:nvSpPr>
            <p:spPr>
              <a:xfrm>
                <a:off x="5901979" y="1602896"/>
                <a:ext cx="342521" cy="382651"/>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E</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25" name="Group 124"/>
            <p:cNvGrpSpPr/>
            <p:nvPr/>
          </p:nvGrpSpPr>
          <p:grpSpPr>
            <a:xfrm>
              <a:off x="4110874" y="2664165"/>
              <a:ext cx="909753" cy="769346"/>
              <a:chOff x="5188604" y="1018624"/>
              <a:chExt cx="1140469" cy="981724"/>
            </a:xfrm>
            <a:noFill/>
          </p:grpSpPr>
          <p:sp>
            <p:nvSpPr>
              <p:cNvPr id="128" name="Rectangle 127"/>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29" name="TextBox 128"/>
              <p:cNvSpPr txBox="1"/>
              <p:nvPr/>
            </p:nvSpPr>
            <p:spPr>
              <a:xfrm>
                <a:off x="5901979" y="1602896"/>
                <a:ext cx="370588" cy="397452"/>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G</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0" name="Group 129"/>
            <p:cNvGrpSpPr/>
            <p:nvPr/>
          </p:nvGrpSpPr>
          <p:grpSpPr>
            <a:xfrm>
              <a:off x="5030785" y="2658269"/>
              <a:ext cx="916862" cy="769345"/>
              <a:chOff x="5188604" y="1018624"/>
              <a:chExt cx="1140469" cy="981724"/>
            </a:xfrm>
            <a:noFill/>
          </p:grpSpPr>
          <p:sp>
            <p:nvSpPr>
              <p:cNvPr id="134" name="Rectangle 133"/>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36" name="TextBox 135"/>
              <p:cNvSpPr txBox="1"/>
              <p:nvPr/>
            </p:nvSpPr>
            <p:spPr>
              <a:xfrm>
                <a:off x="5901980" y="1602896"/>
                <a:ext cx="367714" cy="397452"/>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rPr>
                  <a:t>H</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7" name="Group 136"/>
            <p:cNvGrpSpPr/>
            <p:nvPr/>
          </p:nvGrpSpPr>
          <p:grpSpPr>
            <a:xfrm>
              <a:off x="5949257" y="2658481"/>
              <a:ext cx="877947" cy="774001"/>
              <a:chOff x="5202087" y="1002420"/>
              <a:chExt cx="1092063" cy="987664"/>
            </a:xfrm>
            <a:noFill/>
          </p:grpSpPr>
          <p:sp>
            <p:nvSpPr>
              <p:cNvPr id="138" name="Rectangle 137"/>
              <p:cNvSpPr/>
              <p:nvPr/>
            </p:nvSpPr>
            <p:spPr>
              <a:xfrm>
                <a:off x="5202087" y="1002420"/>
                <a:ext cx="1092063"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39" name="TextBox 138"/>
              <p:cNvSpPr txBox="1"/>
              <p:nvPr/>
            </p:nvSpPr>
            <p:spPr>
              <a:xfrm>
                <a:off x="5918771" y="1592633"/>
                <a:ext cx="270061" cy="397451"/>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rPr>
                  <a:t>I</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grpSp>
        <p:nvGrpSpPr>
          <p:cNvPr id="42" name="Group 41"/>
          <p:cNvGrpSpPr>
            <a:grpSpLocks/>
          </p:cNvGrpSpPr>
          <p:nvPr/>
        </p:nvGrpSpPr>
        <p:grpSpPr bwMode="auto">
          <a:xfrm>
            <a:off x="5486403" y="1403351"/>
            <a:ext cx="3621614" cy="3183564"/>
            <a:chOff x="2648686" y="3143250"/>
            <a:chExt cx="2716330" cy="2387803"/>
          </a:xfrm>
        </p:grpSpPr>
        <p:grpSp>
          <p:nvGrpSpPr>
            <p:cNvPr id="15423" name="Group 139"/>
            <p:cNvGrpSpPr>
              <a:grpSpLocks/>
            </p:cNvGrpSpPr>
            <p:nvPr/>
          </p:nvGrpSpPr>
          <p:grpSpPr bwMode="auto">
            <a:xfrm>
              <a:off x="2648686" y="3143250"/>
              <a:ext cx="2716330" cy="2387803"/>
              <a:chOff x="4110874" y="1045876"/>
              <a:chExt cx="2716330" cy="2387803"/>
            </a:xfrm>
          </p:grpSpPr>
          <p:grpSp>
            <p:nvGrpSpPr>
              <p:cNvPr id="141" name="Group 140"/>
              <p:cNvGrpSpPr/>
              <p:nvPr/>
            </p:nvGrpSpPr>
            <p:grpSpPr>
              <a:xfrm>
                <a:off x="4112928" y="1045876"/>
                <a:ext cx="911969" cy="815285"/>
                <a:chOff x="5173808" y="995641"/>
                <a:chExt cx="1143247" cy="984713"/>
              </a:xfrm>
              <a:noFill/>
            </p:grpSpPr>
            <p:sp>
              <p:nvSpPr>
                <p:cNvPr id="160" name="Rectangle 159"/>
                <p:cNvSpPr/>
                <p:nvPr/>
              </p:nvSpPr>
              <p:spPr>
                <a:xfrm>
                  <a:off x="5173808" y="995641"/>
                  <a:ext cx="1143247" cy="98471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61" name="TextBox 160"/>
                <p:cNvSpPr txBox="1"/>
                <p:nvPr/>
              </p:nvSpPr>
              <p:spPr>
                <a:xfrm>
                  <a:off x="5901980" y="1602896"/>
                  <a:ext cx="356492" cy="376404"/>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A</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5429" name="Group 141"/>
              <p:cNvGrpSpPr>
                <a:grpSpLocks/>
              </p:cNvGrpSpPr>
              <p:nvPr/>
            </p:nvGrpSpPr>
            <p:grpSpPr bwMode="auto">
              <a:xfrm>
                <a:off x="5020550" y="1045876"/>
                <a:ext cx="917615" cy="836485"/>
                <a:chOff x="5020550" y="1045876"/>
                <a:chExt cx="917615" cy="836485"/>
              </a:xfrm>
            </p:grpSpPr>
            <p:sp>
              <p:nvSpPr>
                <p:cNvPr id="158" name="Rectangle 157"/>
                <p:cNvSpPr>
                  <a:spLocks noChangeArrowheads="1"/>
                </p:cNvSpPr>
                <p:nvPr/>
              </p:nvSpPr>
              <p:spPr bwMode="auto">
                <a:xfrm>
                  <a:off x="5020550" y="1045876"/>
                  <a:ext cx="917615" cy="816019"/>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59" name="TextBox 158"/>
                <p:cNvSpPr txBox="1"/>
                <p:nvPr/>
              </p:nvSpPr>
              <p:spPr>
                <a:xfrm>
                  <a:off x="5584233" y="1570721"/>
                  <a:ext cx="273229" cy="311640"/>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B</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43" name="Group 142"/>
              <p:cNvGrpSpPr/>
              <p:nvPr/>
            </p:nvGrpSpPr>
            <p:grpSpPr>
              <a:xfrm>
                <a:off x="4112928" y="1871974"/>
                <a:ext cx="909753" cy="792192"/>
                <a:chOff x="5188604" y="1018624"/>
                <a:chExt cx="1140469" cy="973233"/>
              </a:xfrm>
              <a:noFill/>
            </p:grpSpPr>
            <p:sp>
              <p:nvSpPr>
                <p:cNvPr id="156" name="Rectangle 155"/>
                <p:cNvSpPr/>
                <p:nvPr/>
              </p:nvSpPr>
              <p:spPr>
                <a:xfrm>
                  <a:off x="5188604" y="1018624"/>
                  <a:ext cx="1140469"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57" name="TextBox 156"/>
                <p:cNvSpPr txBox="1"/>
                <p:nvPr/>
              </p:nvSpPr>
              <p:spPr>
                <a:xfrm>
                  <a:off x="5901979" y="1602896"/>
                  <a:ext cx="356492" cy="382860"/>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D</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44" name="Group 143"/>
              <p:cNvGrpSpPr/>
              <p:nvPr/>
            </p:nvGrpSpPr>
            <p:grpSpPr>
              <a:xfrm>
                <a:off x="5030785" y="1868253"/>
                <a:ext cx="909753" cy="792192"/>
                <a:chOff x="5188604" y="1018624"/>
                <a:chExt cx="1140469" cy="973233"/>
              </a:xfrm>
              <a:noFill/>
            </p:grpSpPr>
            <p:sp>
              <p:nvSpPr>
                <p:cNvPr id="154" name="Rectangle 153"/>
                <p:cNvSpPr/>
                <p:nvPr/>
              </p:nvSpPr>
              <p:spPr>
                <a:xfrm>
                  <a:off x="5188604" y="1018624"/>
                  <a:ext cx="1140469"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55" name="TextBox 154"/>
                <p:cNvSpPr txBox="1"/>
                <p:nvPr/>
              </p:nvSpPr>
              <p:spPr>
                <a:xfrm>
                  <a:off x="5901979" y="1602896"/>
                  <a:ext cx="342521" cy="382860"/>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E</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45" name="Group 144"/>
              <p:cNvGrpSpPr/>
              <p:nvPr/>
            </p:nvGrpSpPr>
            <p:grpSpPr>
              <a:xfrm>
                <a:off x="4110874" y="2664164"/>
                <a:ext cx="909753" cy="769515"/>
                <a:chOff x="5188604" y="1018624"/>
                <a:chExt cx="1140469" cy="981941"/>
              </a:xfrm>
              <a:noFill/>
            </p:grpSpPr>
            <p:sp>
              <p:nvSpPr>
                <p:cNvPr id="152" name="Rectangle 151"/>
                <p:cNvSpPr/>
                <p:nvPr/>
              </p:nvSpPr>
              <p:spPr>
                <a:xfrm>
                  <a:off x="5188604" y="1018624"/>
                  <a:ext cx="1140469"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53" name="TextBox 152"/>
                <p:cNvSpPr txBox="1"/>
                <p:nvPr/>
              </p:nvSpPr>
              <p:spPr>
                <a:xfrm>
                  <a:off x="5901978" y="1602896"/>
                  <a:ext cx="370588" cy="397669"/>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G</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46" name="Group 145"/>
              <p:cNvGrpSpPr/>
              <p:nvPr/>
            </p:nvGrpSpPr>
            <p:grpSpPr>
              <a:xfrm>
                <a:off x="5030785" y="2658268"/>
                <a:ext cx="916862" cy="769515"/>
                <a:chOff x="5188604" y="1018624"/>
                <a:chExt cx="1140469" cy="981941"/>
              </a:xfrm>
              <a:noFill/>
            </p:grpSpPr>
            <p:sp>
              <p:nvSpPr>
                <p:cNvPr id="150" name="Rectangle 149"/>
                <p:cNvSpPr/>
                <p:nvPr/>
              </p:nvSpPr>
              <p:spPr>
                <a:xfrm>
                  <a:off x="5188604" y="1018624"/>
                  <a:ext cx="1140469"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51" name="TextBox 150"/>
                <p:cNvSpPr txBox="1"/>
                <p:nvPr/>
              </p:nvSpPr>
              <p:spPr>
                <a:xfrm>
                  <a:off x="5901980" y="1602896"/>
                  <a:ext cx="367714" cy="397669"/>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rPr>
                    <a:t>H</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47" name="Group 146"/>
              <p:cNvGrpSpPr/>
              <p:nvPr/>
            </p:nvGrpSpPr>
            <p:grpSpPr>
              <a:xfrm>
                <a:off x="5949257" y="2658481"/>
                <a:ext cx="877947" cy="774172"/>
                <a:chOff x="5202087" y="1002420"/>
                <a:chExt cx="1092063" cy="987882"/>
              </a:xfrm>
              <a:noFill/>
            </p:grpSpPr>
            <p:sp>
              <p:nvSpPr>
                <p:cNvPr id="148" name="Rectangle 147"/>
                <p:cNvSpPr/>
                <p:nvPr/>
              </p:nvSpPr>
              <p:spPr>
                <a:xfrm>
                  <a:off x="5202087" y="1002420"/>
                  <a:ext cx="1092063"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49" name="TextBox 148"/>
                <p:cNvSpPr txBox="1"/>
                <p:nvPr/>
              </p:nvSpPr>
              <p:spPr>
                <a:xfrm>
                  <a:off x="5918771" y="1592633"/>
                  <a:ext cx="270061" cy="397669"/>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rPr>
                    <a:t>I</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grpSp>
          <p:nvGrpSpPr>
            <p:cNvPr id="15424" name="Group 161"/>
            <p:cNvGrpSpPr>
              <a:grpSpLocks/>
            </p:cNvGrpSpPr>
            <p:nvPr/>
          </p:nvGrpSpPr>
          <p:grpSpPr bwMode="auto">
            <a:xfrm>
              <a:off x="4480739" y="3146425"/>
              <a:ext cx="881102" cy="813038"/>
              <a:chOff x="5947940" y="1063464"/>
              <a:chExt cx="881102" cy="813038"/>
            </a:xfrm>
          </p:grpSpPr>
          <p:sp>
            <p:nvSpPr>
              <p:cNvPr id="163" name="Rectangle 162"/>
              <p:cNvSpPr>
                <a:spLocks noChangeArrowheads="1"/>
              </p:cNvSpPr>
              <p:nvPr/>
            </p:nvSpPr>
            <p:spPr bwMode="auto">
              <a:xfrm>
                <a:off x="5947940" y="1063464"/>
                <a:ext cx="881102" cy="806494"/>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FFFFFF"/>
                  </a:solidFill>
                  <a:ea typeface="黑体" charset="0"/>
                  <a:cs typeface="黑体" charset="0"/>
                </a:endParaRPr>
              </a:p>
            </p:txBody>
          </p:sp>
          <p:sp>
            <p:nvSpPr>
              <p:cNvPr id="164" name="TextBox 163"/>
              <p:cNvSpPr txBox="1"/>
              <p:nvPr/>
            </p:nvSpPr>
            <p:spPr>
              <a:xfrm>
                <a:off x="6472320" y="1564862"/>
                <a:ext cx="284374" cy="311640"/>
              </a:xfrm>
              <a:prstGeom prst="rect">
                <a:avLst/>
              </a:prstGeom>
              <a:noFill/>
            </p:spPr>
            <p:txBody>
              <a:bodyPr wrap="none">
                <a:spAutoFit/>
              </a:bodyPr>
              <a:lstStyle/>
              <a:p>
                <a:pPr>
                  <a:defRPr/>
                </a:pPr>
                <a:r>
                  <a:rPr lang="en-US" altLang="zh-CN" sz="2100" b="1" dirty="0">
                    <a:solidFill>
                      <a:schemeClr val="tx1">
                        <a:lumMod val="65000"/>
                        <a:lumOff val="35000"/>
                        <a:alpha val="55000"/>
                      </a:schemeClr>
                    </a:solidFill>
                    <a:latin typeface="Times New Roman" panose="02020603050405020304" pitchFamily="18" charset="0"/>
                    <a:ea typeface="Tahoma" panose="020B0604030504040204" pitchFamily="34" charset="0"/>
                    <a:cs typeface="Times New Roman" panose="02020603050405020304" pitchFamily="18" charset="0"/>
                  </a:rPr>
                  <a:t>C</a:t>
                </a:r>
                <a:endParaRPr lang="zh-CN" altLang="en-US" sz="2100" b="1" dirty="0">
                  <a:solidFill>
                    <a:schemeClr val="tx1">
                      <a:lumMod val="65000"/>
                      <a:lumOff val="35000"/>
                      <a:alpha val="5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5" name="Group 164"/>
            <p:cNvGrpSpPr/>
            <p:nvPr/>
          </p:nvGrpSpPr>
          <p:grpSpPr>
            <a:xfrm>
              <a:off x="4479280" y="3964905"/>
              <a:ext cx="883533" cy="792192"/>
              <a:chOff x="5188604" y="1018624"/>
              <a:chExt cx="1140469" cy="973233"/>
            </a:xfrm>
            <a:noFill/>
          </p:grpSpPr>
          <p:sp>
            <p:nvSpPr>
              <p:cNvPr id="166" name="Rectangle 165"/>
              <p:cNvSpPr/>
              <p:nvPr/>
            </p:nvSpPr>
            <p:spPr>
              <a:xfrm>
                <a:off x="5188604" y="1018624"/>
                <a:ext cx="1140469" cy="973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55000"/>
                    </a:schemeClr>
                  </a:solidFill>
                </a:endParaRPr>
              </a:p>
            </p:txBody>
          </p:sp>
          <p:sp>
            <p:nvSpPr>
              <p:cNvPr id="167" name="TextBox 166"/>
              <p:cNvSpPr txBox="1"/>
              <p:nvPr/>
            </p:nvSpPr>
            <p:spPr>
              <a:xfrm>
                <a:off x="5901978" y="1602895"/>
                <a:ext cx="340185" cy="382860"/>
              </a:xfrm>
              <a:prstGeom prst="rect">
                <a:avLst/>
              </a:prstGeom>
              <a:grpFill/>
            </p:spPr>
            <p:txBody>
              <a:bodyPr wrap="none">
                <a:spAutoFit/>
              </a:bodyPr>
              <a:lstStyle/>
              <a:p>
                <a:pPr>
                  <a:defRPr/>
                </a:pPr>
                <a:r>
                  <a:rPr lang="en-US" altLang="zh-CN" sz="2100" b="1" dirty="0">
                    <a:solidFill>
                      <a:schemeClr val="tx1">
                        <a:lumMod val="65000"/>
                        <a:lumOff val="35000"/>
                        <a:alpha val="55000"/>
                      </a:schemeClr>
                    </a:solidFill>
                    <a:latin typeface="Times New Roman" panose="02020603050405020304" pitchFamily="18" charset="0"/>
                    <a:ea typeface="Tahoma" panose="020B0604030504040204" pitchFamily="34" charset="0"/>
                    <a:cs typeface="Times New Roman" panose="02020603050405020304" pitchFamily="18" charset="0"/>
                  </a:rPr>
                  <a:t>F</a:t>
                </a:r>
                <a:endParaRPr lang="zh-CN" altLang="en-US" sz="2100" b="1" dirty="0">
                  <a:solidFill>
                    <a:schemeClr val="tx1">
                      <a:lumMod val="65000"/>
                      <a:lumOff val="35000"/>
                      <a:alpha val="5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grpSp>
        <p:nvGrpSpPr>
          <p:cNvPr id="17" name="Group 16"/>
          <p:cNvGrpSpPr>
            <a:grpSpLocks/>
          </p:cNvGrpSpPr>
          <p:nvPr/>
        </p:nvGrpSpPr>
        <p:grpSpPr bwMode="auto">
          <a:xfrm>
            <a:off x="7924800" y="1409701"/>
            <a:ext cx="1176867" cy="1084364"/>
            <a:chOff x="5947974" y="1063170"/>
            <a:chExt cx="881411" cy="812182"/>
          </a:xfrm>
        </p:grpSpPr>
        <p:sp>
          <p:nvSpPr>
            <p:cNvPr id="91" name="Rectangle 90"/>
            <p:cNvSpPr>
              <a:spLocks noChangeArrowheads="1"/>
            </p:cNvSpPr>
            <p:nvPr/>
          </p:nvSpPr>
          <p:spPr bwMode="auto">
            <a:xfrm>
              <a:off x="5947974" y="1063170"/>
              <a:ext cx="881411" cy="806954"/>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FFFFFF"/>
                </a:solidFill>
                <a:ea typeface="黑体" charset="0"/>
                <a:cs typeface="黑体" charset="0"/>
              </a:endParaRPr>
            </a:p>
          </p:txBody>
        </p:sp>
        <p:sp>
          <p:nvSpPr>
            <p:cNvPr id="15422" name="TextBox 92"/>
            <p:cNvSpPr txBox="1">
              <a:spLocks noChangeArrowheads="1"/>
            </p:cNvSpPr>
            <p:nvPr/>
          </p:nvSpPr>
          <p:spPr bwMode="auto">
            <a:xfrm>
              <a:off x="6472699" y="1564147"/>
              <a:ext cx="283963" cy="31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C</a:t>
              </a:r>
              <a:endParaRPr lang="zh-CN" altLang="en-US" sz="2100" b="1">
                <a:solidFill>
                  <a:srgbClr val="595959"/>
                </a:solidFill>
                <a:latin typeface="Times New Roman" charset="0"/>
                <a:ea typeface="Tahoma" charset="0"/>
                <a:cs typeface="Times New Roman" charset="0"/>
              </a:endParaRPr>
            </a:p>
          </p:txBody>
        </p:sp>
      </p:grpSp>
      <p:sp>
        <p:nvSpPr>
          <p:cNvPr id="168" name="Rectangle 167"/>
          <p:cNvSpPr/>
          <p:nvPr/>
        </p:nvSpPr>
        <p:spPr>
          <a:xfrm>
            <a:off x="8086298" y="2406908"/>
            <a:ext cx="847284" cy="1452777"/>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4</a:t>
            </a:r>
            <a:endParaRPr lang="zh-CN" altLang="en-US" sz="2400" dirty="0">
              <a:solidFill>
                <a:schemeClr val="bg1">
                  <a:alpha val="55000"/>
                </a:schemeClr>
              </a:solidFill>
            </a:endParaRPr>
          </a:p>
        </p:txBody>
      </p:sp>
      <p:sp>
        <p:nvSpPr>
          <p:cNvPr id="169" name="Rectangle 168"/>
          <p:cNvSpPr/>
          <p:nvPr/>
        </p:nvSpPr>
        <p:spPr>
          <a:xfrm>
            <a:off x="7348067" y="1846310"/>
            <a:ext cx="1392028" cy="992673"/>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3</a:t>
            </a:r>
            <a:endParaRPr lang="zh-CN" altLang="en-US" sz="2400" dirty="0">
              <a:solidFill>
                <a:schemeClr val="bg1">
                  <a:alpha val="55000"/>
                </a:schemeClr>
              </a:solidFill>
            </a:endParaRPr>
          </a:p>
        </p:txBody>
      </p:sp>
      <p:sp>
        <p:nvSpPr>
          <p:cNvPr id="170" name="Rectangle 169"/>
          <p:cNvSpPr/>
          <p:nvPr/>
        </p:nvSpPr>
        <p:spPr>
          <a:xfrm>
            <a:off x="8238382" y="1568642"/>
            <a:ext cx="764977" cy="448975"/>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2</a:t>
            </a:r>
            <a:endParaRPr lang="zh-CN" altLang="en-US" sz="2400" dirty="0">
              <a:solidFill>
                <a:schemeClr val="bg1">
                  <a:alpha val="55000"/>
                </a:schemeClr>
              </a:solidFill>
            </a:endParaRPr>
          </a:p>
        </p:txBody>
      </p:sp>
      <p:grpSp>
        <p:nvGrpSpPr>
          <p:cNvPr id="45" name="Group 44"/>
          <p:cNvGrpSpPr>
            <a:grpSpLocks/>
          </p:cNvGrpSpPr>
          <p:nvPr/>
        </p:nvGrpSpPr>
        <p:grpSpPr bwMode="auto">
          <a:xfrm>
            <a:off x="5592234" y="1504952"/>
            <a:ext cx="2222500" cy="2899833"/>
            <a:chOff x="4207161" y="3626250"/>
            <a:chExt cx="1666547" cy="2174909"/>
          </a:xfrm>
        </p:grpSpPr>
        <p:sp>
          <p:nvSpPr>
            <p:cNvPr id="171" name="Rectangle 170"/>
            <p:cNvSpPr/>
            <p:nvPr/>
          </p:nvSpPr>
          <p:spPr>
            <a:xfrm>
              <a:off x="5191184" y="3626250"/>
              <a:ext cx="410982" cy="687540"/>
            </a:xfrm>
            <a:prstGeom prst="rect">
              <a:avLst/>
            </a:prstGeom>
            <a:solidFill>
              <a:schemeClr val="tx1">
                <a:lumMod val="50000"/>
                <a:lumOff val="50000"/>
                <a:alpha val="23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altLang="zh-CN" sz="2400" dirty="0">
                  <a:solidFill>
                    <a:schemeClr val="bg1">
                      <a:alpha val="55000"/>
                    </a:schemeClr>
                  </a:solidFill>
                </a:rPr>
                <a:t>1</a:t>
              </a:r>
              <a:endParaRPr lang="zh-CN" altLang="en-US" sz="2400" dirty="0">
                <a:solidFill>
                  <a:schemeClr val="bg1">
                    <a:alpha val="55000"/>
                  </a:schemeClr>
                </a:solidFill>
              </a:endParaRPr>
            </a:p>
          </p:txBody>
        </p:sp>
        <p:sp>
          <p:nvSpPr>
            <p:cNvPr id="172" name="Rectangle 171"/>
            <p:cNvSpPr/>
            <p:nvPr/>
          </p:nvSpPr>
          <p:spPr>
            <a:xfrm>
              <a:off x="4207161" y="3868415"/>
              <a:ext cx="562208" cy="327218"/>
            </a:xfrm>
            <a:prstGeom prst="rect">
              <a:avLst/>
            </a:prstGeom>
            <a:solidFill>
              <a:schemeClr val="tx1">
                <a:lumMod val="50000"/>
                <a:lumOff val="50000"/>
                <a:alpha val="23000"/>
              </a:schemeClr>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r>
                <a:rPr lang="en-US" altLang="zh-CN" sz="2400" dirty="0">
                  <a:solidFill>
                    <a:schemeClr val="bg1">
                      <a:alpha val="55000"/>
                    </a:schemeClr>
                  </a:solidFill>
                </a:rPr>
                <a:t>6</a:t>
              </a:r>
              <a:endParaRPr lang="zh-CN" altLang="en-US" sz="2400" dirty="0">
                <a:solidFill>
                  <a:schemeClr val="bg1">
                    <a:alpha val="55000"/>
                  </a:schemeClr>
                </a:solidFill>
              </a:endParaRPr>
            </a:p>
          </p:txBody>
        </p:sp>
        <p:sp>
          <p:nvSpPr>
            <p:cNvPr id="173" name="Rectangle 172"/>
            <p:cNvSpPr/>
            <p:nvPr/>
          </p:nvSpPr>
          <p:spPr>
            <a:xfrm>
              <a:off x="4494363" y="4807774"/>
              <a:ext cx="397904" cy="717095"/>
            </a:xfrm>
            <a:prstGeom prst="rect">
              <a:avLst/>
            </a:prstGeom>
            <a:solidFill>
              <a:schemeClr val="tx1">
                <a:lumMod val="50000"/>
                <a:lumOff val="50000"/>
                <a:alpha val="23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altLang="zh-CN" sz="2400" dirty="0">
                  <a:solidFill>
                    <a:schemeClr val="bg1">
                      <a:alpha val="55000"/>
                    </a:schemeClr>
                  </a:solidFill>
                </a:rPr>
                <a:t>8</a:t>
              </a:r>
              <a:endParaRPr lang="zh-CN" altLang="en-US" sz="2400" dirty="0">
                <a:solidFill>
                  <a:schemeClr val="bg1">
                    <a:alpha val="55000"/>
                  </a:schemeClr>
                </a:solidFill>
              </a:endParaRPr>
            </a:p>
          </p:txBody>
        </p:sp>
        <p:sp>
          <p:nvSpPr>
            <p:cNvPr id="174" name="Rectangle 173"/>
            <p:cNvSpPr/>
            <p:nvPr/>
          </p:nvSpPr>
          <p:spPr>
            <a:xfrm>
              <a:off x="4280462" y="4316102"/>
              <a:ext cx="397904" cy="717095"/>
            </a:xfrm>
            <a:prstGeom prst="rect">
              <a:avLst/>
            </a:prstGeom>
            <a:solidFill>
              <a:schemeClr val="tx1">
                <a:lumMod val="50000"/>
                <a:lumOff val="50000"/>
                <a:alpha val="23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400" dirty="0">
                  <a:solidFill>
                    <a:schemeClr val="bg1">
                      <a:alpha val="55000"/>
                    </a:schemeClr>
                  </a:solidFill>
                </a:rPr>
                <a:t>7</a:t>
              </a:r>
              <a:endParaRPr lang="zh-CN" altLang="en-US" sz="2400" dirty="0">
                <a:solidFill>
                  <a:schemeClr val="bg1">
                    <a:alpha val="55000"/>
                  </a:schemeClr>
                </a:solidFill>
              </a:endParaRPr>
            </a:p>
          </p:txBody>
        </p:sp>
        <p:sp>
          <p:nvSpPr>
            <p:cNvPr id="175" name="Rectangle 174"/>
            <p:cNvSpPr/>
            <p:nvPr/>
          </p:nvSpPr>
          <p:spPr>
            <a:xfrm>
              <a:off x="5142056" y="5501786"/>
              <a:ext cx="731652" cy="299373"/>
            </a:xfrm>
            <a:prstGeom prst="rect">
              <a:avLst/>
            </a:prstGeom>
            <a:solidFill>
              <a:schemeClr val="tx1">
                <a:lumMod val="50000"/>
                <a:lumOff val="50000"/>
                <a:alpha val="23000"/>
              </a:schemeClr>
            </a:solidFill>
            <a:ln>
              <a:noFill/>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en-US" altLang="zh-CN" sz="2400" dirty="0">
                  <a:solidFill>
                    <a:schemeClr val="bg1">
                      <a:alpha val="55000"/>
                    </a:schemeClr>
                  </a:solidFill>
                </a:rPr>
                <a:t>9</a:t>
              </a:r>
              <a:endParaRPr lang="zh-CN" altLang="en-US" sz="2400" dirty="0">
                <a:solidFill>
                  <a:schemeClr val="bg1">
                    <a:alpha val="55000"/>
                  </a:schemeClr>
                </a:solidFill>
              </a:endParaRPr>
            </a:p>
          </p:txBody>
        </p:sp>
        <p:sp>
          <p:nvSpPr>
            <p:cNvPr id="176" name="Rectangle 175"/>
            <p:cNvSpPr/>
            <p:nvPr/>
          </p:nvSpPr>
          <p:spPr>
            <a:xfrm>
              <a:off x="5240434" y="4885924"/>
              <a:ext cx="470357" cy="672862"/>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altLang="zh-CN" sz="2400" dirty="0">
                  <a:solidFill>
                    <a:schemeClr val="bg1">
                      <a:alpha val="55000"/>
                    </a:schemeClr>
                  </a:solidFill>
                </a:rPr>
                <a:t>5</a:t>
              </a:r>
              <a:endParaRPr lang="zh-CN" altLang="en-US" sz="2400" dirty="0">
                <a:solidFill>
                  <a:schemeClr val="bg1">
                    <a:alpha val="55000"/>
                  </a:schemeClr>
                </a:solidFill>
              </a:endParaRPr>
            </a:p>
          </p:txBody>
        </p:sp>
      </p:grpSp>
      <p:grpSp>
        <p:nvGrpSpPr>
          <p:cNvPr id="119" name="Group 118"/>
          <p:cNvGrpSpPr>
            <a:grpSpLocks/>
          </p:cNvGrpSpPr>
          <p:nvPr/>
        </p:nvGrpSpPr>
        <p:grpSpPr bwMode="auto">
          <a:xfrm>
            <a:off x="8211663" y="2601388"/>
            <a:ext cx="347024" cy="509568"/>
            <a:chOff x="3921877" y="4069986"/>
            <a:chExt cx="405647" cy="603622"/>
          </a:xfrm>
        </p:grpSpPr>
        <p:sp>
          <p:nvSpPr>
            <p:cNvPr id="120" name="Oval 119"/>
            <p:cNvSpPr>
              <a:spLocks noChangeArrowheads="1"/>
            </p:cNvSpPr>
            <p:nvPr/>
          </p:nvSpPr>
          <p:spPr bwMode="auto">
            <a:xfrm>
              <a:off x="4007174" y="4069986"/>
              <a:ext cx="192990" cy="198080"/>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5414" name="Rectangle 128"/>
            <p:cNvSpPr>
              <a:spLocks noChangeArrowheads="1"/>
            </p:cNvSpPr>
            <p:nvPr/>
          </p:nvSpPr>
          <p:spPr bwMode="auto">
            <a:xfrm>
              <a:off x="3921877" y="4217876"/>
              <a:ext cx="405647" cy="455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sp>
        <p:nvSpPr>
          <p:cNvPr id="180" name="TextBox 179"/>
          <p:cNvSpPr txBox="1">
            <a:spLocks noChangeArrowheads="1"/>
          </p:cNvSpPr>
          <p:nvPr/>
        </p:nvSpPr>
        <p:spPr bwMode="auto">
          <a:xfrm>
            <a:off x="6343651" y="4654551"/>
            <a:ext cx="1917847" cy="49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b="1" i="1">
                <a:latin typeface="Times New Roman" charset="0"/>
                <a:ea typeface="Tahoma" charset="0"/>
                <a:cs typeface="Times New Roman" charset="0"/>
              </a:rPr>
              <a:t>Switch Mem</a:t>
            </a:r>
            <a:endParaRPr lang="zh-CN" altLang="en-US" b="1" i="1">
              <a:latin typeface="Times New Roman" charset="0"/>
              <a:ea typeface="Tahoma" charset="0"/>
              <a:cs typeface="Times New Roman" charset="0"/>
            </a:endParaRPr>
          </a:p>
        </p:txBody>
      </p:sp>
      <p:sp>
        <p:nvSpPr>
          <p:cNvPr id="162" name="Text Placeholder 2"/>
          <p:cNvSpPr>
            <a:spLocks noGrp="1"/>
          </p:cNvSpPr>
          <p:nvPr>
            <p:ph type="body" sz="quarter" idx="14"/>
          </p:nvPr>
        </p:nvSpPr>
        <p:spPr bwMode="auto">
          <a:xfrm>
            <a:off x="0" y="228600"/>
            <a:ext cx="91440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000" b="0" dirty="0">
                <a:solidFill>
                  <a:srgbClr val="000000"/>
                </a:solidFill>
                <a:latin typeface="Calibri"/>
                <a:ea typeface="MS PGothic" charset="0"/>
                <a:cs typeface="Calibri"/>
              </a:rPr>
              <a:t>Solution: </a:t>
            </a:r>
            <a:r>
              <a:rPr lang="en-US" altLang="zh-CN" sz="4000" b="0" dirty="0" err="1">
                <a:solidFill>
                  <a:srgbClr val="000000"/>
                </a:solidFill>
                <a:latin typeface="Calibri"/>
                <a:ea typeface="MS PGothic" charset="0"/>
                <a:cs typeface="Calibri"/>
              </a:rPr>
              <a:t>CAching</a:t>
            </a:r>
            <a:r>
              <a:rPr lang="en-US" altLang="zh-CN" sz="4000" b="0" dirty="0">
                <a:solidFill>
                  <a:srgbClr val="000000"/>
                </a:solidFill>
                <a:latin typeface="Calibri"/>
                <a:ea typeface="MS PGothic" charset="0"/>
                <a:cs typeface="Calibri"/>
              </a:rPr>
              <a:t> rules in Buckets (CAB)</a:t>
            </a:r>
          </a:p>
        </p:txBody>
      </p:sp>
    </p:spTree>
    <p:extLst>
      <p:ext uri="{BB962C8B-B14F-4D97-AF65-F5344CB8AC3E}">
        <p14:creationId xmlns:p14="http://schemas.microsoft.com/office/powerpoint/2010/main" val="291921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nodeType="afterGroup">
                            <p:stCondLst>
                              <p:cond delay="1000"/>
                            </p:stCondLst>
                            <p:childTnLst>
                              <p:par>
                                <p:cTn id="13" presetID="1" presetClass="exit" presetSubtype="0" fill="hold" nodeType="after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par>
                          <p:cTn id="15" fill="hold" nodeType="afterGroup">
                            <p:stCondLst>
                              <p:cond delay="1000"/>
                            </p:stCondLst>
                            <p:childTnLst>
                              <p:par>
                                <p:cTn id="16" presetID="1" presetClass="exit" presetSubtype="0" fill="hold" nodeType="afterEffect">
                                  <p:stCondLst>
                                    <p:cond delay="0"/>
                                  </p:stCondLst>
                                  <p:childTnLst>
                                    <p:set>
                                      <p:cBhvr>
                                        <p:cTn id="17" dur="1" fill="hold">
                                          <p:stCondLst>
                                            <p:cond delay="0"/>
                                          </p:stCondLst>
                                        </p:cTn>
                                        <p:tgtEl>
                                          <p:spTgt spid="38"/>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1" nodeType="clickEffect">
                                  <p:stCondLst>
                                    <p:cond delay="0"/>
                                  </p:stCondLst>
                                  <p:childTnLst>
                                    <p:set>
                                      <p:cBhvr>
                                        <p:cTn id="43" dur="1" fill="hold">
                                          <p:stCondLst>
                                            <p:cond delay="0"/>
                                          </p:stCondLst>
                                        </p:cTn>
                                        <p:tgtEl>
                                          <p:spTgt spid="180"/>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65"/>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7"/>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12"/>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6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6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70"/>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wipe(left)">
                                      <p:cBhvr>
                                        <p:cTn id="80" dur="500"/>
                                        <p:tgtEl>
                                          <p:spTgt spid="126"/>
                                        </p:tgtEl>
                                      </p:cBhvr>
                                    </p:animEffect>
                                  </p:childTnLst>
                                </p:cTn>
                              </p:par>
                            </p:childTnLst>
                          </p:cTn>
                        </p:par>
                        <p:par>
                          <p:cTn id="81" fill="hold" nodeType="afterGroup">
                            <p:stCondLst>
                              <p:cond delay="500"/>
                            </p:stCondLst>
                            <p:childTnLst>
                              <p:par>
                                <p:cTn id="82" presetID="1" presetClass="entr" presetSubtype="0" fill="hold" nodeType="afterEffect">
                                  <p:stCondLst>
                                    <p:cond delay="0"/>
                                  </p:stCondLst>
                                  <p:childTnLst>
                                    <p:set>
                                      <p:cBhvr>
                                        <p:cTn id="83" dur="1" fill="hold">
                                          <p:stCondLst>
                                            <p:cond delay="0"/>
                                          </p:stCondLst>
                                        </p:cTn>
                                        <p:tgtEl>
                                          <p:spTgt spid="112"/>
                                        </p:tgtEl>
                                        <p:attrNameLst>
                                          <p:attrName>style.visibility</p:attrName>
                                        </p:attrNameLst>
                                      </p:cBhvr>
                                      <p:to>
                                        <p:strVal val="visible"/>
                                      </p:to>
                                    </p:set>
                                  </p:childTnLst>
                                </p:cTn>
                              </p:par>
                            </p:childTnLst>
                          </p:cTn>
                        </p:par>
                        <p:par>
                          <p:cTn id="84" fill="hold" nodeType="afterGroup">
                            <p:stCondLst>
                              <p:cond delay="500"/>
                            </p:stCondLst>
                            <p:childTnLst>
                              <p:par>
                                <p:cTn id="85" presetID="6" presetClass="emph" presetSubtype="0" autoRev="1" fill="hold" nodeType="afterEffect">
                                  <p:stCondLst>
                                    <p:cond delay="0"/>
                                  </p:stCondLst>
                                  <p:childTnLst>
                                    <p:animScale>
                                      <p:cBhvr>
                                        <p:cTn id="86" dur="500" fill="hold"/>
                                        <p:tgtEl>
                                          <p:spTgt spid="112"/>
                                        </p:tgtEl>
                                      </p:cBhvr>
                                      <p:by x="120000" y="120000"/>
                                    </p:animScale>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22" presetClass="entr" presetSubtype="1"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up)">
                                      <p:cBhvr>
                                        <p:cTn id="92" dur="500"/>
                                        <p:tgtEl>
                                          <p:spTgt spid="3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up)">
                                      <p:cBhvr>
                                        <p:cTn id="95" dur="500"/>
                                        <p:tgtEl>
                                          <p:spTgt spid="3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2" nodeType="clickEffect">
                                  <p:stCondLst>
                                    <p:cond delay="0"/>
                                  </p:stCondLst>
                                  <p:childTnLst>
                                    <p:set>
                                      <p:cBhvr>
                                        <p:cTn id="99" dur="1" fill="hold">
                                          <p:stCondLst>
                                            <p:cond delay="0"/>
                                          </p:stCondLst>
                                        </p:cTn>
                                        <p:tgtEl>
                                          <p:spTgt spid="65"/>
                                        </p:tgtEl>
                                        <p:attrNameLst>
                                          <p:attrName>style.visibility</p:attrName>
                                        </p:attrNameLst>
                                      </p:cBhvr>
                                      <p:to>
                                        <p:strVal val="visible"/>
                                      </p:to>
                                    </p:set>
                                  </p:childTnLst>
                                </p:cTn>
                              </p:par>
                              <p:par>
                                <p:cTn id="100" presetID="6" presetClass="emph" presetSubtype="0" autoRev="1" fill="hold" grpId="3" nodeType="withEffect">
                                  <p:stCondLst>
                                    <p:cond delay="0"/>
                                  </p:stCondLst>
                                  <p:childTnLst>
                                    <p:animScale>
                                      <p:cBhvr>
                                        <p:cTn id="101" dur="500" fill="hold"/>
                                        <p:tgtEl>
                                          <p:spTgt spid="65"/>
                                        </p:tgtEl>
                                      </p:cBhvr>
                                      <p:by x="120000" y="120000"/>
                                    </p:animScale>
                                  </p:childTnLst>
                                </p:cTn>
                              </p:par>
                              <p:par>
                                <p:cTn id="102" presetID="1" presetClass="entr" presetSubtype="0" fill="hold" grpId="1" nodeType="withEffect">
                                  <p:stCondLst>
                                    <p:cond delay="0"/>
                                  </p:stCondLst>
                                  <p:childTnLst>
                                    <p:set>
                                      <p:cBhvr>
                                        <p:cTn id="103" dur="1" fill="hold">
                                          <p:stCondLst>
                                            <p:cond delay="0"/>
                                          </p:stCondLst>
                                        </p:cTn>
                                        <p:tgtEl>
                                          <p:spTgt spid="69"/>
                                        </p:tgtEl>
                                        <p:attrNameLst>
                                          <p:attrName>style.visibility</p:attrName>
                                        </p:attrNameLst>
                                      </p:cBhvr>
                                      <p:to>
                                        <p:strVal val="visible"/>
                                      </p:to>
                                    </p:set>
                                  </p:childTnLst>
                                </p:cTn>
                              </p:par>
                              <p:par>
                                <p:cTn id="104" presetID="6" presetClass="emph" presetSubtype="0" autoRev="1" fill="hold" grpId="2" nodeType="withEffect">
                                  <p:stCondLst>
                                    <p:cond delay="0"/>
                                  </p:stCondLst>
                                  <p:childTnLst>
                                    <p:animScale>
                                      <p:cBhvr>
                                        <p:cTn id="105" dur="500" fill="hold"/>
                                        <p:tgtEl>
                                          <p:spTgt spid="69"/>
                                        </p:tgtEl>
                                      </p:cBhvr>
                                      <p:by x="120000" y="120000"/>
                                    </p:animScale>
                                  </p:childTnLst>
                                </p:cTn>
                              </p:par>
                              <p:par>
                                <p:cTn id="106" presetID="22" presetClass="entr" presetSubtype="1"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wipe(up)">
                                      <p:cBhvr>
                                        <p:cTn id="108" dur="500"/>
                                        <p:tgtEl>
                                          <p:spTgt spid="70"/>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wipe(up)">
                                      <p:cBhvr>
                                        <p:cTn id="111" dur="500"/>
                                        <p:tgtEl>
                                          <p:spTgt spid="35"/>
                                        </p:tgtEl>
                                      </p:cBhvr>
                                    </p:animEffect>
                                  </p:childTnLst>
                                </p:cTn>
                              </p:par>
                              <p:par>
                                <p:cTn id="112" presetID="22" presetClass="entr" presetSubtype="1"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up)">
                                      <p:cBhvr>
                                        <p:cTn id="114" dur="500"/>
                                        <p:tgtEl>
                                          <p:spTgt spid="39"/>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up)">
                                      <p:cBhvr>
                                        <p:cTn id="117" dur="500"/>
                                        <p:tgtEl>
                                          <p:spTgt spid="40"/>
                                        </p:tgtEl>
                                      </p:cBhvr>
                                    </p:animEffect>
                                  </p:childTnLst>
                                </p:cTn>
                              </p:par>
                              <p:par>
                                <p:cTn id="118" presetID="1" presetClass="exit" presetSubtype="0" fill="hold" nodeType="withEffect">
                                  <p:stCondLst>
                                    <p:cond delay="0"/>
                                  </p:stCondLst>
                                  <p:childTnLst>
                                    <p:set>
                                      <p:cBhvr>
                                        <p:cTn id="119" dur="1" fill="hold">
                                          <p:stCondLst>
                                            <p:cond delay="0"/>
                                          </p:stCondLst>
                                        </p:cTn>
                                        <p:tgtEl>
                                          <p:spTgt spid="169"/>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168"/>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wipe(left)">
                                      <p:cBhvr>
                                        <p:cTn id="126" dur="500"/>
                                        <p:tgtEl>
                                          <p:spTgt spid="104"/>
                                        </p:tgtEl>
                                      </p:cBhvr>
                                    </p:animEffect>
                                  </p:childTnLst>
                                </p:cTn>
                              </p:par>
                              <p:par>
                                <p:cTn id="127" presetID="1" presetClass="exit" presetSubtype="0" fill="hold" nodeType="withEffect">
                                  <p:stCondLst>
                                    <p:cond delay="0"/>
                                  </p:stCondLst>
                                  <p:childTnLst>
                                    <p:set>
                                      <p:cBhvr>
                                        <p:cTn id="128" dur="1" fill="hold">
                                          <p:stCondLst>
                                            <p:cond delay="0"/>
                                          </p:stCondLst>
                                        </p:cTn>
                                        <p:tgtEl>
                                          <p:spTgt spid="31"/>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36"/>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22" presetClass="entr" presetSubtype="8" fill="hold" grpId="0" nodeType="with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wipe(left)">
                                      <p:cBhvr>
                                        <p:cTn id="135" dur="500"/>
                                        <p:tgtEl>
                                          <p:spTgt spid="127"/>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126"/>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0"/>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127"/>
                                        </p:tgtEl>
                                        <p:attrNameLst>
                                          <p:attrName>style.visibility</p:attrName>
                                        </p:attrNameLst>
                                      </p:cBhvr>
                                      <p:to>
                                        <p:strVal val="hidden"/>
                                      </p:to>
                                    </p:set>
                                  </p:childTnLst>
                                </p:cTn>
                              </p:par>
                              <p:par>
                                <p:cTn id="144" presetID="10" presetClass="entr" presetSubtype="0" fill="hold" grpId="0" nodeType="withEffect">
                                  <p:stCondLst>
                                    <p:cond delay="0"/>
                                  </p:stCondLst>
                                  <p:childTnLst>
                                    <p:set>
                                      <p:cBhvr>
                                        <p:cTn id="145" dur="1" fill="hold">
                                          <p:stCondLst>
                                            <p:cond delay="0"/>
                                          </p:stCondLst>
                                        </p:cTn>
                                        <p:tgtEl>
                                          <p:spTgt spid="113"/>
                                        </p:tgtEl>
                                        <p:attrNameLst>
                                          <p:attrName>style.visibility</p:attrName>
                                        </p:attrNameLst>
                                      </p:cBhvr>
                                      <p:to>
                                        <p:strVal val="visible"/>
                                      </p:to>
                                    </p:set>
                                    <p:animEffect transition="in" filter="fade">
                                      <p:cBhvr>
                                        <p:cTn id="146" dur="500"/>
                                        <p:tgtEl>
                                          <p:spTgt spid="113"/>
                                        </p:tgtEl>
                                      </p:cBhvr>
                                    </p:animEffect>
                                  </p:childTnLst>
                                </p:cTn>
                              </p:par>
                              <p:par>
                                <p:cTn id="147" presetID="10" presetClass="entr" presetSubtype="0" fill="hold" nodeType="with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fade">
                                      <p:cBhvr>
                                        <p:cTn id="149" dur="500"/>
                                        <p:tgtEl>
                                          <p:spTgt spid="119"/>
                                        </p:tgtEl>
                                      </p:cBhvr>
                                    </p:animEffect>
                                  </p:childTnLst>
                                </p:cTn>
                              </p:par>
                            </p:childTnLst>
                          </p:cTn>
                        </p:par>
                        <p:par>
                          <p:cTn id="150" fill="hold" nodeType="afterGroup">
                            <p:stCondLst>
                              <p:cond delay="500"/>
                            </p:stCondLst>
                            <p:childTnLst>
                              <p:par>
                                <p:cTn id="151" presetID="6" presetClass="emph" presetSubtype="0" autoRev="1" fill="hold" nodeType="afterEffect">
                                  <p:stCondLst>
                                    <p:cond delay="0"/>
                                  </p:stCondLst>
                                  <p:childTnLst>
                                    <p:animScale>
                                      <p:cBhvr>
                                        <p:cTn id="152" dur="500" fill="hold"/>
                                        <p:tgtEl>
                                          <p:spTgt spid="112"/>
                                        </p:tgtEl>
                                      </p:cBhvr>
                                      <p:by x="120000" y="120000"/>
                                    </p:animScale>
                                  </p:childTnLst>
                                </p:cTn>
                              </p:par>
                              <p:par>
                                <p:cTn id="153" presetID="6" presetClass="emph" presetSubtype="0" autoRev="1" fill="hold" grpId="1" nodeType="withEffect">
                                  <p:stCondLst>
                                    <p:cond delay="0"/>
                                  </p:stCondLst>
                                  <p:childTnLst>
                                    <p:animScale>
                                      <p:cBhvr>
                                        <p:cTn id="154" dur="500" fill="hold"/>
                                        <p:tgtEl>
                                          <p:spTgt spid="32"/>
                                        </p:tgtEl>
                                      </p:cBhvr>
                                      <p:by x="120000" y="120000"/>
                                    </p:animScale>
                                  </p:childTnLst>
                                </p:cTn>
                              </p:par>
                              <p:par>
                                <p:cTn id="155" presetID="6" presetClass="emph" presetSubtype="0" autoRev="1" fill="hold" grpId="1" nodeType="withEffect">
                                  <p:stCondLst>
                                    <p:cond delay="0"/>
                                  </p:stCondLst>
                                  <p:childTnLst>
                                    <p:animScale>
                                      <p:cBhvr>
                                        <p:cTn id="156" dur="500" fill="hold"/>
                                        <p:tgtEl>
                                          <p:spTgt spid="70"/>
                                        </p:tgtEl>
                                      </p:cBhvr>
                                      <p:by x="120000" y="120000"/>
                                    </p:animScale>
                                  </p:childTnLst>
                                </p:cTn>
                              </p:par>
                              <p:par>
                                <p:cTn id="157" presetID="10" presetClass="entr" presetSubtype="0" fill="hold" grpId="0" nodeType="withEffect">
                                  <p:stCondLst>
                                    <p:cond delay="0"/>
                                  </p:stCondLst>
                                  <p:childTnLst>
                                    <p:set>
                                      <p:cBhvr>
                                        <p:cTn id="158" dur="1" fill="hold">
                                          <p:stCondLst>
                                            <p:cond delay="0"/>
                                          </p:stCondLst>
                                        </p:cTn>
                                        <p:tgtEl>
                                          <p:spTgt spid="131"/>
                                        </p:tgtEl>
                                        <p:attrNameLst>
                                          <p:attrName>style.visibility</p:attrName>
                                        </p:attrNameLst>
                                      </p:cBhvr>
                                      <p:to>
                                        <p:strVal val="visible"/>
                                      </p:to>
                                    </p:set>
                                    <p:animEffect transition="in" filter="fade">
                                      <p:cBhvr>
                                        <p:cTn id="159" dur="500"/>
                                        <p:tgtEl>
                                          <p:spTgt spid="131"/>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98"/>
                                        </p:tgtEl>
                                        <p:attrNameLst>
                                          <p:attrName>style.visibility</p:attrName>
                                        </p:attrNameLst>
                                      </p:cBhvr>
                                      <p:to>
                                        <p:strVal val="visible"/>
                                      </p:to>
                                    </p:set>
                                    <p:animEffect transition="in" filter="wipe(left)">
                                      <p:cBhvr>
                                        <p:cTn id="164" dur="500"/>
                                        <p:tgtEl>
                                          <p:spTgt spid="9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32"/>
                                        </p:tgtEl>
                                        <p:attrNameLst>
                                          <p:attrName>style.visibility</p:attrName>
                                        </p:attrNameLst>
                                      </p:cBhvr>
                                      <p:to>
                                        <p:strVal val="visible"/>
                                      </p:to>
                                    </p:set>
                                    <p:animEffect transition="in" filter="fade">
                                      <p:cBhvr>
                                        <p:cTn id="167" dur="500"/>
                                        <p:tgtEl>
                                          <p:spTgt spid="132"/>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 presetClass="exit" presetSubtype="0" fill="hold" grpId="1" nodeType="withEffect">
                                  <p:stCondLst>
                                    <p:cond delay="0"/>
                                  </p:stCondLst>
                                  <p:childTnLst>
                                    <p:set>
                                      <p:cBhvr>
                                        <p:cTn id="177" dur="1" fill="hold">
                                          <p:stCondLst>
                                            <p:cond delay="0"/>
                                          </p:stCondLst>
                                        </p:cTn>
                                        <p:tgtEl>
                                          <p:spTgt spid="131"/>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132"/>
                                        </p:tgtEl>
                                        <p:attrNameLst>
                                          <p:attrName>style.visibility</p:attrName>
                                        </p:attrNameLst>
                                      </p:cBhvr>
                                      <p:to>
                                        <p:strVal val="hidden"/>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0" presetClass="entr" presetSubtype="0" fill="hold" nodeType="clickEffect">
                                  <p:stCondLst>
                                    <p:cond delay="0"/>
                                  </p:stCondLst>
                                  <p:childTnLst>
                                    <p:set>
                                      <p:cBhvr>
                                        <p:cTn id="183" dur="1" fill="hold">
                                          <p:stCondLst>
                                            <p:cond delay="0"/>
                                          </p:stCondLst>
                                        </p:cTn>
                                        <p:tgtEl>
                                          <p:spTgt spid="31"/>
                                        </p:tgtEl>
                                        <p:attrNameLst>
                                          <p:attrName>style.visibility</p:attrName>
                                        </p:attrNameLst>
                                      </p:cBhvr>
                                      <p:to>
                                        <p:strVal val="visible"/>
                                      </p:to>
                                    </p:set>
                                    <p:animEffect transition="in" filter="fade">
                                      <p:cBhvr>
                                        <p:cTn id="184" dur="500"/>
                                        <p:tgtEl>
                                          <p:spTgt spid="31"/>
                                        </p:tgtEl>
                                      </p:cBhvr>
                                    </p:animEffect>
                                  </p:childTnLst>
                                </p:cTn>
                              </p:par>
                              <p:par>
                                <p:cTn id="185" presetID="10" presetClass="entr" presetSubtype="0" fill="hold" grpId="2" nodeType="with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fade">
                                      <p:cBhvr>
                                        <p:cTn id="187" dur="500"/>
                                        <p:tgtEl>
                                          <p:spTgt spid="126"/>
                                        </p:tgtEl>
                                      </p:cBhvr>
                                    </p:animEffect>
                                  </p:childTnLst>
                                </p:cTn>
                              </p:par>
                              <p:par>
                                <p:cTn id="188" presetID="22" presetClass="entr" presetSubtype="1" fill="hold" grpId="0" nodeType="withEffect">
                                  <p:stCondLst>
                                    <p:cond delay="0"/>
                                  </p:stCondLst>
                                  <p:childTnLst>
                                    <p:set>
                                      <p:cBhvr>
                                        <p:cTn id="189" dur="1" fill="hold">
                                          <p:stCondLst>
                                            <p:cond delay="0"/>
                                          </p:stCondLst>
                                        </p:cTn>
                                        <p:tgtEl>
                                          <p:spTgt spid="15"/>
                                        </p:tgtEl>
                                        <p:attrNameLst>
                                          <p:attrName>style.visibility</p:attrName>
                                        </p:attrNameLst>
                                      </p:cBhvr>
                                      <p:to>
                                        <p:strVal val="visible"/>
                                      </p:to>
                                    </p:set>
                                    <p:animEffect transition="in" filter="wipe(up)">
                                      <p:cBhvr>
                                        <p:cTn id="190" dur="500"/>
                                        <p:tgtEl>
                                          <p:spTgt spid="15"/>
                                        </p:tgtEl>
                                      </p:cBhvr>
                                    </p:animEffect>
                                  </p:childTnLst>
                                </p:cTn>
                              </p:par>
                              <p:par>
                                <p:cTn id="191" presetID="22" presetClass="entr" presetSubtype="1" fill="hold" nodeType="withEffect">
                                  <p:stCondLst>
                                    <p:cond delay="0"/>
                                  </p:stCondLst>
                                  <p:childTnLst>
                                    <p:set>
                                      <p:cBhvr>
                                        <p:cTn id="192" dur="1" fill="hold">
                                          <p:stCondLst>
                                            <p:cond delay="0"/>
                                          </p:stCondLst>
                                        </p:cTn>
                                        <p:tgtEl>
                                          <p:spTgt spid="36"/>
                                        </p:tgtEl>
                                        <p:attrNameLst>
                                          <p:attrName>style.visibility</p:attrName>
                                        </p:attrNameLst>
                                      </p:cBhvr>
                                      <p:to>
                                        <p:strVal val="visible"/>
                                      </p:to>
                                    </p:set>
                                    <p:animEffect transition="in" filter="wipe(up)">
                                      <p:cBhvr>
                                        <p:cTn id="193" dur="500"/>
                                        <p:tgtEl>
                                          <p:spTgt spid="36"/>
                                        </p:tgtEl>
                                      </p:cBhvr>
                                    </p:animEffect>
                                  </p:childTnLst>
                                </p:cTn>
                              </p:par>
                              <p:par>
                                <p:cTn id="194" presetID="22" presetClass="entr" presetSubtype="1"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wipe(up)">
                                      <p:cBhvr>
                                        <p:cTn id="196" dur="500"/>
                                        <p:tgtEl>
                                          <p:spTgt spid="34"/>
                                        </p:tgtEl>
                                      </p:cBhvr>
                                    </p:animEffect>
                                  </p:childTnLst>
                                </p:cTn>
                              </p:par>
                            </p:childTnLst>
                          </p:cTn>
                        </p:par>
                        <p:par>
                          <p:cTn id="197" fill="hold" nodeType="afterGroup">
                            <p:stCondLst>
                              <p:cond delay="500"/>
                            </p:stCondLst>
                            <p:childTnLst>
                              <p:par>
                                <p:cTn id="198" presetID="1" presetClass="entr" presetSubtype="0" fill="hold" nodeType="afterEffect">
                                  <p:stCondLst>
                                    <p:cond delay="0"/>
                                  </p:stCondLst>
                                  <p:childTnLst>
                                    <p:set>
                                      <p:cBhvr>
                                        <p:cTn id="199" dur="1" fill="hold">
                                          <p:stCondLst>
                                            <p:cond delay="0"/>
                                          </p:stCondLst>
                                        </p:cTn>
                                        <p:tgtEl>
                                          <p:spTgt spid="17"/>
                                        </p:tgtEl>
                                        <p:attrNameLst>
                                          <p:attrName>style.visibility</p:attrName>
                                        </p:attrNameLst>
                                      </p:cBhvr>
                                      <p:to>
                                        <p:strVal val="visible"/>
                                      </p:to>
                                    </p:set>
                                  </p:childTnLst>
                                </p:cTn>
                              </p:par>
                            </p:childTnLst>
                          </p:cTn>
                        </p:par>
                        <p:par>
                          <p:cTn id="200" fill="hold" nodeType="afterGroup">
                            <p:stCondLst>
                              <p:cond delay="500"/>
                            </p:stCondLst>
                            <p:childTnLst>
                              <p:par>
                                <p:cTn id="201" presetID="6" presetClass="emph" presetSubtype="0" autoRev="1" fill="hold" nodeType="afterEffect">
                                  <p:stCondLst>
                                    <p:cond delay="0"/>
                                  </p:stCondLst>
                                  <p:childTnLst>
                                    <p:animScale>
                                      <p:cBhvr>
                                        <p:cTn id="202" dur="500" fill="hold"/>
                                        <p:tgtEl>
                                          <p:spTgt spid="17"/>
                                        </p:tgtEl>
                                      </p:cBhvr>
                                      <p:by x="120000" y="120000"/>
                                    </p:animScale>
                                  </p:childTnLst>
                                </p:cTn>
                              </p:par>
                            </p:childTnLst>
                          </p:cTn>
                        </p:par>
                        <p:par>
                          <p:cTn id="203" fill="hold" nodeType="afterGroup">
                            <p:stCondLst>
                              <p:cond delay="1500"/>
                            </p:stCondLst>
                            <p:childTnLst>
                              <p:par>
                                <p:cTn id="204" presetID="6" presetClass="emph" presetSubtype="0" autoRev="1" fill="hold" grpId="0" nodeType="afterEffect">
                                  <p:stCondLst>
                                    <p:cond delay="0"/>
                                  </p:stCondLst>
                                  <p:childTnLst>
                                    <p:animScale>
                                      <p:cBhvr>
                                        <p:cTn id="205" dur="500" fill="hold"/>
                                        <p:tgtEl>
                                          <p:spTgt spid="65"/>
                                        </p:tgtEl>
                                      </p:cBhvr>
                                      <p:by x="120000" y="120000"/>
                                    </p:animScale>
                                  </p:childTnLst>
                                </p:cTn>
                              </p:par>
                              <p:par>
                                <p:cTn id="206" presetID="1" presetClass="entr" presetSubtype="0" fill="hold" grpId="2" nodeType="withEffect">
                                  <p:stCondLst>
                                    <p:cond delay="0"/>
                                  </p:stCondLst>
                                  <p:childTnLst>
                                    <p:set>
                                      <p:cBhvr>
                                        <p:cTn id="207" dur="1" fill="hold">
                                          <p:stCondLst>
                                            <p:cond delay="0"/>
                                          </p:stCondLst>
                                        </p:cTn>
                                        <p:tgtEl>
                                          <p:spTgt spid="67"/>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170"/>
                                        </p:tgtEl>
                                        <p:attrNameLst>
                                          <p:attrName>style.visibility</p:attrName>
                                        </p:attrNameLst>
                                      </p:cBhvr>
                                      <p:to>
                                        <p:strVal val="hidden"/>
                                      </p:to>
                                    </p:set>
                                  </p:childTnLst>
                                </p:cTn>
                              </p:par>
                              <p:par>
                                <p:cTn id="210" presetID="6" presetClass="emph" presetSubtype="0" autoRev="1" fill="hold" grpId="0" nodeType="withEffect">
                                  <p:stCondLst>
                                    <p:cond delay="0"/>
                                  </p:stCondLst>
                                  <p:childTnLst>
                                    <p:animScale>
                                      <p:cBhvr>
                                        <p:cTn id="211" dur="500" fill="hold"/>
                                        <p:tgtEl>
                                          <p:spTgt spid="67"/>
                                        </p:tgtEl>
                                      </p:cBhvr>
                                      <p:by x="120000" y="120000"/>
                                    </p:animScale>
                                  </p:childTnLst>
                                </p:cTn>
                              </p:par>
                              <p:par>
                                <p:cTn id="212" presetID="22" presetClass="entr" presetSubtype="1" fill="hold" nodeType="withEffect">
                                  <p:stCondLst>
                                    <p:cond delay="0"/>
                                  </p:stCondLst>
                                  <p:childTnLst>
                                    <p:set>
                                      <p:cBhvr>
                                        <p:cTn id="213" dur="1" fill="hold">
                                          <p:stCondLst>
                                            <p:cond delay="0"/>
                                          </p:stCondLst>
                                        </p:cTn>
                                        <p:tgtEl>
                                          <p:spTgt spid="39"/>
                                        </p:tgtEl>
                                        <p:attrNameLst>
                                          <p:attrName>style.visibility</p:attrName>
                                        </p:attrNameLst>
                                      </p:cBhvr>
                                      <p:to>
                                        <p:strVal val="visible"/>
                                      </p:to>
                                    </p:set>
                                    <p:animEffect transition="in" filter="wipe(up)">
                                      <p:cBhvr>
                                        <p:cTn id="214" dur="500"/>
                                        <p:tgtEl>
                                          <p:spTgt spid="39"/>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3"/>
                                        </p:tgtEl>
                                        <p:attrNameLst>
                                          <p:attrName>style.visibility</p:attrName>
                                        </p:attrNameLst>
                                      </p:cBhvr>
                                      <p:to>
                                        <p:strVal val="visible"/>
                                      </p:to>
                                    </p:set>
                                    <p:animEffect transition="in" filter="fade">
                                      <p:cBhvr>
                                        <p:cTn id="217" dur="500"/>
                                        <p:tgtEl>
                                          <p:spTgt spid="133"/>
                                        </p:tgtEl>
                                      </p:cBhvr>
                                    </p:animEffect>
                                  </p:childTnLst>
                                </p:cTn>
                              </p:par>
                            </p:childTnLst>
                          </p:cTn>
                        </p:par>
                        <p:par>
                          <p:cTn id="218" fill="hold" nodeType="afterGroup">
                            <p:stCondLst>
                              <p:cond delay="2500"/>
                            </p:stCondLst>
                            <p:childTnLst>
                              <p:par>
                                <p:cTn id="219" presetID="22" presetClass="entr" presetSubtype="8" fill="hold" grpId="0" nodeType="afterEffect">
                                  <p:stCondLst>
                                    <p:cond delay="0"/>
                                  </p:stCondLst>
                                  <p:childTnLst>
                                    <p:set>
                                      <p:cBhvr>
                                        <p:cTn id="220" dur="1" fill="hold">
                                          <p:stCondLst>
                                            <p:cond delay="0"/>
                                          </p:stCondLst>
                                        </p:cTn>
                                        <p:tgtEl>
                                          <p:spTgt spid="108"/>
                                        </p:tgtEl>
                                        <p:attrNameLst>
                                          <p:attrName>style.visibility</p:attrName>
                                        </p:attrNameLst>
                                      </p:cBhvr>
                                      <p:to>
                                        <p:strVal val="visible"/>
                                      </p:to>
                                    </p:set>
                                    <p:animEffect transition="in" filter="wipe(left)">
                                      <p:cBhvr>
                                        <p:cTn id="221" dur="500"/>
                                        <p:tgtEl>
                                          <p:spTgt spid="108"/>
                                        </p:tgtEl>
                                      </p:cBhvr>
                                    </p:animEffect>
                                  </p:childTnLst>
                                </p:cTn>
                              </p:par>
                              <p:par>
                                <p:cTn id="222" presetID="22" presetClass="entr" presetSubtype="8" fill="hold" grpId="0" nodeType="withEffect">
                                  <p:stCondLst>
                                    <p:cond delay="0"/>
                                  </p:stCondLst>
                                  <p:childTnLst>
                                    <p:set>
                                      <p:cBhvr>
                                        <p:cTn id="223" dur="1" fill="hold">
                                          <p:stCondLst>
                                            <p:cond delay="0"/>
                                          </p:stCondLst>
                                        </p:cTn>
                                        <p:tgtEl>
                                          <p:spTgt spid="135"/>
                                        </p:tgtEl>
                                        <p:attrNameLst>
                                          <p:attrName>style.visibility</p:attrName>
                                        </p:attrNameLst>
                                      </p:cBhvr>
                                      <p:to>
                                        <p:strVal val="visible"/>
                                      </p:to>
                                    </p:set>
                                    <p:animEffect transition="in" filter="wipe(left)">
                                      <p:cBhvr>
                                        <p:cTn id="224" dur="500"/>
                                        <p:tgtEl>
                                          <p:spTgt spid="135"/>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grpId="3" nodeType="clickEffect">
                                  <p:stCondLst>
                                    <p:cond delay="0"/>
                                  </p:stCondLst>
                                  <p:childTnLst>
                                    <p:set>
                                      <p:cBhvr>
                                        <p:cTn id="228" dur="1" fill="hold">
                                          <p:stCondLst>
                                            <p:cond delay="0"/>
                                          </p:stCondLst>
                                        </p:cTn>
                                        <p:tgtEl>
                                          <p:spTgt spid="126"/>
                                        </p:tgtEl>
                                        <p:attrNameLst>
                                          <p:attrName>style.visibility</p:attrName>
                                        </p:attrNameLst>
                                      </p:cBhvr>
                                      <p:to>
                                        <p:strVal val="hidden"/>
                                      </p:to>
                                    </p:set>
                                  </p:childTnLst>
                                </p:cTn>
                              </p:par>
                              <p:par>
                                <p:cTn id="229" presetID="1" presetClass="exit" presetSubtype="0" fill="hold" grpId="2" nodeType="withEffect">
                                  <p:stCondLst>
                                    <p:cond delay="0"/>
                                  </p:stCondLst>
                                  <p:childTnLst>
                                    <p:set>
                                      <p:cBhvr>
                                        <p:cTn id="230" dur="1" fill="hold">
                                          <p:stCondLst>
                                            <p:cond delay="0"/>
                                          </p:stCondLst>
                                        </p:cTn>
                                        <p:tgtEl>
                                          <p:spTgt spid="40"/>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135"/>
                                        </p:tgtEl>
                                        <p:attrNameLst>
                                          <p:attrName>style.visibility</p:attrName>
                                        </p:attrNameLst>
                                      </p:cBhvr>
                                      <p:to>
                                        <p:strVal val="hidden"/>
                                      </p:to>
                                    </p:set>
                                  </p:childTnLst>
                                </p:cTn>
                              </p:par>
                              <p:par>
                                <p:cTn id="233" presetID="22" presetClass="entr" presetSubtype="8" fill="hold" grpId="0" nodeType="withEffect">
                                  <p:stCondLst>
                                    <p:cond delay="0"/>
                                  </p:stCondLst>
                                  <p:childTnLst>
                                    <p:set>
                                      <p:cBhvr>
                                        <p:cTn id="234" dur="1" fill="hold">
                                          <p:stCondLst>
                                            <p:cond delay="0"/>
                                          </p:stCondLst>
                                        </p:cTn>
                                        <p:tgtEl>
                                          <p:spTgt spid="41"/>
                                        </p:tgtEl>
                                        <p:attrNameLst>
                                          <p:attrName>style.visibility</p:attrName>
                                        </p:attrNameLst>
                                      </p:cBhvr>
                                      <p:to>
                                        <p:strVal val="visible"/>
                                      </p:to>
                                    </p:set>
                                    <p:animEffect transition="in" filter="wipe(left)">
                                      <p:cBhvr>
                                        <p:cTn id="235" dur="500"/>
                                        <p:tgtEl>
                                          <p:spTgt spid="41"/>
                                        </p:tgtEl>
                                      </p:cBhvr>
                                    </p:animEffect>
                                  </p:childTnLst>
                                </p:cTn>
                              </p:par>
                              <p:par>
                                <p:cTn id="236" presetID="1" presetClass="exit" presetSubtype="0" fill="hold" grpId="1" nodeType="withEffect">
                                  <p:stCondLst>
                                    <p:cond delay="0"/>
                                  </p:stCondLst>
                                  <p:childTnLst>
                                    <p:set>
                                      <p:cBhvr>
                                        <p:cTn id="237" dur="1" fill="hold">
                                          <p:stCondLst>
                                            <p:cond delay="0"/>
                                          </p:stCondLst>
                                        </p:cTn>
                                        <p:tgtEl>
                                          <p:spTgt spid="133"/>
                                        </p:tgtEl>
                                        <p:attrNameLst>
                                          <p:attrName>style.visibility</p:attrName>
                                        </p:attrNameLst>
                                      </p:cBhvr>
                                      <p:to>
                                        <p:strVal val="hidden"/>
                                      </p:to>
                                    </p:set>
                                  </p:childTnLst>
                                </p:cTn>
                              </p:par>
                              <p:par>
                                <p:cTn id="238" presetID="1" presetClass="exit" presetSubtype="0" fill="hold" grpId="0" nodeType="withEffect">
                                  <p:stCondLst>
                                    <p:cond delay="0"/>
                                  </p:stCondLst>
                                  <p:childTnLst>
                                    <p:set>
                                      <p:cBhvr>
                                        <p:cTn id="239" dur="1" fill="hold">
                                          <p:stCondLst>
                                            <p:cond delay="0"/>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69" grpId="1" animBg="1"/>
      <p:bldP spid="69" grpId="2" animBg="1"/>
      <p:bldP spid="65" grpId="0" animBg="1"/>
      <p:bldP spid="65" grpId="1" animBg="1"/>
      <p:bldP spid="65" grpId="2" animBg="1"/>
      <p:bldP spid="65" grpId="3" animBg="1"/>
      <p:bldP spid="67" grpId="0" animBg="1"/>
      <p:bldP spid="67" grpId="1" animBg="1"/>
      <p:bldP spid="67" grpId="2" animBg="1"/>
      <p:bldP spid="15" grpId="0" animBg="1"/>
      <p:bldP spid="32" grpId="0" animBg="1"/>
      <p:bldP spid="32" grpId="1" animBg="1"/>
      <p:bldP spid="34" grpId="0" animBg="1"/>
      <p:bldP spid="35" grpId="0" animBg="1"/>
      <p:bldP spid="16" grpId="0" animBg="1"/>
      <p:bldP spid="102" grpId="0"/>
      <p:bldP spid="104" grpId="0" animBg="1"/>
      <p:bldP spid="108" grpId="0" animBg="1"/>
      <p:bldP spid="113" grpId="0"/>
      <p:bldP spid="70" grpId="0" animBg="1"/>
      <p:bldP spid="70" grpId="1" animBg="1"/>
      <p:bldP spid="98" grpId="0" animBg="1"/>
      <p:bldP spid="122" grpId="0"/>
      <p:bldP spid="40" grpId="0"/>
      <p:bldP spid="40" grpId="1"/>
      <p:bldP spid="40" grpId="2"/>
      <p:bldP spid="126" grpId="0"/>
      <p:bldP spid="126" grpId="1"/>
      <p:bldP spid="126" grpId="2"/>
      <p:bldP spid="126" grpId="3"/>
      <p:bldP spid="127" grpId="0"/>
      <p:bldP spid="127" grpId="1"/>
      <p:bldP spid="131" grpId="0"/>
      <p:bldP spid="131" grpId="1"/>
      <p:bldP spid="132" grpId="0"/>
      <p:bldP spid="132" grpId="1"/>
      <p:bldP spid="133" grpId="0"/>
      <p:bldP spid="133" grpId="1"/>
      <p:bldP spid="135" grpId="0"/>
      <p:bldP spid="135" grpId="1"/>
      <p:bldP spid="41" grpId="0"/>
      <p:bldP spid="3" grpId="0"/>
      <p:bldP spid="180" grpId="0"/>
      <p:bldP spid="180"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24F76F5-39F4-804D-97E6-3AF6F5FD8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046" y="1709376"/>
            <a:ext cx="4408102" cy="2738366"/>
          </a:xfrm>
          <a:prstGeom prst="rect">
            <a:avLst/>
          </a:prstGeom>
        </p:spPr>
      </p:pic>
      <p:sp>
        <p:nvSpPr>
          <p:cNvPr id="2" name="Title 1">
            <a:extLst>
              <a:ext uri="{FF2B5EF4-FFF2-40B4-BE49-F238E27FC236}">
                <a16:creationId xmlns:a16="http://schemas.microsoft.com/office/drawing/2014/main" id="{AAD9DEA2-317F-6247-A9CA-31BF99C227B1}"/>
              </a:ext>
            </a:extLst>
          </p:cNvPr>
          <p:cNvSpPr>
            <a:spLocks noGrp="1"/>
          </p:cNvSpPr>
          <p:nvPr>
            <p:ph type="title"/>
          </p:nvPr>
        </p:nvSpPr>
        <p:spPr/>
        <p:txBody>
          <a:bodyPr/>
          <a:lstStyle/>
          <a:p>
            <a:r>
              <a:rPr lang="en-US" dirty="0"/>
              <a:t>Bucket/Rule Deletion</a:t>
            </a:r>
          </a:p>
        </p:txBody>
      </p:sp>
      <p:sp>
        <p:nvSpPr>
          <p:cNvPr id="3" name="Content Placeholder 2">
            <a:extLst>
              <a:ext uri="{FF2B5EF4-FFF2-40B4-BE49-F238E27FC236}">
                <a16:creationId xmlns:a16="http://schemas.microsoft.com/office/drawing/2014/main" id="{6005F934-FC9E-E64F-AD4F-79927BD4EBA1}"/>
              </a:ext>
            </a:extLst>
          </p:cNvPr>
          <p:cNvSpPr>
            <a:spLocks noGrp="1"/>
          </p:cNvSpPr>
          <p:nvPr>
            <p:ph idx="1"/>
          </p:nvPr>
        </p:nvSpPr>
        <p:spPr>
          <a:xfrm>
            <a:off x="304800" y="1417639"/>
            <a:ext cx="4495800" cy="3687761"/>
          </a:xfrm>
        </p:spPr>
        <p:txBody>
          <a:bodyPr>
            <a:normAutofit/>
          </a:bodyPr>
          <a:lstStyle/>
          <a:p>
            <a:r>
              <a:rPr lang="en-US" sz="1800" dirty="0"/>
              <a:t>Multiple buckets can share the same rules. </a:t>
            </a:r>
          </a:p>
          <a:p>
            <a:r>
              <a:rPr lang="en-US" sz="1800" dirty="0"/>
              <a:t>When deleting a rule, we must ensure that all the buckets that are associated with the rule have been deleted. </a:t>
            </a:r>
          </a:p>
          <a:p>
            <a:r>
              <a:rPr lang="en-US" sz="1800" dirty="0"/>
              <a:t>To guarantee this consistency we assign the same timeout value to the bucket and all its associated rules. </a:t>
            </a:r>
          </a:p>
          <a:p>
            <a:r>
              <a:rPr lang="en-US" sz="1800" dirty="0"/>
              <a:t>If a rule is found to have been cached earlier along with another bucket, the timeout value is refreshed according to the most recent installation. </a:t>
            </a:r>
          </a:p>
          <a:p>
            <a:endParaRPr lang="en-US" sz="1800" dirty="0"/>
          </a:p>
        </p:txBody>
      </p:sp>
      <p:sp>
        <p:nvSpPr>
          <p:cNvPr id="4" name="Slide Number Placeholder 3">
            <a:extLst>
              <a:ext uri="{FF2B5EF4-FFF2-40B4-BE49-F238E27FC236}">
                <a16:creationId xmlns:a16="http://schemas.microsoft.com/office/drawing/2014/main" id="{F1563102-1711-9346-90DF-3CF99B187A7F}"/>
              </a:ext>
            </a:extLst>
          </p:cNvPr>
          <p:cNvSpPr>
            <a:spLocks noGrp="1"/>
          </p:cNvSpPr>
          <p:nvPr>
            <p:ph type="sldNum" sz="quarter" idx="12"/>
          </p:nvPr>
        </p:nvSpPr>
        <p:spPr/>
        <p:txBody>
          <a:bodyPr/>
          <a:lstStyle/>
          <a:p>
            <a:fld id="{B6F15528-21DE-4FAA-801E-634DDDAF4B2B}" type="slidenum">
              <a:rPr lang="en-US" smtClean="0"/>
              <a:pPr/>
              <a:t>86</a:t>
            </a:fld>
            <a:endParaRPr lang="en-US"/>
          </a:p>
        </p:txBody>
      </p:sp>
      <p:sp>
        <p:nvSpPr>
          <p:cNvPr id="7" name="Content Placeholder 2">
            <a:extLst>
              <a:ext uri="{FF2B5EF4-FFF2-40B4-BE49-F238E27FC236}">
                <a16:creationId xmlns:a16="http://schemas.microsoft.com/office/drawing/2014/main" id="{9917EAAA-05E5-9849-AEDE-3DB4CE9B458C}"/>
              </a:ext>
            </a:extLst>
          </p:cNvPr>
          <p:cNvSpPr txBox="1">
            <a:spLocks/>
          </p:cNvSpPr>
          <p:nvPr/>
        </p:nvSpPr>
        <p:spPr>
          <a:xfrm>
            <a:off x="319269" y="4739481"/>
            <a:ext cx="8644879" cy="36877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At t</a:t>
            </a:r>
            <a:r>
              <a:rPr lang="en-US" sz="1800" baseline="-25000" dirty="0"/>
              <a:t>1</a:t>
            </a:r>
            <a:r>
              <a:rPr lang="en-US" sz="1800" dirty="0"/>
              <a:t>, a flow f</a:t>
            </a:r>
            <a:r>
              <a:rPr lang="en-US" sz="1800" baseline="-25000" dirty="0"/>
              <a:t>1</a:t>
            </a:r>
            <a:r>
              <a:rPr lang="en-US" sz="1800" dirty="0"/>
              <a:t> arrives at the switch, resulting in installing Bucket F in the bucket filter and its associated Rules 3 and 4 in the flow table with timeout set as t</a:t>
            </a:r>
            <a:r>
              <a:rPr lang="en-US" sz="1800" baseline="-25000" dirty="0"/>
              <a:t>1</a:t>
            </a:r>
            <a:r>
              <a:rPr lang="en-US" sz="1800" dirty="0"/>
              <a:t> + T</a:t>
            </a:r>
            <a:r>
              <a:rPr lang="en-US" sz="1800" baseline="-25000" dirty="0"/>
              <a:t>o</a:t>
            </a:r>
            <a:r>
              <a:rPr lang="en-US" sz="1800" dirty="0"/>
              <a:t>. </a:t>
            </a:r>
          </a:p>
          <a:p>
            <a:r>
              <a:rPr lang="en-US" sz="1800" dirty="0"/>
              <a:t>At t</a:t>
            </a:r>
            <a:r>
              <a:rPr lang="en-US" sz="1800" baseline="-25000" dirty="0"/>
              <a:t>2</a:t>
            </a:r>
            <a:r>
              <a:rPr lang="en-US" sz="1800" dirty="0"/>
              <a:t>, a flow f</a:t>
            </a:r>
            <a:r>
              <a:rPr lang="en-US" sz="1800" baseline="-25000" dirty="0"/>
              <a:t>2</a:t>
            </a:r>
            <a:r>
              <a:rPr lang="en-US" sz="1800" dirty="0"/>
              <a:t> arrives and is forwarded to the flow table and matches with Rule 3. </a:t>
            </a:r>
          </a:p>
          <a:p>
            <a:r>
              <a:rPr lang="en-US" sz="1800" dirty="0"/>
              <a:t>At t3, a flow f3 arrives at the switch. It triggers the installation of Bucket C and Rule 2 with the timeout set as t</a:t>
            </a:r>
            <a:r>
              <a:rPr lang="en-US" sz="1800" baseline="-25000" dirty="0"/>
              <a:t>3</a:t>
            </a:r>
            <a:r>
              <a:rPr lang="en-US" sz="1800" dirty="0"/>
              <a:t> + T</a:t>
            </a:r>
            <a:r>
              <a:rPr lang="en-US" sz="1800" baseline="-25000" dirty="0"/>
              <a:t>o</a:t>
            </a:r>
            <a:r>
              <a:rPr lang="en-US" sz="1800" dirty="0"/>
              <a:t>. </a:t>
            </a:r>
          </a:p>
          <a:p>
            <a:r>
              <a:rPr lang="en-US" sz="1800" dirty="0"/>
              <a:t>Rule 3’s timeout is changed to t</a:t>
            </a:r>
            <a:r>
              <a:rPr lang="en-US" sz="1800" baseline="-25000" dirty="0"/>
              <a:t>3</a:t>
            </a:r>
            <a:r>
              <a:rPr lang="en-US" sz="1800" dirty="0"/>
              <a:t> + T</a:t>
            </a:r>
            <a:r>
              <a:rPr lang="en-US" sz="1800" baseline="-25000" dirty="0"/>
              <a:t>o</a:t>
            </a:r>
            <a:r>
              <a:rPr lang="en-US" sz="1800" dirty="0"/>
              <a:t> , so that it can be deleted together with Bucket C.</a:t>
            </a:r>
          </a:p>
          <a:p>
            <a:endParaRPr lang="en-US" sz="1800" dirty="0"/>
          </a:p>
        </p:txBody>
      </p:sp>
    </p:spTree>
    <p:extLst>
      <p:ext uri="{BB962C8B-B14F-4D97-AF65-F5344CB8AC3E}">
        <p14:creationId xmlns:p14="http://schemas.microsoft.com/office/powerpoint/2010/main" val="382417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a:spLocks noChangeArrowheads="1"/>
          </p:cNvSpPr>
          <p:nvPr/>
        </p:nvSpPr>
        <p:spPr bwMode="auto">
          <a:xfrm>
            <a:off x="469900" y="3033185"/>
            <a:ext cx="3056467" cy="2567516"/>
          </a:xfrm>
          <a:prstGeom prst="rect">
            <a:avLst/>
          </a:prstGeom>
          <a:solidFill>
            <a:schemeClr val="bg1"/>
          </a:solidFill>
          <a:ln w="19050">
            <a:solidFill>
              <a:schemeClr val="tx1"/>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a:endParaRPr lang="zh-CN" altLang="en-US">
              <a:solidFill>
                <a:srgbClr val="FFFFFF"/>
              </a:solidFill>
              <a:ea typeface="黑体" charset="0"/>
              <a:cs typeface="黑体" charset="0"/>
            </a:endParaRPr>
          </a:p>
        </p:txBody>
      </p:sp>
      <p:sp>
        <p:nvSpPr>
          <p:cNvPr id="19459"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Bucket Generation Decision Tree</a:t>
            </a:r>
          </a:p>
        </p:txBody>
      </p:sp>
      <p:sp>
        <p:nvSpPr>
          <p:cNvPr id="19460"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A42FC8F8-18F1-5844-A11F-3975F688A364}" type="datetime1">
              <a:rPr lang="en-US" altLang="zh-CN" sz="1200">
                <a:solidFill>
                  <a:srgbClr val="898989"/>
                </a:solidFill>
              </a:rPr>
              <a:pPr/>
              <a:t>11/13/20</a:t>
            </a:fld>
            <a:endParaRPr lang="en-US" altLang="zh-CN" sz="1200">
              <a:solidFill>
                <a:srgbClr val="898989"/>
              </a:solidFill>
            </a:endParaRPr>
          </a:p>
        </p:txBody>
      </p:sp>
      <p:sp>
        <p:nvSpPr>
          <p:cNvPr id="19461"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EB882BE9-BD1D-2D40-85E9-9DDAF14FAA1A}" type="slidenum">
              <a:rPr lang="en-US" altLang="zh-CN" sz="1200">
                <a:solidFill>
                  <a:srgbClr val="898989"/>
                </a:solidFill>
              </a:rPr>
              <a:pPr/>
              <a:t>87</a:t>
            </a:fld>
            <a:endParaRPr lang="en-US" altLang="zh-CN" sz="1200">
              <a:solidFill>
                <a:srgbClr val="898989"/>
              </a:solidFill>
            </a:endParaRPr>
          </a:p>
        </p:txBody>
      </p:sp>
      <p:sp>
        <p:nvSpPr>
          <p:cNvPr id="19462" name="Rectangle 9"/>
          <p:cNvSpPr>
            <a:spLocks noChangeArrowheads="1"/>
          </p:cNvSpPr>
          <p:nvPr/>
        </p:nvSpPr>
        <p:spPr bwMode="auto">
          <a:xfrm>
            <a:off x="2118" y="996951"/>
            <a:ext cx="8801100" cy="49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lvl="1" eaLnBrk="1" hangingPunct="1"/>
            <a:r>
              <a:rPr lang="en-US" altLang="zh-CN" sz="2400">
                <a:latin typeface="Times New Roman" charset="0"/>
                <a:cs typeface="Times New Roman" charset="0"/>
              </a:rPr>
              <a:t>Decision tree based generation algorithm [HyperCut]</a:t>
            </a:r>
          </a:p>
        </p:txBody>
      </p:sp>
      <p:pic>
        <p:nvPicPr>
          <p:cNvPr id="19463"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9251" y="2461685"/>
            <a:ext cx="1435100"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a:spLocks noChangeArrowheads="1"/>
          </p:cNvSpPr>
          <p:nvPr/>
        </p:nvSpPr>
        <p:spPr bwMode="auto">
          <a:xfrm>
            <a:off x="4188885" y="5272617"/>
            <a:ext cx="4510203" cy="10926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100" dirty="0">
                <a:latin typeface="Times New Roman" charset="0"/>
                <a:cs typeface="Times New Roman" charset="0"/>
              </a:rPr>
              <a:t>Technical problems:</a:t>
            </a:r>
          </a:p>
          <a:p>
            <a:pPr eaLnBrk="1" hangingPunct="1"/>
            <a:r>
              <a:rPr lang="en-US" altLang="zh-CN" sz="2100" dirty="0">
                <a:latin typeface="Times New Roman" charset="0"/>
                <a:cs typeface="Times New Roman" charset="0"/>
              </a:rPr>
              <a:t>     </a:t>
            </a:r>
            <a:r>
              <a:rPr lang="en-US" altLang="zh-CN" sz="2100" dirty="0">
                <a:solidFill>
                  <a:srgbClr val="FF0000"/>
                </a:solidFill>
                <a:latin typeface="Times New Roman" charset="0"/>
                <a:cs typeface="Times New Roman" charset="0"/>
              </a:rPr>
              <a:t>How to select the fields to partition?</a:t>
            </a:r>
          </a:p>
          <a:p>
            <a:pPr eaLnBrk="1" hangingPunct="1"/>
            <a:r>
              <a:rPr lang="en-US" altLang="zh-CN" sz="2100" dirty="0">
                <a:latin typeface="Times New Roman" charset="0"/>
                <a:cs typeface="Times New Roman" charset="0"/>
              </a:rPr>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8551" y="2990851"/>
            <a:ext cx="3583516" cy="1132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8251" y="3953933"/>
            <a:ext cx="3630083" cy="1263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Group 15"/>
          <p:cNvGrpSpPr/>
          <p:nvPr/>
        </p:nvGrpSpPr>
        <p:grpSpPr>
          <a:xfrm>
            <a:off x="2013182" y="4299483"/>
            <a:ext cx="1553504" cy="1308746"/>
            <a:chOff x="5525041" y="1991988"/>
            <a:chExt cx="1165128" cy="1007300"/>
          </a:xfrm>
          <a:noFill/>
        </p:grpSpPr>
        <p:sp>
          <p:nvSpPr>
            <p:cNvPr id="18" name="TextBox 17"/>
            <p:cNvSpPr txBox="1"/>
            <p:nvPr/>
          </p:nvSpPr>
          <p:spPr>
            <a:xfrm>
              <a:off x="6405807" y="2679492"/>
              <a:ext cx="284362" cy="319796"/>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C</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19" name="Rectangle 18"/>
            <p:cNvSpPr/>
            <p:nvPr/>
          </p:nvSpPr>
          <p:spPr>
            <a:xfrm>
              <a:off x="5525041" y="1991988"/>
              <a:ext cx="1140469" cy="998756"/>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grpSp>
      <p:sp>
        <p:nvSpPr>
          <p:cNvPr id="20" name="Rectangle 19"/>
          <p:cNvSpPr>
            <a:spLocks noChangeArrowheads="1"/>
          </p:cNvSpPr>
          <p:nvPr/>
        </p:nvSpPr>
        <p:spPr bwMode="auto">
          <a:xfrm>
            <a:off x="2288118" y="4411134"/>
            <a:ext cx="1007533" cy="994833"/>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4</a:t>
            </a:r>
            <a:endParaRPr lang="zh-CN" altLang="en-US" sz="2400">
              <a:solidFill>
                <a:srgbClr val="FFFFFF"/>
              </a:solidFill>
              <a:ea typeface="黑体" charset="0"/>
              <a:cs typeface="黑体" charset="0"/>
            </a:endParaRPr>
          </a:p>
        </p:txBody>
      </p:sp>
      <p:sp>
        <p:nvSpPr>
          <p:cNvPr id="21" name="Rectangle 20"/>
          <p:cNvSpPr>
            <a:spLocks noChangeArrowheads="1"/>
          </p:cNvSpPr>
          <p:nvPr/>
        </p:nvSpPr>
        <p:spPr bwMode="auto">
          <a:xfrm>
            <a:off x="1202268" y="3570818"/>
            <a:ext cx="1807633" cy="1162049"/>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3</a:t>
            </a:r>
            <a:endParaRPr lang="zh-CN" altLang="en-US" sz="2400">
              <a:solidFill>
                <a:srgbClr val="FFFFFF"/>
              </a:solidFill>
              <a:ea typeface="黑体" charset="0"/>
              <a:cs typeface="黑体" charset="0"/>
            </a:endParaRPr>
          </a:p>
        </p:txBody>
      </p:sp>
      <p:grpSp>
        <p:nvGrpSpPr>
          <p:cNvPr id="22" name="Group 21"/>
          <p:cNvGrpSpPr/>
          <p:nvPr/>
        </p:nvGrpSpPr>
        <p:grpSpPr>
          <a:xfrm>
            <a:off x="473646" y="3056467"/>
            <a:ext cx="1520625" cy="2544504"/>
            <a:chOff x="3785865" y="1174195"/>
            <a:chExt cx="1140469" cy="1919843"/>
          </a:xfrm>
          <a:noFill/>
        </p:grpSpPr>
        <p:sp>
          <p:nvSpPr>
            <p:cNvPr id="23" name="Rectangle 22"/>
            <p:cNvSpPr/>
            <p:nvPr/>
          </p:nvSpPr>
          <p:spPr>
            <a:xfrm>
              <a:off x="3785865" y="1174195"/>
              <a:ext cx="1140469" cy="191984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24" name="TextBox 23"/>
            <p:cNvSpPr txBox="1"/>
            <p:nvPr/>
          </p:nvSpPr>
          <p:spPr>
            <a:xfrm>
              <a:off x="4623043" y="2774347"/>
              <a:ext cx="273218" cy="313496"/>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B</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sp>
        <p:nvSpPr>
          <p:cNvPr id="25" name="Rectangle 24"/>
          <p:cNvSpPr>
            <a:spLocks noChangeArrowheads="1"/>
          </p:cNvSpPr>
          <p:nvPr/>
        </p:nvSpPr>
        <p:spPr bwMode="auto">
          <a:xfrm>
            <a:off x="2332567" y="3302001"/>
            <a:ext cx="1035051" cy="605367"/>
          </a:xfrm>
          <a:prstGeom prst="rect">
            <a:avLst/>
          </a:prstGeom>
          <a:gradFill rotWithShape="1">
            <a:gsLst>
              <a:gs pos="0">
                <a:srgbClr val="7F5BAB"/>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2</a:t>
            </a:r>
            <a:endParaRPr lang="zh-CN" altLang="en-US" sz="2400">
              <a:solidFill>
                <a:srgbClr val="FFFFFF"/>
              </a:solidFill>
              <a:ea typeface="黑体" charset="0"/>
              <a:cs typeface="黑体" charset="0"/>
            </a:endParaRPr>
          </a:p>
        </p:txBody>
      </p:sp>
      <p:sp>
        <p:nvSpPr>
          <p:cNvPr id="26" name="Rectangle 25"/>
          <p:cNvSpPr>
            <a:spLocks noChangeArrowheads="1"/>
          </p:cNvSpPr>
          <p:nvPr/>
        </p:nvSpPr>
        <p:spPr bwMode="auto">
          <a:xfrm>
            <a:off x="675218" y="3240618"/>
            <a:ext cx="690033" cy="1695449"/>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002060"/>
                </a:solidFill>
                <a:ea typeface="黑体" charset="0"/>
                <a:cs typeface="黑体" charset="0"/>
              </a:rPr>
              <a:t>1</a:t>
            </a:r>
            <a:endParaRPr lang="zh-CN" altLang="en-US" sz="2400">
              <a:solidFill>
                <a:srgbClr val="002060"/>
              </a:solidFill>
              <a:ea typeface="黑体" charset="0"/>
              <a:cs typeface="黑体" charset="0"/>
            </a:endParaRPr>
          </a:p>
        </p:txBody>
      </p:sp>
      <p:grpSp>
        <p:nvGrpSpPr>
          <p:cNvPr id="19473" name="Group 133"/>
          <p:cNvGrpSpPr>
            <a:grpSpLocks/>
          </p:cNvGrpSpPr>
          <p:nvPr/>
        </p:nvGrpSpPr>
        <p:grpSpPr bwMode="auto">
          <a:xfrm>
            <a:off x="-194444" y="2423585"/>
            <a:ext cx="1475029" cy="1122871"/>
            <a:chOff x="2705590" y="705625"/>
            <a:chExt cx="1271241" cy="981209"/>
          </a:xfrm>
        </p:grpSpPr>
        <p:grpSp>
          <p:nvGrpSpPr>
            <p:cNvPr id="19489" name="Group 134"/>
            <p:cNvGrpSpPr>
              <a:grpSpLocks/>
            </p:cNvGrpSpPr>
            <p:nvPr/>
          </p:nvGrpSpPr>
          <p:grpSpPr bwMode="auto">
            <a:xfrm>
              <a:off x="3098673" y="1076546"/>
              <a:ext cx="878158" cy="574519"/>
              <a:chOff x="3098673" y="1076546"/>
              <a:chExt cx="878158" cy="574519"/>
            </a:xfrm>
          </p:grpSpPr>
          <p:cxnSp>
            <p:nvCxnSpPr>
              <p:cNvPr id="31" name="Straight Arrow Connector 30"/>
              <p:cNvCxnSpPr>
                <a:cxnSpLocks noChangeShapeType="1"/>
              </p:cNvCxnSpPr>
              <p:nvPr/>
            </p:nvCxnSpPr>
            <p:spPr bwMode="auto">
              <a:xfrm>
                <a:off x="3099375" y="1077400"/>
                <a:ext cx="0" cy="573384"/>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2" name="Straight Arrow Connector 31"/>
              <p:cNvCxnSpPr>
                <a:cxnSpLocks noChangeShapeType="1"/>
              </p:cNvCxnSpPr>
              <p:nvPr/>
            </p:nvCxnSpPr>
            <p:spPr bwMode="auto">
              <a:xfrm>
                <a:off x="3099375" y="1079250"/>
                <a:ext cx="877456" cy="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9490" name="TextBox 135"/>
            <p:cNvSpPr txBox="1">
              <a:spLocks noChangeArrowheads="1"/>
            </p:cNvSpPr>
            <p:nvPr/>
          </p:nvSpPr>
          <p:spPr bwMode="auto">
            <a:xfrm rot="16200000">
              <a:off x="2695997" y="1345672"/>
              <a:ext cx="350755" cy="331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r>
                <a:rPr lang="en-US" altLang="zh-CN" sz="1900">
                  <a:latin typeface="Times New Roman" charset="0"/>
                  <a:cs typeface="Times New Roman" charset="0"/>
                </a:rPr>
                <a:t> </a:t>
              </a:r>
              <a:endParaRPr lang="zh-CN" altLang="en-US" sz="1900">
                <a:latin typeface="Times New Roman" charset="0"/>
                <a:cs typeface="Times New Roman" charset="0"/>
              </a:endParaRPr>
            </a:p>
          </p:txBody>
        </p:sp>
        <p:sp>
          <p:nvSpPr>
            <p:cNvPr id="19491" name="TextBox 136"/>
            <p:cNvSpPr txBox="1">
              <a:spLocks noChangeArrowheads="1"/>
            </p:cNvSpPr>
            <p:nvPr/>
          </p:nvSpPr>
          <p:spPr bwMode="auto">
            <a:xfrm>
              <a:off x="3250493" y="705625"/>
              <a:ext cx="345939"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 </a:t>
              </a:r>
              <a:endParaRPr lang="zh-CN" altLang="en-US" sz="1900">
                <a:latin typeface="Times New Roman" charset="0"/>
                <a:cs typeface="Times New Roman" charset="0"/>
              </a:endParaRPr>
            </a:p>
          </p:txBody>
        </p:sp>
      </p:grpSp>
      <p:grpSp>
        <p:nvGrpSpPr>
          <p:cNvPr id="35" name="Group 34"/>
          <p:cNvGrpSpPr/>
          <p:nvPr/>
        </p:nvGrpSpPr>
        <p:grpSpPr>
          <a:xfrm>
            <a:off x="1997733" y="3056467"/>
            <a:ext cx="1546717" cy="1249546"/>
            <a:chOff x="5188604" y="1018624"/>
            <a:chExt cx="1150966" cy="973233"/>
          </a:xfrm>
          <a:noFill/>
        </p:grpSpPr>
        <p:sp>
          <p:nvSpPr>
            <p:cNvPr id="36" name="Rectangle 35"/>
            <p:cNvSpPr/>
            <p:nvPr/>
          </p:nvSpPr>
          <p:spPr>
            <a:xfrm>
              <a:off x="5188604" y="1018624"/>
              <a:ext cx="1140469" cy="973233"/>
            </a:xfrm>
            <a:prstGeom prst="rect">
              <a:avLst/>
            </a:prstGeom>
            <a:grp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37" name="TextBox 36"/>
            <p:cNvSpPr txBox="1"/>
            <p:nvPr/>
          </p:nvSpPr>
          <p:spPr>
            <a:xfrm>
              <a:off x="6057432" y="1660114"/>
              <a:ext cx="282138" cy="323619"/>
            </a:xfrm>
            <a:prstGeom prst="rect">
              <a:avLst/>
            </a:prstGeom>
            <a:grpFill/>
          </p:spPr>
          <p:txBody>
            <a:bodyPr wrap="none">
              <a:spAutoFit/>
            </a:bodyPr>
            <a:lstStyle/>
            <a:p>
              <a:pPr>
                <a:defRPr/>
              </a:pPr>
              <a:r>
                <a:rPr lang="en-US" altLang="zh-CN" sz="2100" b="1" dirty="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rPr>
                <a:t>A</a:t>
              </a:r>
              <a:endParaRPr lang="zh-CN" altLang="en-US" sz="2100" b="1" dirty="0">
                <a:solidFill>
                  <a:schemeClr val="tx1">
                    <a:lumMod val="65000"/>
                    <a:lumOff val="35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2" name="Group 1"/>
          <p:cNvGrpSpPr>
            <a:grpSpLocks/>
          </p:cNvGrpSpPr>
          <p:nvPr/>
        </p:nvGrpSpPr>
        <p:grpSpPr bwMode="auto">
          <a:xfrm>
            <a:off x="1841644" y="2273300"/>
            <a:ext cx="321583" cy="3615267"/>
            <a:chOff x="1502392" y="1215598"/>
            <a:chExt cx="241122" cy="2711644"/>
          </a:xfrm>
        </p:grpSpPr>
        <p:cxnSp>
          <p:nvCxnSpPr>
            <p:cNvPr id="33" name="Straight Connector 32"/>
            <p:cNvCxnSpPr>
              <a:cxnSpLocks noChangeShapeType="1"/>
            </p:cNvCxnSpPr>
            <p:nvPr/>
          </p:nvCxnSpPr>
          <p:spPr bwMode="auto">
            <a:xfrm>
              <a:off x="1621313" y="1569636"/>
              <a:ext cx="0" cy="2357606"/>
            </a:xfrm>
            <a:prstGeom prst="line">
              <a:avLst/>
            </a:prstGeom>
            <a:noFill/>
            <a:ln w="25400">
              <a:solidFill>
                <a:srgbClr val="57068C"/>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19486" name="Group 46"/>
            <p:cNvGrpSpPr>
              <a:grpSpLocks/>
            </p:cNvGrpSpPr>
            <p:nvPr/>
          </p:nvGrpSpPr>
          <p:grpSpPr bwMode="auto">
            <a:xfrm>
              <a:off x="1502392" y="1215598"/>
              <a:ext cx="241122" cy="311646"/>
              <a:chOff x="3914455" y="3963431"/>
              <a:chExt cx="277357" cy="363104"/>
            </a:xfrm>
          </p:grpSpPr>
          <p:sp>
            <p:nvSpPr>
              <p:cNvPr id="48" name="Oval 47"/>
              <p:cNvSpPr>
                <a:spLocks noChangeArrowheads="1"/>
              </p:cNvSpPr>
              <p:nvPr/>
            </p:nvSpPr>
            <p:spPr bwMode="auto">
              <a:xfrm>
                <a:off x="3923454" y="4031872"/>
                <a:ext cx="268358" cy="275613"/>
              </a:xfrm>
              <a:prstGeom prst="ellipse">
                <a:avLst/>
              </a:prstGeom>
              <a:noFill/>
              <a:ln w="19050">
                <a:solidFill>
                  <a:srgbClr val="57068C"/>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sz="1300">
                  <a:ea typeface="黑体" charset="0"/>
                  <a:cs typeface="黑体" charset="0"/>
                </a:endParaRPr>
              </a:p>
            </p:txBody>
          </p:sp>
          <p:sp>
            <p:nvSpPr>
              <p:cNvPr id="19488" name="Rectangle 128"/>
              <p:cNvSpPr>
                <a:spLocks noChangeArrowheads="1"/>
              </p:cNvSpPr>
              <p:nvPr/>
            </p:nvSpPr>
            <p:spPr bwMode="auto">
              <a:xfrm>
                <a:off x="3914455" y="3963431"/>
                <a:ext cx="275403" cy="363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2100">
                    <a:solidFill>
                      <a:srgbClr val="7030A0"/>
                    </a:solidFill>
                    <a:latin typeface="Times New Roman" charset="0"/>
                    <a:cs typeface="Times New Roman" charset="0"/>
                  </a:rPr>
                  <a:t>1</a:t>
                </a:r>
                <a:endParaRPr lang="zh-CN" altLang="en-US" sz="2100" baseline="-25000">
                  <a:solidFill>
                    <a:srgbClr val="7030A0"/>
                  </a:solidFill>
                  <a:latin typeface="Times New Roman" charset="0"/>
                  <a:cs typeface="Times New Roman" charset="0"/>
                </a:endParaRPr>
              </a:p>
            </p:txBody>
          </p:sp>
        </p:grpSp>
      </p:grpSp>
      <p:grpSp>
        <p:nvGrpSpPr>
          <p:cNvPr id="3" name="Group 2"/>
          <p:cNvGrpSpPr>
            <a:grpSpLocks/>
          </p:cNvGrpSpPr>
          <p:nvPr/>
        </p:nvGrpSpPr>
        <p:grpSpPr bwMode="auto">
          <a:xfrm>
            <a:off x="1998134" y="4072467"/>
            <a:ext cx="2072226" cy="415498"/>
            <a:chOff x="1618676" y="2566021"/>
            <a:chExt cx="1555021" cy="310549"/>
          </a:xfrm>
        </p:grpSpPr>
        <p:cxnSp>
          <p:nvCxnSpPr>
            <p:cNvPr id="34" name="Straight Connector 33"/>
            <p:cNvCxnSpPr>
              <a:cxnSpLocks noChangeShapeType="1"/>
            </p:cNvCxnSpPr>
            <p:nvPr/>
          </p:nvCxnSpPr>
          <p:spPr bwMode="auto">
            <a:xfrm flipV="1">
              <a:off x="1618676" y="2740045"/>
              <a:ext cx="1278639" cy="0"/>
            </a:xfrm>
            <a:prstGeom prst="line">
              <a:avLst/>
            </a:prstGeom>
            <a:noFill/>
            <a:ln w="25400">
              <a:solidFill>
                <a:srgbClr val="57068C"/>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19482" name="Group 49"/>
            <p:cNvGrpSpPr>
              <a:grpSpLocks/>
            </p:cNvGrpSpPr>
            <p:nvPr/>
          </p:nvGrpSpPr>
          <p:grpSpPr bwMode="auto">
            <a:xfrm>
              <a:off x="2934077" y="2566021"/>
              <a:ext cx="239620" cy="310549"/>
              <a:chOff x="3921944" y="3963431"/>
              <a:chExt cx="275629" cy="361826"/>
            </a:xfrm>
          </p:grpSpPr>
          <p:sp>
            <p:nvSpPr>
              <p:cNvPr id="51" name="Oval 50"/>
              <p:cNvSpPr>
                <a:spLocks noChangeArrowheads="1"/>
              </p:cNvSpPr>
              <p:nvPr/>
            </p:nvSpPr>
            <p:spPr bwMode="auto">
              <a:xfrm>
                <a:off x="3923508" y="4031632"/>
                <a:ext cx="268577" cy="276487"/>
              </a:xfrm>
              <a:prstGeom prst="ellipse">
                <a:avLst/>
              </a:prstGeom>
              <a:noFill/>
              <a:ln w="19050">
                <a:solidFill>
                  <a:srgbClr val="57068C"/>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sz="1300">
                  <a:ea typeface="黑体" charset="0"/>
                  <a:cs typeface="黑体" charset="0"/>
                </a:endParaRPr>
              </a:p>
            </p:txBody>
          </p:sp>
          <p:sp>
            <p:nvSpPr>
              <p:cNvPr id="19484" name="Rectangle 128"/>
              <p:cNvSpPr>
                <a:spLocks noChangeArrowheads="1"/>
              </p:cNvSpPr>
              <p:nvPr/>
            </p:nvSpPr>
            <p:spPr bwMode="auto">
              <a:xfrm>
                <a:off x="3921944" y="3963431"/>
                <a:ext cx="275629" cy="361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2100">
                    <a:solidFill>
                      <a:srgbClr val="7030A0"/>
                    </a:solidFill>
                    <a:latin typeface="Times New Roman" charset="0"/>
                    <a:cs typeface="Times New Roman" charset="0"/>
                  </a:rPr>
                  <a:t>2</a:t>
                </a:r>
                <a:endParaRPr lang="zh-CN" altLang="en-US" sz="2100" baseline="-25000">
                  <a:solidFill>
                    <a:srgbClr val="7030A0"/>
                  </a:solidFill>
                  <a:latin typeface="Times New Roman" charset="0"/>
                  <a:cs typeface="Times New Roman" charset="0"/>
                </a:endParaRPr>
              </a:p>
            </p:txBody>
          </p:sp>
        </p:grpSp>
      </p:grpSp>
      <p:sp>
        <p:nvSpPr>
          <p:cNvPr id="40" name="Rectangle 9"/>
          <p:cNvSpPr>
            <a:spLocks noChangeArrowheads="1"/>
          </p:cNvSpPr>
          <p:nvPr/>
        </p:nvSpPr>
        <p:spPr bwMode="auto">
          <a:xfrm>
            <a:off x="1" y="1462618"/>
            <a:ext cx="9514417" cy="493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p>
            <a:pPr lvl="1" eaLnBrk="1" hangingPunct="1"/>
            <a:r>
              <a:rPr lang="en-US" altLang="zh-CN" sz="2400">
                <a:latin typeface="Times New Roman" charset="0"/>
                <a:cs typeface="Times New Roman" charset="0"/>
              </a:rPr>
              <a:t>Partition till the </a:t>
            </a:r>
            <a:r>
              <a:rPr lang="en-US" altLang="zh-CN" sz="2400" b="1" u="sng">
                <a:latin typeface="Times New Roman" charset="0"/>
                <a:cs typeface="Times New Roman" charset="0"/>
              </a:rPr>
              <a:t>no. of associate rules </a:t>
            </a:r>
            <a:r>
              <a:rPr lang="en-US" altLang="zh-CN" sz="2400">
                <a:latin typeface="Times New Roman" charset="0"/>
                <a:cs typeface="Times New Roman" charset="0"/>
              </a:rPr>
              <a:t>in each bucket is bounded </a:t>
            </a:r>
          </a:p>
        </p:txBody>
      </p:sp>
      <p:grpSp>
        <p:nvGrpSpPr>
          <p:cNvPr id="9" name="Group 8"/>
          <p:cNvGrpSpPr>
            <a:grpSpLocks/>
          </p:cNvGrpSpPr>
          <p:nvPr/>
        </p:nvGrpSpPr>
        <p:grpSpPr bwMode="auto">
          <a:xfrm>
            <a:off x="3344333" y="1873249"/>
            <a:ext cx="1433487" cy="575919"/>
            <a:chOff x="2507625" y="1404257"/>
            <a:chExt cx="1075318" cy="432046"/>
          </a:xfrm>
        </p:grpSpPr>
        <p:cxnSp>
          <p:nvCxnSpPr>
            <p:cNvPr id="7" name="Straight Arrow Connector 6"/>
            <p:cNvCxnSpPr>
              <a:cxnSpLocks noChangeShapeType="1"/>
            </p:cNvCxnSpPr>
            <p:nvPr/>
          </p:nvCxnSpPr>
          <p:spPr bwMode="auto">
            <a:xfrm>
              <a:off x="3077646" y="1404257"/>
              <a:ext cx="0" cy="177844"/>
            </a:xfrm>
            <a:prstGeom prst="straightConnector1">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9480" name="TextBox 7"/>
            <p:cNvSpPr txBox="1">
              <a:spLocks noChangeArrowheads="1"/>
            </p:cNvSpPr>
            <p:nvPr/>
          </p:nvSpPr>
          <p:spPr bwMode="auto">
            <a:xfrm>
              <a:off x="2507625" y="1524603"/>
              <a:ext cx="1075318" cy="31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a:solidFill>
                    <a:srgbClr val="FF0000"/>
                  </a:solidFill>
                  <a:latin typeface="Times New Roman" charset="0"/>
                  <a:cs typeface="Times New Roman" charset="0"/>
                </a:rPr>
                <a:t>Bucket size</a:t>
              </a:r>
              <a:endParaRPr lang="zh-CN" altLang="en-US" sz="2100">
                <a:solidFill>
                  <a:srgbClr val="FF0000"/>
                </a:solidFill>
                <a:latin typeface="Times New Roman" charset="0"/>
                <a:cs typeface="Times New Roman" charset="0"/>
              </a:endParaRPr>
            </a:p>
          </p:txBody>
        </p:sp>
      </p:grpSp>
      <p:sp>
        <p:nvSpPr>
          <p:cNvPr id="44" name="Text Placeholder 2"/>
          <p:cNvSpPr>
            <a:spLocks noGrp="1"/>
          </p:cNvSpPr>
          <p:nvPr>
            <p:ph type="body" sz="quarter" idx="14"/>
          </p:nvPr>
        </p:nvSpPr>
        <p:spPr bwMode="auto">
          <a:xfrm>
            <a:off x="0" y="228600"/>
            <a:ext cx="91440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000" b="0" dirty="0">
                <a:solidFill>
                  <a:srgbClr val="000000"/>
                </a:solidFill>
                <a:latin typeface="Calibri"/>
                <a:ea typeface="MS PGothic" charset="0"/>
                <a:cs typeface="Calibri"/>
              </a:rPr>
              <a:t>Bucket Generation Decision Tree</a:t>
            </a:r>
          </a:p>
        </p:txBody>
      </p:sp>
    </p:spTree>
    <p:extLst>
      <p:ext uri="{BB962C8B-B14F-4D97-AF65-F5344CB8AC3E}">
        <p14:creationId xmlns:p14="http://schemas.microsoft.com/office/powerpoint/2010/main" val="33220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xEl>
                                              <p:pRg st="2" end="2"/>
                                            </p:txEl>
                                          </p:spTgt>
                                        </p:tgtEl>
                                        <p:attrNameLst>
                                          <p:attrName>style.visibility</p:attrName>
                                        </p:attrNameLst>
                                      </p:cBhvr>
                                      <p:to>
                                        <p:strVal val="visible"/>
                                      </p:to>
                                    </p:set>
                                    <p:animEffect transition="in" filter="fade">
                                      <p:cBhvr>
                                        <p:cTn id="45"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rmAutofit lnSpcReduction="10000"/>
          </a:bodyPr>
          <a:lstStyle/>
          <a:p>
            <a:pPr>
              <a:spcBef>
                <a:spcPct val="0"/>
              </a:spcBef>
            </a:pPr>
            <a:r>
              <a:rPr lang="en-US" altLang="zh-CN" sz="2700">
                <a:latin typeface="Arial" charset="0"/>
                <a:ea typeface="MS PGothic" charset="0"/>
              </a:rPr>
              <a:t>Bucket size affects memory efficiency</a:t>
            </a:r>
          </a:p>
        </p:txBody>
      </p:sp>
      <p:sp>
        <p:nvSpPr>
          <p:cNvPr id="17411"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8DC8B531-B9AB-FC45-8995-6C2B601E7A3D}" type="datetime1">
              <a:rPr lang="en-US" altLang="zh-CN" sz="1200">
                <a:solidFill>
                  <a:srgbClr val="898989"/>
                </a:solidFill>
              </a:rPr>
              <a:pPr/>
              <a:t>11/13/20</a:t>
            </a:fld>
            <a:endParaRPr lang="en-US" altLang="zh-CN" sz="1200">
              <a:solidFill>
                <a:srgbClr val="898989"/>
              </a:solidFill>
            </a:endParaRPr>
          </a:p>
        </p:txBody>
      </p:sp>
      <p:sp>
        <p:nvSpPr>
          <p:cNvPr id="17412"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ACDAEAC6-1046-E94D-806E-7059F4FBE1BD}" type="slidenum">
              <a:rPr lang="en-US" altLang="zh-CN" sz="1200">
                <a:solidFill>
                  <a:srgbClr val="898989"/>
                </a:solidFill>
              </a:rPr>
              <a:pPr/>
              <a:t>88</a:t>
            </a:fld>
            <a:endParaRPr lang="en-US" altLang="zh-CN" sz="1200">
              <a:solidFill>
                <a:srgbClr val="898989"/>
              </a:solidFill>
            </a:endParaRPr>
          </a:p>
        </p:txBody>
      </p:sp>
      <p:sp>
        <p:nvSpPr>
          <p:cNvPr id="55" name="TextBox 54"/>
          <p:cNvSpPr txBox="1">
            <a:spLocks noChangeArrowheads="1"/>
          </p:cNvSpPr>
          <p:nvPr/>
        </p:nvSpPr>
        <p:spPr bwMode="auto">
          <a:xfrm>
            <a:off x="586318" y="5545667"/>
            <a:ext cx="8358716" cy="49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b="1" i="1" u="sng">
                <a:solidFill>
                  <a:srgbClr val="0070C0"/>
                </a:solidFill>
                <a:cs typeface="Times New Roman" charset="0"/>
              </a:rPr>
              <a:t>Choosing bucket size affects switch memory efficiency</a:t>
            </a:r>
            <a:endParaRPr lang="zh-CN" altLang="en-US" b="1" i="1" u="sng">
              <a:solidFill>
                <a:srgbClr val="0070C0"/>
              </a:solidFill>
              <a:cs typeface="Times New Roman" charset="0"/>
            </a:endParaRPr>
          </a:p>
        </p:txBody>
      </p:sp>
      <p:sp>
        <p:nvSpPr>
          <p:cNvPr id="2" name="TextBox 1"/>
          <p:cNvSpPr txBox="1">
            <a:spLocks noChangeArrowheads="1"/>
          </p:cNvSpPr>
          <p:nvPr/>
        </p:nvSpPr>
        <p:spPr bwMode="auto">
          <a:xfrm>
            <a:off x="4743451" y="1892301"/>
            <a:ext cx="4093422" cy="10926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a:latin typeface="Times New Roman" charset="0"/>
                <a:cs typeface="Times New Roman" charset="0"/>
              </a:rPr>
              <a:t>2x2 buckets</a:t>
            </a:r>
          </a:p>
          <a:p>
            <a:pPr lvl="1">
              <a:buFont typeface="Arial" charset="0"/>
              <a:buChar char="•"/>
            </a:pPr>
            <a:r>
              <a:rPr lang="en-US" altLang="zh-CN" sz="2100">
                <a:latin typeface="Times New Roman" charset="0"/>
                <a:cs typeface="Times New Roman" charset="0"/>
              </a:rPr>
              <a:t>More rules cached each time</a:t>
            </a:r>
          </a:p>
          <a:p>
            <a:pPr lvl="1">
              <a:buFont typeface="Arial" charset="0"/>
              <a:buChar char="•"/>
            </a:pPr>
            <a:r>
              <a:rPr lang="en-US" altLang="zh-CN" sz="2100">
                <a:latin typeface="Times New Roman" charset="0"/>
                <a:cs typeface="Times New Roman" charset="0"/>
              </a:rPr>
              <a:t>Unmatched rules cached</a:t>
            </a:r>
          </a:p>
        </p:txBody>
      </p:sp>
      <p:sp>
        <p:nvSpPr>
          <p:cNvPr id="80" name="TextBox 79"/>
          <p:cNvSpPr txBox="1">
            <a:spLocks noChangeArrowheads="1"/>
          </p:cNvSpPr>
          <p:nvPr/>
        </p:nvSpPr>
        <p:spPr bwMode="auto">
          <a:xfrm>
            <a:off x="4764618" y="3579285"/>
            <a:ext cx="3272685" cy="76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a:latin typeface="Times New Roman" charset="0"/>
                <a:cs typeface="Times New Roman" charset="0"/>
              </a:rPr>
              <a:t>4x4 buckets</a:t>
            </a:r>
          </a:p>
          <a:p>
            <a:pPr lvl="1">
              <a:buFont typeface="Arial" charset="0"/>
              <a:buChar char="•"/>
            </a:pPr>
            <a:r>
              <a:rPr lang="en-US" altLang="zh-CN" sz="2100">
                <a:latin typeface="Times New Roman" charset="0"/>
                <a:cs typeface="Times New Roman" charset="0"/>
              </a:rPr>
              <a:t>More buckets cached</a:t>
            </a:r>
          </a:p>
        </p:txBody>
      </p:sp>
      <p:sp>
        <p:nvSpPr>
          <p:cNvPr id="41" name="Rectangle 40"/>
          <p:cNvSpPr>
            <a:spLocks noChangeArrowheads="1"/>
          </p:cNvSpPr>
          <p:nvPr/>
        </p:nvSpPr>
        <p:spPr bwMode="auto">
          <a:xfrm>
            <a:off x="599018" y="1572685"/>
            <a:ext cx="3613149" cy="3160183"/>
          </a:xfrm>
          <a:prstGeom prst="rect">
            <a:avLst/>
          </a:prstGeom>
          <a:solidFill>
            <a:schemeClr val="bg1"/>
          </a:solidFill>
          <a:ln w="19050">
            <a:solidFill>
              <a:schemeClr val="tx1"/>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a:endParaRPr lang="zh-CN" altLang="en-US">
              <a:solidFill>
                <a:srgbClr val="FFFFFF"/>
              </a:solidFill>
              <a:ea typeface="黑体" charset="0"/>
              <a:cs typeface="黑体" charset="0"/>
            </a:endParaRPr>
          </a:p>
        </p:txBody>
      </p:sp>
      <p:sp>
        <p:nvSpPr>
          <p:cNvPr id="42" name="Rectangle 41"/>
          <p:cNvSpPr>
            <a:spLocks noChangeArrowheads="1"/>
          </p:cNvSpPr>
          <p:nvPr/>
        </p:nvSpPr>
        <p:spPr bwMode="auto">
          <a:xfrm>
            <a:off x="3179233" y="2552701"/>
            <a:ext cx="846667" cy="1454151"/>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002060"/>
                </a:solidFill>
                <a:ea typeface="黑体" charset="0"/>
                <a:cs typeface="黑体" charset="0"/>
              </a:rPr>
              <a:t>4</a:t>
            </a:r>
            <a:endParaRPr lang="zh-CN" altLang="en-US" sz="2400">
              <a:solidFill>
                <a:srgbClr val="002060"/>
              </a:solidFill>
              <a:ea typeface="黑体" charset="0"/>
              <a:cs typeface="黑体" charset="0"/>
            </a:endParaRPr>
          </a:p>
        </p:txBody>
      </p:sp>
      <p:sp>
        <p:nvSpPr>
          <p:cNvPr id="43" name="Rectangle 42"/>
          <p:cNvSpPr>
            <a:spLocks noChangeArrowheads="1"/>
          </p:cNvSpPr>
          <p:nvPr/>
        </p:nvSpPr>
        <p:spPr bwMode="auto">
          <a:xfrm>
            <a:off x="2444752" y="2002367"/>
            <a:ext cx="1390649" cy="992717"/>
          </a:xfrm>
          <a:prstGeom prst="rect">
            <a:avLst/>
          </a:prstGeom>
          <a:gradFill rotWithShape="1">
            <a:gsLst>
              <a:gs pos="0">
                <a:srgbClr val="3F80CD">
                  <a:alpha val="81999"/>
                </a:srgbClr>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3</a:t>
            </a:r>
            <a:endParaRPr lang="zh-CN" altLang="en-US" sz="2400">
              <a:solidFill>
                <a:srgbClr val="FFFFFF"/>
              </a:solidFill>
              <a:ea typeface="黑体" charset="0"/>
              <a:cs typeface="黑体" charset="0"/>
            </a:endParaRPr>
          </a:p>
        </p:txBody>
      </p:sp>
      <p:sp>
        <p:nvSpPr>
          <p:cNvPr id="44" name="Rectangle 43"/>
          <p:cNvSpPr>
            <a:spLocks noChangeArrowheads="1"/>
          </p:cNvSpPr>
          <p:nvPr/>
        </p:nvSpPr>
        <p:spPr bwMode="auto">
          <a:xfrm>
            <a:off x="3335867" y="1733551"/>
            <a:ext cx="764117" cy="448733"/>
          </a:xfrm>
          <a:prstGeom prst="rect">
            <a:avLst/>
          </a:prstGeom>
          <a:gradFill rotWithShape="1">
            <a:gsLst>
              <a:gs pos="0">
                <a:srgbClr val="7F5BAB">
                  <a:alpha val="42000"/>
                </a:srgbClr>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FFFFFF"/>
                </a:solidFill>
                <a:ea typeface="黑体" charset="0"/>
                <a:cs typeface="黑体" charset="0"/>
              </a:rPr>
              <a:t>2</a:t>
            </a:r>
            <a:endParaRPr lang="zh-CN" altLang="en-US" sz="2400">
              <a:solidFill>
                <a:srgbClr val="FFFFFF"/>
              </a:solidFill>
              <a:ea typeface="黑体" charset="0"/>
              <a:cs typeface="黑体" charset="0"/>
            </a:endParaRPr>
          </a:p>
        </p:txBody>
      </p:sp>
      <p:grpSp>
        <p:nvGrpSpPr>
          <p:cNvPr id="17420" name="Group 133"/>
          <p:cNvGrpSpPr>
            <a:grpSpLocks/>
          </p:cNvGrpSpPr>
          <p:nvPr/>
        </p:nvGrpSpPr>
        <p:grpSpPr bwMode="auto">
          <a:xfrm>
            <a:off x="-105544" y="990601"/>
            <a:ext cx="1475029" cy="1122871"/>
            <a:chOff x="2705590" y="705625"/>
            <a:chExt cx="1271241" cy="981209"/>
          </a:xfrm>
        </p:grpSpPr>
        <p:grpSp>
          <p:nvGrpSpPr>
            <p:cNvPr id="17525" name="Group 134"/>
            <p:cNvGrpSpPr>
              <a:grpSpLocks/>
            </p:cNvGrpSpPr>
            <p:nvPr/>
          </p:nvGrpSpPr>
          <p:grpSpPr bwMode="auto">
            <a:xfrm>
              <a:off x="3098673" y="1076546"/>
              <a:ext cx="878158" cy="574519"/>
              <a:chOff x="3098673" y="1076546"/>
              <a:chExt cx="878158" cy="574519"/>
            </a:xfrm>
          </p:grpSpPr>
          <p:cxnSp>
            <p:nvCxnSpPr>
              <p:cNvPr id="52" name="Straight Arrow Connector 51"/>
              <p:cNvCxnSpPr>
                <a:cxnSpLocks noChangeShapeType="1"/>
              </p:cNvCxnSpPr>
              <p:nvPr/>
            </p:nvCxnSpPr>
            <p:spPr bwMode="auto">
              <a:xfrm>
                <a:off x="3099375" y="1077401"/>
                <a:ext cx="0" cy="573384"/>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a:off x="3099375" y="1079250"/>
                <a:ext cx="877456" cy="0"/>
              </a:xfrm>
              <a:prstGeom prst="straightConnector1">
                <a:avLst/>
              </a:prstGeom>
              <a:noFill/>
              <a:ln w="25400">
                <a:solidFill>
                  <a:schemeClr val="tx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7526" name="TextBox 135"/>
            <p:cNvSpPr txBox="1">
              <a:spLocks noChangeArrowheads="1"/>
            </p:cNvSpPr>
            <p:nvPr/>
          </p:nvSpPr>
          <p:spPr bwMode="auto">
            <a:xfrm rot="16200000">
              <a:off x="2695997" y="1345672"/>
              <a:ext cx="350755" cy="331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r>
                <a:rPr lang="en-US" altLang="zh-CN" sz="1900">
                  <a:latin typeface="Times New Roman" charset="0"/>
                  <a:cs typeface="Times New Roman" charset="0"/>
                </a:rPr>
                <a:t> </a:t>
              </a:r>
              <a:endParaRPr lang="zh-CN" altLang="en-US" sz="1900">
                <a:latin typeface="Times New Roman" charset="0"/>
                <a:cs typeface="Times New Roman" charset="0"/>
              </a:endParaRPr>
            </a:p>
          </p:txBody>
        </p:sp>
        <p:sp>
          <p:nvSpPr>
            <p:cNvPr id="17527" name="TextBox 136"/>
            <p:cNvSpPr txBox="1">
              <a:spLocks noChangeArrowheads="1"/>
            </p:cNvSpPr>
            <p:nvPr/>
          </p:nvSpPr>
          <p:spPr bwMode="auto">
            <a:xfrm>
              <a:off x="3250493" y="705625"/>
              <a:ext cx="345939" cy="33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 </a:t>
              </a:r>
              <a:endParaRPr lang="zh-CN" altLang="en-US" sz="1900">
                <a:latin typeface="Times New Roman" charset="0"/>
                <a:cs typeface="Times New Roman" charset="0"/>
              </a:endParaRPr>
            </a:p>
          </p:txBody>
        </p:sp>
      </p:grpSp>
      <p:cxnSp>
        <p:nvCxnSpPr>
          <p:cNvPr id="85" name="Straight Connector 84"/>
          <p:cNvCxnSpPr>
            <a:cxnSpLocks noChangeShapeType="1"/>
          </p:cNvCxnSpPr>
          <p:nvPr/>
        </p:nvCxnSpPr>
        <p:spPr bwMode="auto">
          <a:xfrm>
            <a:off x="2396067" y="1354667"/>
            <a:ext cx="0" cy="3583517"/>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88" name="Rectangle 87"/>
          <p:cNvSpPr>
            <a:spLocks noChangeArrowheads="1"/>
          </p:cNvSpPr>
          <p:nvPr/>
        </p:nvSpPr>
        <p:spPr bwMode="auto">
          <a:xfrm>
            <a:off x="2036234" y="1659467"/>
            <a:ext cx="548217" cy="916517"/>
          </a:xfrm>
          <a:prstGeom prst="rect">
            <a:avLst/>
          </a:prstGeom>
          <a:gradFill rotWithShape="1">
            <a:gsLst>
              <a:gs pos="0">
                <a:srgbClr val="A0CA4A">
                  <a:alpha val="40999"/>
                </a:srgbClr>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002060"/>
                </a:solidFill>
                <a:ea typeface="黑体" charset="0"/>
                <a:cs typeface="黑体" charset="0"/>
              </a:rPr>
              <a:t>1</a:t>
            </a:r>
            <a:endParaRPr lang="zh-CN" altLang="en-US" sz="2400">
              <a:solidFill>
                <a:srgbClr val="002060"/>
              </a:solidFill>
              <a:ea typeface="黑体" charset="0"/>
              <a:cs typeface="黑体" charset="0"/>
            </a:endParaRPr>
          </a:p>
        </p:txBody>
      </p:sp>
      <p:grpSp>
        <p:nvGrpSpPr>
          <p:cNvPr id="6" name="Group 5"/>
          <p:cNvGrpSpPr>
            <a:grpSpLocks/>
          </p:cNvGrpSpPr>
          <p:nvPr/>
        </p:nvGrpSpPr>
        <p:grpSpPr bwMode="auto">
          <a:xfrm>
            <a:off x="690033" y="1983317"/>
            <a:ext cx="914400" cy="2207683"/>
            <a:chOff x="517600" y="1487217"/>
            <a:chExt cx="685106" cy="1656454"/>
          </a:xfrm>
        </p:grpSpPr>
        <p:sp>
          <p:nvSpPr>
            <p:cNvPr id="89" name="Rectangle 88"/>
            <p:cNvSpPr>
              <a:spLocks noChangeArrowheads="1"/>
            </p:cNvSpPr>
            <p:nvPr/>
          </p:nvSpPr>
          <p:spPr bwMode="auto">
            <a:xfrm>
              <a:off x="517600" y="1487217"/>
              <a:ext cx="562993" cy="327162"/>
            </a:xfrm>
            <a:prstGeom prst="rect">
              <a:avLst/>
            </a:prstGeom>
            <a:gradFill rotWithShape="1">
              <a:gsLst>
                <a:gs pos="0">
                  <a:srgbClr val="D1403C"/>
                </a:gs>
                <a:gs pos="100000">
                  <a:srgbClr val="FF9A99"/>
                </a:gs>
              </a:gsLst>
              <a:lin ang="16200000"/>
            </a:gradFill>
            <a:ln w="9525">
              <a:solidFill>
                <a:srgbClr val="BE4B48"/>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chemeClr val="bg1"/>
                  </a:solidFill>
                  <a:ea typeface="黑体" charset="0"/>
                  <a:cs typeface="黑体" charset="0"/>
                </a:rPr>
                <a:t>6</a:t>
              </a:r>
              <a:endParaRPr lang="zh-CN" altLang="en-US" sz="2400">
                <a:solidFill>
                  <a:schemeClr val="bg1"/>
                </a:solidFill>
                <a:ea typeface="黑体" charset="0"/>
                <a:cs typeface="黑体" charset="0"/>
              </a:endParaRPr>
            </a:p>
          </p:txBody>
        </p:sp>
        <p:sp>
          <p:nvSpPr>
            <p:cNvPr id="90" name="Rectangle 89"/>
            <p:cNvSpPr>
              <a:spLocks noChangeArrowheads="1"/>
            </p:cNvSpPr>
            <p:nvPr/>
          </p:nvSpPr>
          <p:spPr bwMode="auto">
            <a:xfrm>
              <a:off x="804647" y="2425821"/>
              <a:ext cx="398059" cy="717850"/>
            </a:xfrm>
            <a:prstGeom prst="rect">
              <a:avLst/>
            </a:prstGeom>
            <a:gradFill rotWithShape="1">
              <a:gsLst>
                <a:gs pos="0">
                  <a:srgbClr val="A0CA4A"/>
                </a:gs>
                <a:gs pos="100000">
                  <a:srgbClr val="DCFFA0"/>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rgbClr val="002060"/>
                  </a:solidFill>
                  <a:ea typeface="黑体" charset="0"/>
                  <a:cs typeface="黑体" charset="0"/>
                </a:rPr>
                <a:t>8</a:t>
              </a:r>
              <a:endParaRPr lang="zh-CN" altLang="en-US" sz="2400">
                <a:solidFill>
                  <a:srgbClr val="002060"/>
                </a:solidFill>
                <a:ea typeface="黑体" charset="0"/>
                <a:cs typeface="黑体" charset="0"/>
              </a:endParaRPr>
            </a:p>
          </p:txBody>
        </p:sp>
        <p:sp>
          <p:nvSpPr>
            <p:cNvPr id="91" name="Rectangle 90"/>
            <p:cNvSpPr>
              <a:spLocks noChangeArrowheads="1"/>
            </p:cNvSpPr>
            <p:nvPr/>
          </p:nvSpPr>
          <p:spPr bwMode="auto">
            <a:xfrm>
              <a:off x="590551" y="1935079"/>
              <a:ext cx="398060" cy="716261"/>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40000" dist="23000" dir="5400000" rotWithShape="0">
                <a:srgbClr val="000000">
                  <a:alpha val="34999"/>
                </a:srgbClr>
              </a:outerShdw>
            </a:effectLst>
          </p:spPr>
          <p:txBody>
            <a:bodyPr anchor="ctr"/>
            <a:lstStyle/>
            <a:p>
              <a:pPr algn="ctr" eaLnBrk="1" hangingPunct="1"/>
              <a:r>
                <a:rPr lang="en-US" altLang="zh-CN" sz="2400">
                  <a:solidFill>
                    <a:schemeClr val="bg1"/>
                  </a:solidFill>
                  <a:ea typeface="黑体" charset="0"/>
                  <a:cs typeface="黑体" charset="0"/>
                </a:rPr>
                <a:t>7</a:t>
              </a:r>
              <a:endParaRPr lang="zh-CN" altLang="en-US" sz="2400">
                <a:solidFill>
                  <a:schemeClr val="bg1"/>
                </a:solidFill>
                <a:ea typeface="黑体" charset="0"/>
                <a:cs typeface="黑体" charset="0"/>
              </a:endParaRPr>
            </a:p>
          </p:txBody>
        </p:sp>
      </p:grpSp>
      <p:sp>
        <p:nvSpPr>
          <p:cNvPr id="92" name="Rectangle 91"/>
          <p:cNvSpPr>
            <a:spLocks noChangeArrowheads="1"/>
          </p:cNvSpPr>
          <p:nvPr/>
        </p:nvSpPr>
        <p:spPr bwMode="auto">
          <a:xfrm>
            <a:off x="1936751" y="4161367"/>
            <a:ext cx="975783" cy="397933"/>
          </a:xfrm>
          <a:prstGeom prst="rect">
            <a:avLst/>
          </a:prstGeom>
          <a:gradFill rotWithShape="1">
            <a:gsLst>
              <a:gs pos="0">
                <a:srgbClr val="7F5BAB">
                  <a:alpha val="21999"/>
                </a:srgbClr>
              </a:gs>
              <a:gs pos="100000">
                <a:srgbClr val="C8B0ED"/>
              </a:gs>
            </a:gsLst>
            <a:lin ang="16200000"/>
          </a:gradFill>
          <a:ln w="9525">
            <a:solidFill>
              <a:srgbClr val="7D60A0"/>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chemeClr val="bg1"/>
                </a:solidFill>
                <a:ea typeface="黑体" charset="0"/>
                <a:cs typeface="黑体" charset="0"/>
              </a:rPr>
              <a:t>9</a:t>
            </a:r>
            <a:endParaRPr lang="zh-CN" altLang="en-US" sz="2400">
              <a:solidFill>
                <a:schemeClr val="bg1"/>
              </a:solidFill>
              <a:ea typeface="黑体" charset="0"/>
              <a:cs typeface="黑体" charset="0"/>
            </a:endParaRPr>
          </a:p>
        </p:txBody>
      </p:sp>
      <p:sp>
        <p:nvSpPr>
          <p:cNvPr id="93" name="Rectangle 92"/>
          <p:cNvSpPr>
            <a:spLocks noChangeArrowheads="1"/>
          </p:cNvSpPr>
          <p:nvPr/>
        </p:nvSpPr>
        <p:spPr bwMode="auto">
          <a:xfrm>
            <a:off x="2067984" y="3340100"/>
            <a:ext cx="626533" cy="897467"/>
          </a:xfrm>
          <a:prstGeom prst="rect">
            <a:avLst/>
          </a:prstGeom>
          <a:gradFill rotWithShape="1">
            <a:gsLst>
              <a:gs pos="0">
                <a:srgbClr val="39B7D8">
                  <a:alpha val="59000"/>
                </a:srgbClr>
              </a:gs>
              <a:gs pos="100000">
                <a:srgbClr val="95EEFF"/>
              </a:gs>
            </a:gsLst>
            <a:lin ang="16200000"/>
          </a:gradFill>
          <a:ln w="9525">
            <a:solidFill>
              <a:srgbClr val="46AAC5"/>
            </a:solidFill>
            <a:miter lim="800000"/>
            <a:headEnd/>
            <a:tailEnd/>
          </a:ln>
          <a:effectLst>
            <a:outerShdw blurRad="40000" dist="23000" dir="5400000" rotWithShape="0">
              <a:srgbClr val="000000">
                <a:alpha val="34999"/>
              </a:srgbClr>
            </a:outerShdw>
          </a:effectLst>
        </p:spPr>
        <p:txBody>
          <a:bodyPr lIns="121917" tIns="60958" rIns="121917" bIns="60958" anchor="ctr"/>
          <a:lstStyle/>
          <a:p>
            <a:pPr algn="ctr" eaLnBrk="1" hangingPunct="1"/>
            <a:r>
              <a:rPr lang="en-US" altLang="zh-CN" sz="2400">
                <a:solidFill>
                  <a:srgbClr val="002060"/>
                </a:solidFill>
                <a:ea typeface="黑体" charset="0"/>
                <a:cs typeface="黑体" charset="0"/>
              </a:rPr>
              <a:t>5</a:t>
            </a:r>
            <a:endParaRPr lang="zh-CN" altLang="en-US" sz="2400">
              <a:solidFill>
                <a:srgbClr val="002060"/>
              </a:solidFill>
              <a:ea typeface="黑体" charset="0"/>
              <a:cs typeface="黑体" charset="0"/>
            </a:endParaRPr>
          </a:p>
        </p:txBody>
      </p:sp>
      <p:cxnSp>
        <p:nvCxnSpPr>
          <p:cNvPr id="95" name="Straight Connector 94"/>
          <p:cNvCxnSpPr>
            <a:cxnSpLocks noChangeShapeType="1"/>
          </p:cNvCxnSpPr>
          <p:nvPr/>
        </p:nvCxnSpPr>
        <p:spPr bwMode="auto">
          <a:xfrm>
            <a:off x="474133" y="3185584"/>
            <a:ext cx="3843867"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123" name="Group 122"/>
          <p:cNvGrpSpPr>
            <a:grpSpLocks/>
          </p:cNvGrpSpPr>
          <p:nvPr/>
        </p:nvGrpSpPr>
        <p:grpSpPr bwMode="auto">
          <a:xfrm>
            <a:off x="577851" y="1572685"/>
            <a:ext cx="3640667" cy="3175622"/>
            <a:chOff x="1508194" y="-218023"/>
            <a:chExt cx="2730997" cy="2382665"/>
          </a:xfrm>
        </p:grpSpPr>
        <p:grpSp>
          <p:nvGrpSpPr>
            <p:cNvPr id="130" name="Group 129"/>
            <p:cNvGrpSpPr/>
            <p:nvPr/>
          </p:nvGrpSpPr>
          <p:grpSpPr>
            <a:xfrm>
              <a:off x="2888704" y="-212706"/>
              <a:ext cx="1339802" cy="1199451"/>
              <a:chOff x="3639115" y="-524493"/>
              <a:chExt cx="1679579" cy="1448716"/>
            </a:xfrm>
            <a:noFill/>
          </p:grpSpPr>
          <p:sp>
            <p:nvSpPr>
              <p:cNvPr id="149" name="Rectangle 148"/>
              <p:cNvSpPr/>
              <p:nvPr/>
            </p:nvSpPr>
            <p:spPr>
              <a:xfrm>
                <a:off x="3639115" y="-524493"/>
                <a:ext cx="1679579" cy="1448716"/>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50" name="TextBox 149"/>
              <p:cNvSpPr txBox="1"/>
              <p:nvPr/>
            </p:nvSpPr>
            <p:spPr>
              <a:xfrm>
                <a:off x="4896947" y="478580"/>
                <a:ext cx="342568" cy="376534"/>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B</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517" name="Group 130"/>
            <p:cNvGrpSpPr>
              <a:grpSpLocks/>
            </p:cNvGrpSpPr>
            <p:nvPr/>
          </p:nvGrpSpPr>
          <p:grpSpPr bwMode="auto">
            <a:xfrm>
              <a:off x="1508194" y="-218023"/>
              <a:ext cx="1367086" cy="1183158"/>
              <a:chOff x="1508194" y="-218023"/>
              <a:chExt cx="1367086" cy="1183158"/>
            </a:xfrm>
          </p:grpSpPr>
          <p:sp>
            <p:nvSpPr>
              <p:cNvPr id="147" name="Rectangle 146"/>
              <p:cNvSpPr>
                <a:spLocks noChangeArrowheads="1"/>
              </p:cNvSpPr>
              <p:nvPr/>
            </p:nvSpPr>
            <p:spPr bwMode="auto">
              <a:xfrm>
                <a:off x="1508194" y="-218023"/>
                <a:ext cx="1367086" cy="1183158"/>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48" name="TextBox 147"/>
              <p:cNvSpPr txBox="1"/>
              <p:nvPr/>
            </p:nvSpPr>
            <p:spPr>
              <a:xfrm>
                <a:off x="2542383" y="624831"/>
                <a:ext cx="284414" cy="311748"/>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A</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2" name="Group 131"/>
            <p:cNvGrpSpPr/>
            <p:nvPr/>
          </p:nvGrpSpPr>
          <p:grpSpPr>
            <a:xfrm>
              <a:off x="1508577" y="989740"/>
              <a:ext cx="1365415" cy="1163750"/>
              <a:chOff x="1923782" y="-65229"/>
              <a:chExt cx="1711688" cy="1429704"/>
            </a:xfrm>
            <a:noFill/>
          </p:grpSpPr>
          <p:sp>
            <p:nvSpPr>
              <p:cNvPr id="145" name="Rectangle 144"/>
              <p:cNvSpPr/>
              <p:nvPr/>
            </p:nvSpPr>
            <p:spPr>
              <a:xfrm>
                <a:off x="1923782" y="-65229"/>
                <a:ext cx="1711688" cy="1429704"/>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46" name="TextBox 145"/>
              <p:cNvSpPr txBox="1"/>
              <p:nvPr/>
            </p:nvSpPr>
            <p:spPr>
              <a:xfrm>
                <a:off x="3223274" y="981189"/>
                <a:ext cx="356542" cy="382992"/>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C</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3" name="Group 132"/>
            <p:cNvGrpSpPr/>
            <p:nvPr/>
          </p:nvGrpSpPr>
          <p:grpSpPr>
            <a:xfrm>
              <a:off x="2873991" y="970345"/>
              <a:ext cx="1365200" cy="1194297"/>
              <a:chOff x="2484842" y="-84485"/>
              <a:chExt cx="1711419" cy="1467233"/>
            </a:xfrm>
            <a:noFill/>
          </p:grpSpPr>
          <p:sp>
            <p:nvSpPr>
              <p:cNvPr id="143" name="Rectangle 142"/>
              <p:cNvSpPr/>
              <p:nvPr/>
            </p:nvSpPr>
            <p:spPr>
              <a:xfrm>
                <a:off x="2484842" y="-84485"/>
                <a:ext cx="1711419" cy="1467233"/>
              </a:xfrm>
              <a:prstGeom prst="rect">
                <a:avLst/>
              </a:prstGeom>
              <a:grpFill/>
              <a:ln w="28575">
                <a:solidFill>
                  <a:schemeClr val="tx1">
                    <a:lumMod val="65000"/>
                    <a:lumOff val="35000"/>
                    <a:alpha val="2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chemeClr val="tx1">
                      <a:lumMod val="65000"/>
                      <a:lumOff val="35000"/>
                      <a:alpha val="47000"/>
                    </a:schemeClr>
                  </a:solidFill>
                </a:endParaRPr>
              </a:p>
            </p:txBody>
          </p:sp>
          <p:sp>
            <p:nvSpPr>
              <p:cNvPr id="144" name="TextBox 143"/>
              <p:cNvSpPr txBox="1"/>
              <p:nvPr/>
            </p:nvSpPr>
            <p:spPr>
              <a:xfrm>
                <a:off x="3750138" y="950879"/>
                <a:ext cx="356542" cy="382992"/>
              </a:xfrm>
              <a:prstGeom prst="rect">
                <a:avLst/>
              </a:prstGeom>
              <a:grp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D</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sp>
        <p:nvSpPr>
          <p:cNvPr id="154" name="Rectangle 153"/>
          <p:cNvSpPr/>
          <p:nvPr/>
        </p:nvSpPr>
        <p:spPr>
          <a:xfrm>
            <a:off x="3189838" y="2571446"/>
            <a:ext cx="847284" cy="1452777"/>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4</a:t>
            </a:r>
            <a:endParaRPr lang="zh-CN" altLang="en-US" sz="2400" dirty="0">
              <a:solidFill>
                <a:schemeClr val="bg1">
                  <a:alpha val="55000"/>
                </a:schemeClr>
              </a:solidFill>
            </a:endParaRPr>
          </a:p>
        </p:txBody>
      </p:sp>
      <p:sp>
        <p:nvSpPr>
          <p:cNvPr id="155" name="Rectangle 154"/>
          <p:cNvSpPr/>
          <p:nvPr/>
        </p:nvSpPr>
        <p:spPr>
          <a:xfrm>
            <a:off x="2443381" y="2016480"/>
            <a:ext cx="1392028" cy="992673"/>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3</a:t>
            </a:r>
            <a:endParaRPr lang="zh-CN" altLang="en-US" sz="2400" dirty="0">
              <a:solidFill>
                <a:schemeClr val="bg1">
                  <a:alpha val="55000"/>
                </a:schemeClr>
              </a:solidFill>
            </a:endParaRPr>
          </a:p>
        </p:txBody>
      </p:sp>
      <p:sp>
        <p:nvSpPr>
          <p:cNvPr id="156" name="Rectangle 155"/>
          <p:cNvSpPr/>
          <p:nvPr/>
        </p:nvSpPr>
        <p:spPr>
          <a:xfrm>
            <a:off x="3338953" y="1734801"/>
            <a:ext cx="764977" cy="448975"/>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2</a:t>
            </a:r>
            <a:endParaRPr lang="zh-CN" altLang="en-US" sz="2400" dirty="0">
              <a:solidFill>
                <a:schemeClr val="bg1">
                  <a:alpha val="55000"/>
                </a:schemeClr>
              </a:solidFill>
            </a:endParaRPr>
          </a:p>
        </p:txBody>
      </p:sp>
      <p:sp>
        <p:nvSpPr>
          <p:cNvPr id="158" name="Rectangle 157"/>
          <p:cNvSpPr/>
          <p:nvPr/>
        </p:nvSpPr>
        <p:spPr>
          <a:xfrm>
            <a:off x="2022905" y="1669293"/>
            <a:ext cx="547976" cy="916720"/>
          </a:xfrm>
          <a:prstGeom prst="rect">
            <a:avLst/>
          </a:prstGeom>
          <a:solidFill>
            <a:schemeClr val="tx1">
              <a:lumMod val="50000"/>
              <a:lumOff val="50000"/>
              <a:alpha val="23000"/>
            </a:schemeClr>
          </a:solidFill>
          <a:ln>
            <a:noFill/>
          </a:ln>
        </p:spPr>
        <p:style>
          <a:lnRef idx="1">
            <a:schemeClr val="accent3"/>
          </a:lnRef>
          <a:fillRef idx="3">
            <a:schemeClr val="accent3"/>
          </a:fillRef>
          <a:effectRef idx="2">
            <a:schemeClr val="accent3"/>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1</a:t>
            </a:r>
            <a:endParaRPr lang="zh-CN" altLang="en-US" sz="2400" dirty="0">
              <a:solidFill>
                <a:schemeClr val="bg1">
                  <a:alpha val="55000"/>
                </a:schemeClr>
              </a:solidFill>
            </a:endParaRPr>
          </a:p>
        </p:txBody>
      </p:sp>
      <p:sp>
        <p:nvSpPr>
          <p:cNvPr id="162" name="Rectangle 161"/>
          <p:cNvSpPr/>
          <p:nvPr/>
        </p:nvSpPr>
        <p:spPr>
          <a:xfrm>
            <a:off x="1940931" y="4158882"/>
            <a:ext cx="975536" cy="399164"/>
          </a:xfrm>
          <a:prstGeom prst="rect">
            <a:avLst/>
          </a:prstGeom>
          <a:solidFill>
            <a:schemeClr val="tx1">
              <a:lumMod val="50000"/>
              <a:lumOff val="50000"/>
              <a:alpha val="23000"/>
            </a:schemeClr>
          </a:solidFill>
          <a:ln>
            <a:noFill/>
          </a:ln>
        </p:spPr>
        <p:style>
          <a:lnRef idx="1">
            <a:schemeClr val="accent4"/>
          </a:lnRef>
          <a:fillRef idx="3">
            <a:schemeClr val="accent4"/>
          </a:fillRef>
          <a:effectRef idx="2">
            <a:schemeClr val="accent4"/>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9</a:t>
            </a:r>
            <a:endParaRPr lang="zh-CN" altLang="en-US" sz="2400" dirty="0">
              <a:solidFill>
                <a:schemeClr val="bg1">
                  <a:alpha val="55000"/>
                </a:schemeClr>
              </a:solidFill>
            </a:endParaRPr>
          </a:p>
        </p:txBody>
      </p:sp>
      <p:grpSp>
        <p:nvGrpSpPr>
          <p:cNvPr id="5" name="Group 4"/>
          <p:cNvGrpSpPr>
            <a:grpSpLocks/>
          </p:cNvGrpSpPr>
          <p:nvPr/>
        </p:nvGrpSpPr>
        <p:grpSpPr bwMode="auto">
          <a:xfrm>
            <a:off x="679451" y="1989667"/>
            <a:ext cx="914400" cy="2207684"/>
            <a:chOff x="512769" y="1491832"/>
            <a:chExt cx="685106" cy="1656454"/>
          </a:xfrm>
        </p:grpSpPr>
        <p:sp>
          <p:nvSpPr>
            <p:cNvPr id="159" name="Rectangle 158"/>
            <p:cNvSpPr/>
            <p:nvPr/>
          </p:nvSpPr>
          <p:spPr>
            <a:xfrm>
              <a:off x="512769" y="1491832"/>
              <a:ext cx="562208" cy="327218"/>
            </a:xfrm>
            <a:prstGeom prst="rect">
              <a:avLst/>
            </a:prstGeom>
            <a:solidFill>
              <a:schemeClr val="tx1">
                <a:lumMod val="50000"/>
                <a:lumOff val="50000"/>
                <a:alpha val="23000"/>
              </a:schemeClr>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r>
                <a:rPr lang="en-US" altLang="zh-CN" sz="2400" dirty="0">
                  <a:solidFill>
                    <a:schemeClr val="bg1">
                      <a:alpha val="55000"/>
                    </a:schemeClr>
                  </a:solidFill>
                </a:rPr>
                <a:t>6</a:t>
              </a:r>
              <a:endParaRPr lang="zh-CN" altLang="en-US" sz="2400" dirty="0">
                <a:solidFill>
                  <a:schemeClr val="bg1">
                    <a:alpha val="55000"/>
                  </a:schemeClr>
                </a:solidFill>
              </a:endParaRPr>
            </a:p>
          </p:txBody>
        </p:sp>
        <p:sp>
          <p:nvSpPr>
            <p:cNvPr id="160" name="Rectangle 159"/>
            <p:cNvSpPr/>
            <p:nvPr/>
          </p:nvSpPr>
          <p:spPr>
            <a:xfrm>
              <a:off x="799971" y="2431191"/>
              <a:ext cx="397904" cy="717095"/>
            </a:xfrm>
            <a:prstGeom prst="rect">
              <a:avLst/>
            </a:prstGeom>
            <a:solidFill>
              <a:schemeClr val="tx1">
                <a:lumMod val="50000"/>
                <a:lumOff val="50000"/>
                <a:alpha val="23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altLang="zh-CN" sz="2400" dirty="0">
                  <a:solidFill>
                    <a:schemeClr val="bg1">
                      <a:alpha val="55000"/>
                    </a:schemeClr>
                  </a:solidFill>
                </a:rPr>
                <a:t>8</a:t>
              </a:r>
              <a:endParaRPr lang="zh-CN" altLang="en-US" sz="2400" dirty="0">
                <a:solidFill>
                  <a:schemeClr val="bg1">
                    <a:alpha val="55000"/>
                  </a:schemeClr>
                </a:solidFill>
              </a:endParaRPr>
            </a:p>
          </p:txBody>
        </p:sp>
        <p:sp>
          <p:nvSpPr>
            <p:cNvPr id="161" name="Rectangle 160"/>
            <p:cNvSpPr/>
            <p:nvPr/>
          </p:nvSpPr>
          <p:spPr>
            <a:xfrm>
              <a:off x="586070" y="1939519"/>
              <a:ext cx="397904" cy="717095"/>
            </a:xfrm>
            <a:prstGeom prst="rect">
              <a:avLst/>
            </a:prstGeom>
            <a:solidFill>
              <a:schemeClr val="tx1">
                <a:lumMod val="50000"/>
                <a:lumOff val="50000"/>
                <a:alpha val="23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400" dirty="0">
                  <a:solidFill>
                    <a:schemeClr val="bg1">
                      <a:alpha val="55000"/>
                    </a:schemeClr>
                  </a:solidFill>
                </a:rPr>
                <a:t>7</a:t>
              </a:r>
              <a:endParaRPr lang="zh-CN" altLang="en-US" sz="2400" dirty="0">
                <a:solidFill>
                  <a:schemeClr val="bg1">
                    <a:alpha val="55000"/>
                  </a:schemeClr>
                </a:solidFill>
              </a:endParaRPr>
            </a:p>
          </p:txBody>
        </p:sp>
      </p:grpSp>
      <p:sp>
        <p:nvSpPr>
          <p:cNvPr id="163" name="Rectangle 162"/>
          <p:cNvSpPr/>
          <p:nvPr/>
        </p:nvSpPr>
        <p:spPr>
          <a:xfrm>
            <a:off x="2087345" y="3337186"/>
            <a:ext cx="627143" cy="897149"/>
          </a:xfrm>
          <a:prstGeom prst="rect">
            <a:avLst/>
          </a:prstGeom>
          <a:solidFill>
            <a:schemeClr val="tx1">
              <a:lumMod val="50000"/>
              <a:lumOff val="50000"/>
              <a:alpha val="23000"/>
            </a:schemeClr>
          </a:solidFill>
          <a:ln>
            <a:noFill/>
          </a:ln>
        </p:spPr>
        <p:style>
          <a:lnRef idx="1">
            <a:schemeClr val="accent5"/>
          </a:lnRef>
          <a:fillRef idx="3">
            <a:schemeClr val="accent5"/>
          </a:fillRef>
          <a:effectRef idx="2">
            <a:schemeClr val="accent5"/>
          </a:effectRef>
          <a:fontRef idx="minor">
            <a:schemeClr val="lt1"/>
          </a:fontRef>
        </p:style>
        <p:txBody>
          <a:bodyPr lIns="121917" tIns="60958" rIns="121917" bIns="60958" anchor="ctr"/>
          <a:lstStyle/>
          <a:p>
            <a:pPr algn="ctr" eaLnBrk="1" hangingPunct="1">
              <a:defRPr/>
            </a:pPr>
            <a:r>
              <a:rPr lang="en-US" altLang="zh-CN" sz="2400" dirty="0">
                <a:solidFill>
                  <a:schemeClr val="bg1">
                    <a:alpha val="55000"/>
                  </a:schemeClr>
                </a:solidFill>
              </a:rPr>
              <a:t>5</a:t>
            </a:r>
            <a:endParaRPr lang="zh-CN" altLang="en-US" sz="2400" dirty="0">
              <a:solidFill>
                <a:schemeClr val="bg1">
                  <a:alpha val="55000"/>
                </a:schemeClr>
              </a:solidFill>
            </a:endParaRPr>
          </a:p>
        </p:txBody>
      </p:sp>
      <p:grpSp>
        <p:nvGrpSpPr>
          <p:cNvPr id="61" name="Group 60"/>
          <p:cNvGrpSpPr>
            <a:grpSpLocks/>
          </p:cNvGrpSpPr>
          <p:nvPr/>
        </p:nvGrpSpPr>
        <p:grpSpPr bwMode="auto">
          <a:xfrm>
            <a:off x="3342215" y="3323164"/>
            <a:ext cx="459682" cy="384721"/>
            <a:chOff x="4001753" y="3997887"/>
            <a:chExt cx="534916" cy="456081"/>
          </a:xfrm>
        </p:grpSpPr>
        <p:sp>
          <p:nvSpPr>
            <p:cNvPr id="63" name="Oval 62"/>
            <p:cNvSpPr>
              <a:spLocks noChangeArrowheads="1"/>
            </p:cNvSpPr>
            <p:nvPr/>
          </p:nvSpPr>
          <p:spPr bwMode="auto">
            <a:xfrm>
              <a:off x="4001753" y="4113314"/>
              <a:ext cx="189657" cy="193215"/>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7512" name="Rectangle 128"/>
            <p:cNvSpPr>
              <a:spLocks noChangeArrowheads="1"/>
            </p:cNvSpPr>
            <p:nvPr/>
          </p:nvSpPr>
          <p:spPr bwMode="auto">
            <a:xfrm>
              <a:off x="4132850" y="3997887"/>
              <a:ext cx="403819" cy="456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1</a:t>
              </a:r>
              <a:endParaRPr lang="zh-CN" altLang="en-US" sz="1900" baseline="-25000">
                <a:latin typeface="Times New Roman" charset="0"/>
                <a:cs typeface="Times New Roman" charset="0"/>
              </a:endParaRPr>
            </a:p>
          </p:txBody>
        </p:sp>
      </p:grpSp>
      <p:grpSp>
        <p:nvGrpSpPr>
          <p:cNvPr id="67" name="Group 66"/>
          <p:cNvGrpSpPr>
            <a:grpSpLocks/>
          </p:cNvGrpSpPr>
          <p:nvPr/>
        </p:nvGrpSpPr>
        <p:grpSpPr bwMode="auto">
          <a:xfrm>
            <a:off x="3654323" y="1833033"/>
            <a:ext cx="394863" cy="518261"/>
            <a:chOff x="3811596" y="4145704"/>
            <a:chExt cx="462059" cy="614383"/>
          </a:xfrm>
        </p:grpSpPr>
        <p:sp>
          <p:nvSpPr>
            <p:cNvPr id="68" name="Oval 67"/>
            <p:cNvSpPr>
              <a:spLocks noChangeArrowheads="1"/>
            </p:cNvSpPr>
            <p:nvPr/>
          </p:nvSpPr>
          <p:spPr bwMode="auto">
            <a:xfrm>
              <a:off x="4065598" y="4145704"/>
              <a:ext cx="208057" cy="213286"/>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7510" name="Rectangle 128"/>
            <p:cNvSpPr>
              <a:spLocks noChangeArrowheads="1"/>
            </p:cNvSpPr>
            <p:nvPr/>
          </p:nvSpPr>
          <p:spPr bwMode="auto">
            <a:xfrm>
              <a:off x="3811596" y="4304012"/>
              <a:ext cx="406079" cy="45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3</a:t>
              </a:r>
              <a:endParaRPr lang="zh-CN" altLang="en-US" sz="1900" baseline="-25000">
                <a:latin typeface="Times New Roman" charset="0"/>
                <a:cs typeface="Times New Roman" charset="0"/>
              </a:endParaRPr>
            </a:p>
          </p:txBody>
        </p:sp>
      </p:grpSp>
      <p:grpSp>
        <p:nvGrpSpPr>
          <p:cNvPr id="164" name="Group 163"/>
          <p:cNvGrpSpPr>
            <a:grpSpLocks/>
          </p:cNvGrpSpPr>
          <p:nvPr/>
        </p:nvGrpSpPr>
        <p:grpSpPr bwMode="auto">
          <a:xfrm>
            <a:off x="3302059" y="2762252"/>
            <a:ext cx="347024" cy="510185"/>
            <a:chOff x="3923306" y="4069986"/>
            <a:chExt cx="402788" cy="601377"/>
          </a:xfrm>
        </p:grpSpPr>
        <p:sp>
          <p:nvSpPr>
            <p:cNvPr id="165" name="Oval 164"/>
            <p:cNvSpPr>
              <a:spLocks noChangeArrowheads="1"/>
            </p:cNvSpPr>
            <p:nvPr/>
          </p:nvSpPr>
          <p:spPr bwMode="auto">
            <a:xfrm>
              <a:off x="4006773" y="4069986"/>
              <a:ext cx="194088" cy="197105"/>
            </a:xfrm>
            <a:prstGeom prst="ellipse">
              <a:avLst/>
            </a:prstGeom>
            <a:gradFill rotWithShape="1">
              <a:gsLst>
                <a:gs pos="0">
                  <a:srgbClr val="D1403C"/>
                </a:gs>
                <a:gs pos="100000">
                  <a:srgbClr val="FF9A99"/>
                </a:gs>
              </a:gsLst>
              <a:lin ang="16200000"/>
            </a:gradFill>
            <a:ln w="9525">
              <a:solidFill>
                <a:srgbClr val="BE4B48"/>
              </a:solidFill>
              <a:round/>
              <a:headEnd/>
              <a:tailEnd/>
            </a:ln>
            <a:effectLst>
              <a:outerShdw blurRad="40000" dist="23000" dir="5400000" rotWithShape="0">
                <a:srgbClr val="000000">
                  <a:alpha val="34999"/>
                </a:srgbClr>
              </a:outerShdw>
            </a:effectLst>
          </p:spPr>
          <p:txBody>
            <a:bodyPr anchor="ctr"/>
            <a:lstStyle/>
            <a:p>
              <a:pPr algn="ctr" eaLnBrk="1" hangingPunct="1"/>
              <a:endParaRPr lang="zh-CN" altLang="en-US" sz="1300">
                <a:ea typeface="黑体" charset="0"/>
                <a:cs typeface="黑体" charset="0"/>
              </a:endParaRPr>
            </a:p>
          </p:txBody>
        </p:sp>
        <p:sp>
          <p:nvSpPr>
            <p:cNvPr id="17508" name="Rectangle 128"/>
            <p:cNvSpPr>
              <a:spLocks noChangeArrowheads="1"/>
            </p:cNvSpPr>
            <p:nvPr/>
          </p:nvSpPr>
          <p:spPr bwMode="auto">
            <a:xfrm>
              <a:off x="3923306" y="4217876"/>
              <a:ext cx="402788" cy="45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altLang="zh-CN" sz="1900">
                  <a:latin typeface="Times New Roman" charset="0"/>
                  <a:cs typeface="Times New Roman" charset="0"/>
                </a:rPr>
                <a:t>f</a:t>
              </a:r>
              <a:r>
                <a:rPr lang="en-US" altLang="zh-CN" sz="1900" baseline="-25000">
                  <a:latin typeface="Times New Roman" charset="0"/>
                  <a:cs typeface="Times New Roman" charset="0"/>
                </a:rPr>
                <a:t>2</a:t>
              </a:r>
              <a:endParaRPr lang="zh-CN" altLang="en-US" sz="1900" baseline="-25000">
                <a:latin typeface="Times New Roman" charset="0"/>
                <a:cs typeface="Times New Roman" charset="0"/>
              </a:endParaRPr>
            </a:p>
          </p:txBody>
        </p:sp>
      </p:grpSp>
      <p:grpSp>
        <p:nvGrpSpPr>
          <p:cNvPr id="7" name="Group 6"/>
          <p:cNvGrpSpPr>
            <a:grpSpLocks/>
          </p:cNvGrpSpPr>
          <p:nvPr/>
        </p:nvGrpSpPr>
        <p:grpSpPr bwMode="auto">
          <a:xfrm>
            <a:off x="2402418" y="3158067"/>
            <a:ext cx="1809749" cy="1574800"/>
            <a:chOff x="1972294" y="2511834"/>
            <a:chExt cx="1357374" cy="1181552"/>
          </a:xfrm>
        </p:grpSpPr>
        <p:sp>
          <p:nvSpPr>
            <p:cNvPr id="167" name="Rectangle 166"/>
            <p:cNvSpPr>
              <a:spLocks noChangeArrowheads="1"/>
            </p:cNvSpPr>
            <p:nvPr/>
          </p:nvSpPr>
          <p:spPr bwMode="auto">
            <a:xfrm>
              <a:off x="1972294" y="2511834"/>
              <a:ext cx="1357374" cy="1181552"/>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506" name="TextBox 167"/>
            <p:cNvSpPr txBox="1">
              <a:spLocks noChangeArrowheads="1"/>
            </p:cNvSpPr>
            <p:nvPr/>
          </p:nvSpPr>
          <p:spPr bwMode="auto">
            <a:xfrm>
              <a:off x="2966114" y="3350355"/>
              <a:ext cx="284375" cy="311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D</a:t>
              </a:r>
              <a:endParaRPr lang="zh-CN" altLang="en-US" sz="2100" b="1">
                <a:solidFill>
                  <a:srgbClr val="595959"/>
                </a:solidFill>
                <a:latin typeface="Times New Roman" charset="0"/>
                <a:ea typeface="Tahoma" charset="0"/>
                <a:cs typeface="Times New Roman" charset="0"/>
              </a:endParaRPr>
            </a:p>
          </p:txBody>
        </p:sp>
      </p:grpSp>
      <p:grpSp>
        <p:nvGrpSpPr>
          <p:cNvPr id="8" name="Group 7"/>
          <p:cNvGrpSpPr>
            <a:grpSpLocks/>
          </p:cNvGrpSpPr>
          <p:nvPr/>
        </p:nvGrpSpPr>
        <p:grpSpPr bwMode="auto">
          <a:xfrm>
            <a:off x="2421467" y="1587501"/>
            <a:ext cx="1786467" cy="1598084"/>
            <a:chOff x="4573755" y="2958528"/>
            <a:chExt cx="1339802" cy="1199451"/>
          </a:xfrm>
        </p:grpSpPr>
        <p:sp>
          <p:nvSpPr>
            <p:cNvPr id="169" name="Rectangle 168"/>
            <p:cNvSpPr>
              <a:spLocks noChangeArrowheads="1"/>
            </p:cNvSpPr>
            <p:nvPr/>
          </p:nvSpPr>
          <p:spPr bwMode="auto">
            <a:xfrm>
              <a:off x="4573755" y="2958528"/>
              <a:ext cx="1339802" cy="1199451"/>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504" name="TextBox 169"/>
            <p:cNvSpPr txBox="1">
              <a:spLocks noChangeArrowheads="1"/>
            </p:cNvSpPr>
            <p:nvPr/>
          </p:nvSpPr>
          <p:spPr bwMode="auto">
            <a:xfrm>
              <a:off x="5577019" y="3789406"/>
              <a:ext cx="273208" cy="31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B</a:t>
              </a:r>
              <a:endParaRPr lang="zh-CN" altLang="en-US" sz="2100" b="1">
                <a:solidFill>
                  <a:srgbClr val="595959"/>
                </a:solidFill>
                <a:latin typeface="Times New Roman" charset="0"/>
                <a:ea typeface="Tahoma" charset="0"/>
                <a:cs typeface="Times New Roman" charset="0"/>
              </a:endParaRPr>
            </a:p>
          </p:txBody>
        </p:sp>
      </p:grpSp>
      <p:grpSp>
        <p:nvGrpSpPr>
          <p:cNvPr id="12" name="Group 11"/>
          <p:cNvGrpSpPr>
            <a:grpSpLocks/>
          </p:cNvGrpSpPr>
          <p:nvPr/>
        </p:nvGrpSpPr>
        <p:grpSpPr bwMode="auto">
          <a:xfrm>
            <a:off x="1507067" y="1394884"/>
            <a:ext cx="1790700" cy="3604683"/>
            <a:chOff x="1129986" y="1046308"/>
            <a:chExt cx="1343591" cy="2704057"/>
          </a:xfrm>
        </p:grpSpPr>
        <p:cxnSp>
          <p:nvCxnSpPr>
            <p:cNvPr id="172" name="Straight Connector 171"/>
            <p:cNvCxnSpPr>
              <a:cxnSpLocks noChangeShapeType="1"/>
            </p:cNvCxnSpPr>
            <p:nvPr/>
          </p:nvCxnSpPr>
          <p:spPr bwMode="auto">
            <a:xfrm>
              <a:off x="1804958" y="1049484"/>
              <a:ext cx="0" cy="2688179"/>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73" name="Straight Connector 172"/>
            <p:cNvCxnSpPr>
              <a:cxnSpLocks noChangeShapeType="1"/>
            </p:cNvCxnSpPr>
            <p:nvPr/>
          </p:nvCxnSpPr>
          <p:spPr bwMode="auto">
            <a:xfrm>
              <a:off x="1129986" y="1062186"/>
              <a:ext cx="0" cy="2688179"/>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74" name="Straight Connector 173"/>
            <p:cNvCxnSpPr>
              <a:cxnSpLocks noChangeShapeType="1"/>
            </p:cNvCxnSpPr>
            <p:nvPr/>
          </p:nvCxnSpPr>
          <p:spPr bwMode="auto">
            <a:xfrm>
              <a:off x="2473577" y="1046308"/>
              <a:ext cx="0" cy="2688179"/>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13" name="Group 12"/>
          <p:cNvGrpSpPr>
            <a:grpSpLocks/>
          </p:cNvGrpSpPr>
          <p:nvPr/>
        </p:nvGrpSpPr>
        <p:grpSpPr bwMode="auto">
          <a:xfrm>
            <a:off x="391585" y="2413000"/>
            <a:ext cx="4042833" cy="1500717"/>
            <a:chOff x="293206" y="1809803"/>
            <a:chExt cx="3033257" cy="1125506"/>
          </a:xfrm>
        </p:grpSpPr>
        <p:cxnSp>
          <p:nvCxnSpPr>
            <p:cNvPr id="175" name="Straight Connector 174"/>
            <p:cNvCxnSpPr>
              <a:cxnSpLocks noChangeShapeType="1"/>
            </p:cNvCxnSpPr>
            <p:nvPr/>
          </p:nvCxnSpPr>
          <p:spPr bwMode="auto">
            <a:xfrm>
              <a:off x="302735" y="1809803"/>
              <a:ext cx="3023728"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76" name="Straight Connector 175"/>
            <p:cNvCxnSpPr>
              <a:cxnSpLocks noChangeShapeType="1"/>
            </p:cNvCxnSpPr>
            <p:nvPr/>
          </p:nvCxnSpPr>
          <p:spPr bwMode="auto">
            <a:xfrm>
              <a:off x="293206" y="2393986"/>
              <a:ext cx="3023728"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77" name="Straight Connector 176"/>
            <p:cNvCxnSpPr>
              <a:cxnSpLocks noChangeShapeType="1"/>
            </p:cNvCxnSpPr>
            <p:nvPr/>
          </p:nvCxnSpPr>
          <p:spPr bwMode="auto">
            <a:xfrm>
              <a:off x="293206" y="2935309"/>
              <a:ext cx="3023728" cy="0"/>
            </a:xfrm>
            <a:prstGeom prst="line">
              <a:avLst/>
            </a:prstGeom>
            <a:noFill/>
            <a:ln w="25400">
              <a:solidFill>
                <a:srgbClr val="FF0000"/>
              </a:solidFill>
              <a:prstDash val="sys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15" name="Group 14"/>
          <p:cNvGrpSpPr>
            <a:grpSpLocks/>
          </p:cNvGrpSpPr>
          <p:nvPr/>
        </p:nvGrpSpPr>
        <p:grpSpPr bwMode="auto">
          <a:xfrm>
            <a:off x="3302000" y="1568451"/>
            <a:ext cx="922934" cy="868173"/>
            <a:chOff x="2475994" y="1175905"/>
            <a:chExt cx="692629" cy="651512"/>
          </a:xfrm>
        </p:grpSpPr>
        <p:sp>
          <p:nvSpPr>
            <p:cNvPr id="190" name="Rectangle 189"/>
            <p:cNvSpPr>
              <a:spLocks noChangeArrowheads="1"/>
            </p:cNvSpPr>
            <p:nvPr/>
          </p:nvSpPr>
          <p:spPr bwMode="auto">
            <a:xfrm>
              <a:off x="2475994" y="1175905"/>
              <a:ext cx="675106" cy="638550"/>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91" name="TextBox 190"/>
            <p:cNvSpPr txBox="1"/>
            <p:nvPr/>
          </p:nvSpPr>
          <p:spPr>
            <a:xfrm>
              <a:off x="2884085" y="1515611"/>
              <a:ext cx="284538" cy="311806"/>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D</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212" name="Group 211"/>
          <p:cNvGrpSpPr>
            <a:grpSpLocks/>
          </p:cNvGrpSpPr>
          <p:nvPr/>
        </p:nvGrpSpPr>
        <p:grpSpPr bwMode="auto">
          <a:xfrm>
            <a:off x="3297767" y="2410885"/>
            <a:ext cx="899584" cy="832168"/>
            <a:chOff x="2475994" y="1175905"/>
            <a:chExt cx="674667" cy="678456"/>
          </a:xfrm>
        </p:grpSpPr>
        <p:sp>
          <p:nvSpPr>
            <p:cNvPr id="213" name="Rectangle 212"/>
            <p:cNvSpPr>
              <a:spLocks noChangeArrowheads="1"/>
            </p:cNvSpPr>
            <p:nvPr/>
          </p:nvSpPr>
          <p:spPr bwMode="auto">
            <a:xfrm>
              <a:off x="2475994" y="1175905"/>
              <a:ext cx="674667" cy="638505"/>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14" name="TextBox 213"/>
            <p:cNvSpPr txBox="1"/>
            <p:nvPr/>
          </p:nvSpPr>
          <p:spPr>
            <a:xfrm>
              <a:off x="2884085" y="1515611"/>
              <a:ext cx="217095" cy="338750"/>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I</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223" name="Group 222"/>
          <p:cNvGrpSpPr>
            <a:grpSpLocks/>
          </p:cNvGrpSpPr>
          <p:nvPr/>
        </p:nvGrpSpPr>
        <p:grpSpPr bwMode="auto">
          <a:xfrm>
            <a:off x="3297767" y="3194051"/>
            <a:ext cx="941171" cy="760060"/>
            <a:chOff x="2475994" y="1175905"/>
            <a:chExt cx="705361" cy="666466"/>
          </a:xfrm>
        </p:grpSpPr>
        <p:sp>
          <p:nvSpPr>
            <p:cNvPr id="224" name="Rectangle 223"/>
            <p:cNvSpPr>
              <a:spLocks noChangeArrowheads="1"/>
            </p:cNvSpPr>
            <p:nvPr/>
          </p:nvSpPr>
          <p:spPr bwMode="auto">
            <a:xfrm>
              <a:off x="2475994" y="1175905"/>
              <a:ext cx="674193" cy="638471"/>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25" name="TextBox 224"/>
            <p:cNvSpPr txBox="1"/>
            <p:nvPr/>
          </p:nvSpPr>
          <p:spPr>
            <a:xfrm>
              <a:off x="2852460" y="1478037"/>
              <a:ext cx="328895" cy="364334"/>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M</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 name="Group 16"/>
          <p:cNvGrpSpPr>
            <a:grpSpLocks/>
          </p:cNvGrpSpPr>
          <p:nvPr/>
        </p:nvGrpSpPr>
        <p:grpSpPr bwMode="auto">
          <a:xfrm>
            <a:off x="586318" y="1579034"/>
            <a:ext cx="3621363" cy="3202714"/>
            <a:chOff x="452676" y="1175709"/>
            <a:chExt cx="2715741" cy="2402675"/>
          </a:xfrm>
        </p:grpSpPr>
        <p:grpSp>
          <p:nvGrpSpPr>
            <p:cNvPr id="17455" name="Group 15"/>
            <p:cNvGrpSpPr>
              <a:grpSpLocks/>
            </p:cNvGrpSpPr>
            <p:nvPr/>
          </p:nvGrpSpPr>
          <p:grpSpPr bwMode="auto">
            <a:xfrm>
              <a:off x="452676" y="1175709"/>
              <a:ext cx="2058174" cy="2401143"/>
              <a:chOff x="452676" y="1175709"/>
              <a:chExt cx="2058174" cy="2401143"/>
            </a:xfrm>
          </p:grpSpPr>
          <p:grpSp>
            <p:nvGrpSpPr>
              <p:cNvPr id="17459" name="Group 13"/>
              <p:cNvGrpSpPr>
                <a:grpSpLocks/>
              </p:cNvGrpSpPr>
              <p:nvPr/>
            </p:nvGrpSpPr>
            <p:grpSpPr bwMode="auto">
              <a:xfrm>
                <a:off x="455851" y="1175709"/>
                <a:ext cx="688606" cy="650034"/>
                <a:chOff x="455851" y="1175709"/>
                <a:chExt cx="688606" cy="650034"/>
              </a:xfrm>
            </p:grpSpPr>
            <p:sp>
              <p:nvSpPr>
                <p:cNvPr id="178" name="Rectangle 177"/>
                <p:cNvSpPr>
                  <a:spLocks noChangeArrowheads="1"/>
                </p:cNvSpPr>
                <p:nvPr/>
              </p:nvSpPr>
              <p:spPr bwMode="auto">
                <a:xfrm>
                  <a:off x="455851" y="1175709"/>
                  <a:ext cx="674617" cy="638345"/>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9" name="TextBox 178"/>
                <p:cNvSpPr txBox="1"/>
                <p:nvPr/>
              </p:nvSpPr>
              <p:spPr>
                <a:xfrm>
                  <a:off x="860125" y="1514036"/>
                  <a:ext cx="284332" cy="311707"/>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A</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0" name="Group 179"/>
              <p:cNvGrpSpPr>
                <a:grpSpLocks/>
              </p:cNvGrpSpPr>
              <p:nvPr/>
            </p:nvGrpSpPr>
            <p:grpSpPr bwMode="auto">
              <a:xfrm>
                <a:off x="1133643" y="1175709"/>
                <a:ext cx="1365965" cy="647395"/>
                <a:chOff x="455813" y="1176214"/>
                <a:chExt cx="1365965" cy="651509"/>
              </a:xfrm>
            </p:grpSpPr>
            <p:sp>
              <p:nvSpPr>
                <p:cNvPr id="181" name="Rectangle 180"/>
                <p:cNvSpPr>
                  <a:spLocks noChangeArrowheads="1"/>
                </p:cNvSpPr>
                <p:nvPr/>
              </p:nvSpPr>
              <p:spPr bwMode="auto">
                <a:xfrm>
                  <a:off x="455813" y="1176214"/>
                  <a:ext cx="674618" cy="637608"/>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82" name="TextBox 181"/>
                <p:cNvSpPr txBox="1"/>
                <p:nvPr/>
              </p:nvSpPr>
              <p:spPr>
                <a:xfrm>
                  <a:off x="860125" y="1514036"/>
                  <a:ext cx="273189" cy="313687"/>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B</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183" name="Rectangle 182"/>
                <p:cNvSpPr>
                  <a:spLocks noChangeArrowheads="1"/>
                </p:cNvSpPr>
                <p:nvPr/>
              </p:nvSpPr>
              <p:spPr bwMode="auto">
                <a:xfrm>
                  <a:off x="1133606" y="1176214"/>
                  <a:ext cx="661919" cy="637608"/>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84" name="TextBox 183"/>
                <p:cNvSpPr txBox="1"/>
                <p:nvPr/>
              </p:nvSpPr>
              <p:spPr>
                <a:xfrm>
                  <a:off x="1537446" y="1514036"/>
                  <a:ext cx="284332" cy="313687"/>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C</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1" name="Group 203"/>
              <p:cNvGrpSpPr>
                <a:grpSpLocks/>
              </p:cNvGrpSpPr>
              <p:nvPr/>
            </p:nvGrpSpPr>
            <p:grpSpPr bwMode="auto">
              <a:xfrm>
                <a:off x="452676" y="1807703"/>
                <a:ext cx="674617" cy="623404"/>
                <a:chOff x="455319" y="1175388"/>
                <a:chExt cx="674617" cy="677306"/>
              </a:xfrm>
            </p:grpSpPr>
            <p:sp>
              <p:nvSpPr>
                <p:cNvPr id="205" name="Rectangle 204"/>
                <p:cNvSpPr>
                  <a:spLocks noChangeArrowheads="1"/>
                </p:cNvSpPr>
                <p:nvPr/>
              </p:nvSpPr>
              <p:spPr bwMode="auto">
                <a:xfrm>
                  <a:off x="455319" y="1175388"/>
                  <a:ext cx="674617" cy="638332"/>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06" name="TextBox 205"/>
                <p:cNvSpPr txBox="1"/>
                <p:nvPr/>
              </p:nvSpPr>
              <p:spPr>
                <a:xfrm>
                  <a:off x="860125" y="1514036"/>
                  <a:ext cx="263506" cy="338658"/>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F</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2" name="Group 206"/>
              <p:cNvGrpSpPr>
                <a:grpSpLocks/>
              </p:cNvGrpSpPr>
              <p:nvPr/>
            </p:nvGrpSpPr>
            <p:grpSpPr bwMode="auto">
              <a:xfrm>
                <a:off x="1130468" y="1807703"/>
                <a:ext cx="1377739" cy="620939"/>
                <a:chOff x="455281" y="1175932"/>
                <a:chExt cx="1377739" cy="678914"/>
              </a:xfrm>
            </p:grpSpPr>
            <p:sp>
              <p:nvSpPr>
                <p:cNvPr id="208" name="Rectangle 207"/>
                <p:cNvSpPr>
                  <a:spLocks noChangeArrowheads="1"/>
                </p:cNvSpPr>
                <p:nvPr/>
              </p:nvSpPr>
              <p:spPr bwMode="auto">
                <a:xfrm>
                  <a:off x="455281" y="1175932"/>
                  <a:ext cx="674618" cy="638916"/>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09" name="TextBox 208"/>
                <p:cNvSpPr txBox="1"/>
                <p:nvPr/>
              </p:nvSpPr>
              <p:spPr>
                <a:xfrm>
                  <a:off x="860125" y="1514036"/>
                  <a:ext cx="295574" cy="340810"/>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G</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10" name="Rectangle 209"/>
                <p:cNvSpPr>
                  <a:spLocks noChangeArrowheads="1"/>
                </p:cNvSpPr>
                <p:nvPr/>
              </p:nvSpPr>
              <p:spPr bwMode="auto">
                <a:xfrm>
                  <a:off x="1133074" y="1175932"/>
                  <a:ext cx="661918" cy="638916"/>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11" name="TextBox 210"/>
                <p:cNvSpPr txBox="1"/>
                <p:nvPr/>
              </p:nvSpPr>
              <p:spPr>
                <a:xfrm>
                  <a:off x="1537446" y="1514036"/>
                  <a:ext cx="295574" cy="340810"/>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H</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3" name="Group 214"/>
              <p:cNvGrpSpPr>
                <a:grpSpLocks/>
              </p:cNvGrpSpPr>
              <p:nvPr/>
            </p:nvGrpSpPr>
            <p:grpSpPr bwMode="auto">
              <a:xfrm>
                <a:off x="452676" y="2395234"/>
                <a:ext cx="674617" cy="601068"/>
                <a:chOff x="455319" y="1175804"/>
                <a:chExt cx="674617" cy="702584"/>
              </a:xfrm>
            </p:grpSpPr>
            <p:sp>
              <p:nvSpPr>
                <p:cNvPr id="216" name="Rectangle 215"/>
                <p:cNvSpPr>
                  <a:spLocks noChangeArrowheads="1"/>
                </p:cNvSpPr>
                <p:nvPr/>
              </p:nvSpPr>
              <p:spPr bwMode="auto">
                <a:xfrm>
                  <a:off x="455319" y="1175804"/>
                  <a:ext cx="674617" cy="638502"/>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17" name="TextBox 216"/>
                <p:cNvSpPr txBox="1"/>
                <p:nvPr/>
              </p:nvSpPr>
              <p:spPr>
                <a:xfrm>
                  <a:off x="860125" y="1514036"/>
                  <a:ext cx="244272" cy="364352"/>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J</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4" name="Group 217"/>
              <p:cNvGrpSpPr>
                <a:grpSpLocks/>
              </p:cNvGrpSpPr>
              <p:nvPr/>
            </p:nvGrpSpPr>
            <p:grpSpPr bwMode="auto">
              <a:xfrm>
                <a:off x="1130468" y="2395236"/>
                <a:ext cx="1355354" cy="598742"/>
                <a:chOff x="455281" y="1176392"/>
                <a:chExt cx="1355354" cy="704310"/>
              </a:xfrm>
            </p:grpSpPr>
            <p:sp>
              <p:nvSpPr>
                <p:cNvPr id="219" name="Rectangle 218"/>
                <p:cNvSpPr>
                  <a:spLocks noChangeArrowheads="1"/>
                </p:cNvSpPr>
                <p:nvPr/>
              </p:nvSpPr>
              <p:spPr bwMode="auto">
                <a:xfrm>
                  <a:off x="455281" y="1176392"/>
                  <a:ext cx="674618" cy="638823"/>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20" name="TextBox 219"/>
                <p:cNvSpPr txBox="1"/>
                <p:nvPr/>
              </p:nvSpPr>
              <p:spPr>
                <a:xfrm>
                  <a:off x="860125" y="1514036"/>
                  <a:ext cx="301974" cy="366666"/>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K</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21" name="Rectangle 220"/>
                <p:cNvSpPr>
                  <a:spLocks noChangeArrowheads="1"/>
                </p:cNvSpPr>
                <p:nvPr/>
              </p:nvSpPr>
              <p:spPr bwMode="auto">
                <a:xfrm>
                  <a:off x="1133074" y="1176392"/>
                  <a:ext cx="663506" cy="638823"/>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22" name="TextBox 221"/>
                <p:cNvSpPr txBox="1"/>
                <p:nvPr/>
              </p:nvSpPr>
              <p:spPr>
                <a:xfrm>
                  <a:off x="1537446" y="1514036"/>
                  <a:ext cx="273189" cy="366666"/>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L</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5" name="Group 225"/>
              <p:cNvGrpSpPr>
                <a:grpSpLocks/>
              </p:cNvGrpSpPr>
              <p:nvPr/>
            </p:nvGrpSpPr>
            <p:grpSpPr bwMode="auto">
              <a:xfrm>
                <a:off x="455851" y="2935128"/>
                <a:ext cx="699848" cy="641724"/>
                <a:chOff x="455851" y="1176030"/>
                <a:chExt cx="699848" cy="657257"/>
              </a:xfrm>
            </p:grpSpPr>
            <p:sp>
              <p:nvSpPr>
                <p:cNvPr id="227" name="Rectangle 226"/>
                <p:cNvSpPr>
                  <a:spLocks noChangeArrowheads="1"/>
                </p:cNvSpPr>
                <p:nvPr/>
              </p:nvSpPr>
              <p:spPr bwMode="auto">
                <a:xfrm>
                  <a:off x="455851" y="1176030"/>
                  <a:ext cx="674617" cy="637532"/>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28" name="TextBox 227"/>
                <p:cNvSpPr txBox="1"/>
                <p:nvPr/>
              </p:nvSpPr>
              <p:spPr>
                <a:xfrm>
                  <a:off x="860125" y="1514036"/>
                  <a:ext cx="295574" cy="319251"/>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O</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7466" name="Group 228"/>
              <p:cNvGrpSpPr>
                <a:grpSpLocks/>
              </p:cNvGrpSpPr>
              <p:nvPr/>
            </p:nvGrpSpPr>
            <p:grpSpPr bwMode="auto">
              <a:xfrm>
                <a:off x="1133643" y="2935129"/>
                <a:ext cx="1377207" cy="639140"/>
                <a:chOff x="455813" y="1176547"/>
                <a:chExt cx="1377207" cy="658768"/>
              </a:xfrm>
            </p:grpSpPr>
            <p:sp>
              <p:nvSpPr>
                <p:cNvPr id="230" name="Rectangle 229"/>
                <p:cNvSpPr>
                  <a:spLocks noChangeArrowheads="1"/>
                </p:cNvSpPr>
                <p:nvPr/>
              </p:nvSpPr>
              <p:spPr bwMode="auto">
                <a:xfrm>
                  <a:off x="455813" y="1176547"/>
                  <a:ext cx="674618" cy="636673"/>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31" name="TextBox 230"/>
                <p:cNvSpPr txBox="1"/>
                <p:nvPr/>
              </p:nvSpPr>
              <p:spPr>
                <a:xfrm>
                  <a:off x="860125" y="1514036"/>
                  <a:ext cx="263506" cy="321279"/>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P</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32" name="Rectangle 231"/>
                <p:cNvSpPr>
                  <a:spLocks noChangeArrowheads="1"/>
                </p:cNvSpPr>
                <p:nvPr/>
              </p:nvSpPr>
              <p:spPr bwMode="auto">
                <a:xfrm>
                  <a:off x="1133606" y="1176547"/>
                  <a:ext cx="661918" cy="636673"/>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33" name="TextBox 232"/>
                <p:cNvSpPr txBox="1"/>
                <p:nvPr/>
              </p:nvSpPr>
              <p:spPr>
                <a:xfrm>
                  <a:off x="1537446" y="1514036"/>
                  <a:ext cx="295574" cy="321279"/>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Q</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grpSp>
          <p:nvGrpSpPr>
            <p:cNvPr id="17456" name="Group 233"/>
            <p:cNvGrpSpPr>
              <a:grpSpLocks/>
            </p:cNvGrpSpPr>
            <p:nvPr/>
          </p:nvGrpSpPr>
          <p:grpSpPr bwMode="auto">
            <a:xfrm>
              <a:off x="2476529" y="2935128"/>
              <a:ext cx="691888" cy="643256"/>
              <a:chOff x="2476529" y="1176037"/>
              <a:chExt cx="691888" cy="658824"/>
            </a:xfrm>
          </p:grpSpPr>
          <p:sp>
            <p:nvSpPr>
              <p:cNvPr id="235" name="Rectangle 234"/>
              <p:cNvSpPr>
                <a:spLocks noChangeArrowheads="1"/>
              </p:cNvSpPr>
              <p:nvPr/>
            </p:nvSpPr>
            <p:spPr bwMode="auto">
              <a:xfrm>
                <a:off x="2476529" y="1176037"/>
                <a:ext cx="674618" cy="637530"/>
              </a:xfrm>
              <a:prstGeom prst="rect">
                <a:avLst/>
              </a:prstGeom>
              <a:noFill/>
              <a:ln w="28575">
                <a:solidFill>
                  <a:srgbClr val="595959">
                    <a:alpha val="23137"/>
                  </a:srgbClr>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236" name="TextBox 235"/>
              <p:cNvSpPr txBox="1"/>
              <p:nvPr/>
            </p:nvSpPr>
            <p:spPr>
              <a:xfrm>
                <a:off x="2884085" y="1515611"/>
                <a:ext cx="284332" cy="319250"/>
              </a:xfrm>
              <a:prstGeom prst="rect">
                <a:avLst/>
              </a:prstGeom>
              <a:noFill/>
            </p:spPr>
            <p:txBody>
              <a:bodyPr wrap="none">
                <a:spAutoFit/>
              </a:bodyPr>
              <a:lstStyle/>
              <a:p>
                <a:pPr>
                  <a:defRPr/>
                </a:pPr>
                <a:r>
                  <a:rPr lang="en-US" altLang="zh-CN" sz="2100" b="1" dirty="0">
                    <a:solidFill>
                      <a:schemeClr val="tx1">
                        <a:lumMod val="65000"/>
                        <a:lumOff val="35000"/>
                        <a:alpha val="47000"/>
                      </a:schemeClr>
                    </a:solidFill>
                    <a:latin typeface="Times New Roman" panose="02020603050405020304" pitchFamily="18" charset="0"/>
                    <a:ea typeface="Tahoma" panose="020B0604030504040204" pitchFamily="34" charset="0"/>
                    <a:cs typeface="Times New Roman" panose="02020603050405020304" pitchFamily="18" charset="0"/>
                  </a:rPr>
                  <a:t>R</a:t>
                </a:r>
                <a:endParaRPr lang="zh-CN" altLang="en-US" sz="2100" b="1" dirty="0">
                  <a:solidFill>
                    <a:schemeClr val="tx1">
                      <a:lumMod val="65000"/>
                      <a:lumOff val="35000"/>
                      <a:alpha val="47000"/>
                    </a:schemeClr>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grpSp>
        <p:nvGrpSpPr>
          <p:cNvPr id="237" name="Group 236"/>
          <p:cNvGrpSpPr>
            <a:grpSpLocks/>
          </p:cNvGrpSpPr>
          <p:nvPr/>
        </p:nvGrpSpPr>
        <p:grpSpPr bwMode="auto">
          <a:xfrm>
            <a:off x="3314700" y="1564218"/>
            <a:ext cx="901966" cy="868465"/>
            <a:chOff x="2475994" y="1175905"/>
            <a:chExt cx="676182" cy="650208"/>
          </a:xfrm>
        </p:grpSpPr>
        <p:sp>
          <p:nvSpPr>
            <p:cNvPr id="238" name="Rectangle 237"/>
            <p:cNvSpPr>
              <a:spLocks noChangeArrowheads="1"/>
            </p:cNvSpPr>
            <p:nvPr/>
          </p:nvSpPr>
          <p:spPr bwMode="auto">
            <a:xfrm>
              <a:off x="2475994" y="1175905"/>
              <a:ext cx="674396" cy="638642"/>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454" name="TextBox 238"/>
            <p:cNvSpPr txBox="1">
              <a:spLocks noChangeArrowheads="1"/>
            </p:cNvSpPr>
            <p:nvPr/>
          </p:nvSpPr>
          <p:spPr bwMode="auto">
            <a:xfrm>
              <a:off x="2867937" y="1515035"/>
              <a:ext cx="284239" cy="3110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D</a:t>
              </a:r>
              <a:endParaRPr lang="zh-CN" altLang="en-US" sz="2100" b="1">
                <a:solidFill>
                  <a:srgbClr val="595959"/>
                </a:solidFill>
                <a:latin typeface="Times New Roman" charset="0"/>
                <a:ea typeface="Tahoma" charset="0"/>
                <a:cs typeface="Times New Roman" charset="0"/>
              </a:endParaRPr>
            </a:p>
          </p:txBody>
        </p:sp>
      </p:grpSp>
      <p:grpSp>
        <p:nvGrpSpPr>
          <p:cNvPr id="240" name="Group 239"/>
          <p:cNvGrpSpPr>
            <a:grpSpLocks/>
          </p:cNvGrpSpPr>
          <p:nvPr/>
        </p:nvGrpSpPr>
        <p:grpSpPr bwMode="auto">
          <a:xfrm>
            <a:off x="3310467" y="2408768"/>
            <a:ext cx="899584" cy="832482"/>
            <a:chOff x="2475994" y="1175905"/>
            <a:chExt cx="674667" cy="678712"/>
          </a:xfrm>
        </p:grpSpPr>
        <p:sp>
          <p:nvSpPr>
            <p:cNvPr id="241" name="Rectangle 240"/>
            <p:cNvSpPr>
              <a:spLocks noChangeArrowheads="1"/>
            </p:cNvSpPr>
            <p:nvPr/>
          </p:nvSpPr>
          <p:spPr bwMode="auto">
            <a:xfrm>
              <a:off x="2475994" y="1175905"/>
              <a:ext cx="674667" cy="638505"/>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452" name="TextBox 241"/>
            <p:cNvSpPr txBox="1">
              <a:spLocks noChangeArrowheads="1"/>
            </p:cNvSpPr>
            <p:nvPr/>
          </p:nvSpPr>
          <p:spPr bwMode="auto">
            <a:xfrm>
              <a:off x="2883969" y="1515867"/>
              <a:ext cx="217095" cy="33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I</a:t>
              </a:r>
              <a:endParaRPr lang="zh-CN" altLang="en-US" sz="2100" b="1">
                <a:solidFill>
                  <a:srgbClr val="595959"/>
                </a:solidFill>
                <a:latin typeface="Times New Roman" charset="0"/>
                <a:ea typeface="Tahoma" charset="0"/>
                <a:cs typeface="Times New Roman" charset="0"/>
              </a:endParaRPr>
            </a:p>
          </p:txBody>
        </p:sp>
      </p:grpSp>
      <p:grpSp>
        <p:nvGrpSpPr>
          <p:cNvPr id="243" name="Group 242"/>
          <p:cNvGrpSpPr>
            <a:grpSpLocks/>
          </p:cNvGrpSpPr>
          <p:nvPr/>
        </p:nvGrpSpPr>
        <p:grpSpPr bwMode="auto">
          <a:xfrm>
            <a:off x="3310467" y="3189818"/>
            <a:ext cx="923566" cy="752047"/>
            <a:chOff x="2475994" y="1175905"/>
            <a:chExt cx="692529" cy="657669"/>
          </a:xfrm>
        </p:grpSpPr>
        <p:sp>
          <p:nvSpPr>
            <p:cNvPr id="244" name="Rectangle 243"/>
            <p:cNvSpPr>
              <a:spLocks noChangeArrowheads="1"/>
            </p:cNvSpPr>
            <p:nvPr/>
          </p:nvSpPr>
          <p:spPr bwMode="auto">
            <a:xfrm>
              <a:off x="2475994" y="1175905"/>
              <a:ext cx="674546" cy="638607"/>
            </a:xfrm>
            <a:prstGeom prst="rect">
              <a:avLst/>
            </a:prstGeom>
            <a:noFill/>
            <a:ln w="28575">
              <a:solidFill>
                <a:srgbClr val="595959"/>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endParaRPr lang="zh-CN" altLang="en-US">
                <a:solidFill>
                  <a:srgbClr val="595959"/>
                </a:solidFill>
                <a:ea typeface="黑体" charset="0"/>
                <a:cs typeface="黑体" charset="0"/>
              </a:endParaRPr>
            </a:p>
          </p:txBody>
        </p:sp>
        <p:sp>
          <p:nvSpPr>
            <p:cNvPr id="17450" name="TextBox 244"/>
            <p:cNvSpPr txBox="1">
              <a:spLocks noChangeArrowheads="1"/>
            </p:cNvSpPr>
            <p:nvPr/>
          </p:nvSpPr>
          <p:spPr bwMode="auto">
            <a:xfrm>
              <a:off x="2839456" y="1470219"/>
              <a:ext cx="329067" cy="363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595959"/>
                  </a:solidFill>
                  <a:latin typeface="Times New Roman" charset="0"/>
                  <a:ea typeface="Tahoma" charset="0"/>
                  <a:cs typeface="Times New Roman" charset="0"/>
                </a:rPr>
                <a:t>M</a:t>
              </a:r>
              <a:endParaRPr lang="zh-CN" altLang="en-US" sz="2100" b="1">
                <a:solidFill>
                  <a:srgbClr val="595959"/>
                </a:solidFill>
                <a:latin typeface="Times New Roman" charset="0"/>
                <a:ea typeface="Tahoma" charset="0"/>
                <a:cs typeface="Times New Roman" charset="0"/>
              </a:endParaRPr>
            </a:p>
          </p:txBody>
        </p:sp>
      </p:grpSp>
      <p:sp>
        <p:nvSpPr>
          <p:cNvPr id="128" name="Text Placeholder 2"/>
          <p:cNvSpPr>
            <a:spLocks noGrp="1"/>
          </p:cNvSpPr>
          <p:nvPr>
            <p:ph type="body" sz="quarter" idx="14"/>
          </p:nvPr>
        </p:nvSpPr>
        <p:spPr bwMode="auto">
          <a:xfrm>
            <a:off x="0" y="228600"/>
            <a:ext cx="91440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000" b="0" dirty="0">
                <a:solidFill>
                  <a:srgbClr val="000000"/>
                </a:solidFill>
                <a:latin typeface="Calibri"/>
                <a:ea typeface="MS PGothic" charset="0"/>
                <a:cs typeface="Calibri"/>
              </a:rPr>
              <a:t>Bucket size affects memory efficiency</a:t>
            </a:r>
          </a:p>
        </p:txBody>
      </p:sp>
    </p:spTree>
    <p:extLst>
      <p:ext uri="{BB962C8B-B14F-4D97-AF65-F5344CB8AC3E}">
        <p14:creationId xmlns:p14="http://schemas.microsoft.com/office/powerpoint/2010/main" val="2055093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up)">
                                      <p:cBhvr>
                                        <p:cTn id="10" dur="500"/>
                                        <p:tgtEl>
                                          <p:spTgt spid="85"/>
                                        </p:tgtEl>
                                      </p:cBhvr>
                                    </p:animEffect>
                                  </p:childTnLst>
                                </p:cTn>
                              </p:par>
                              <p:par>
                                <p:cTn id="11" presetID="22" presetClass="entr" presetSubtype="8"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childTnLst>
                                </p:cTn>
                              </p:par>
                              <p:par>
                                <p:cTn id="36" presetID="1" presetClass="exit" presetSubtype="0" fill="hold" grpId="0" nodeType="withEffect">
                                  <p:stCondLst>
                                    <p:cond delay="0"/>
                                  </p:stCondLst>
                                  <p:childTnLst>
                                    <p:set>
                                      <p:cBhvr>
                                        <p:cTn id="37" dur="1" fill="hold">
                                          <p:stCondLst>
                                            <p:cond delay="0"/>
                                          </p:stCondLst>
                                        </p:cTn>
                                        <p:tgtEl>
                                          <p:spTgt spid="93"/>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92"/>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88"/>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8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5"/>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par>
                          <p:cTn id="57" fill="hold" nodeType="afterGroup">
                            <p:stCondLst>
                              <p:cond delay="500"/>
                            </p:stCondLst>
                            <p:childTnLst>
                              <p:par>
                                <p:cTn id="58" presetID="1" presetClass="entr" presetSubtype="0" fill="hold" grpId="1" nodeType="afterEffect">
                                  <p:stCondLst>
                                    <p:cond delay="0"/>
                                  </p:stCondLst>
                                  <p:childTnLst>
                                    <p:set>
                                      <p:cBhvr>
                                        <p:cTn id="59" dur="1" fill="hold">
                                          <p:stCondLst>
                                            <p:cond delay="0"/>
                                          </p:stCondLst>
                                        </p:cTn>
                                        <p:tgtEl>
                                          <p:spTgt spid="93"/>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92"/>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0"/>
                                          </p:stCondLst>
                                        </p:cTn>
                                        <p:tgtEl>
                                          <p:spTgt spid="15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63"/>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62"/>
                                        </p:tgtEl>
                                        <p:attrNameLst>
                                          <p:attrName>style.visibility</p:attrName>
                                        </p:attrNameLst>
                                      </p:cBhvr>
                                      <p:to>
                                        <p:strVal val="hidden"/>
                                      </p:to>
                                    </p:set>
                                  </p:childTnLst>
                                </p:cTn>
                              </p:par>
                              <p:par>
                                <p:cTn id="70" presetID="6" presetClass="emph" presetSubtype="0" autoRev="1" fill="hold" grpId="2" nodeType="withEffect">
                                  <p:stCondLst>
                                    <p:cond delay="0"/>
                                  </p:stCondLst>
                                  <p:childTnLst>
                                    <p:animScale>
                                      <p:cBhvr>
                                        <p:cTn id="71" dur="500" fill="hold"/>
                                        <p:tgtEl>
                                          <p:spTgt spid="93"/>
                                        </p:tgtEl>
                                      </p:cBhvr>
                                      <p:by x="120000" y="120000"/>
                                    </p:animScale>
                                  </p:childTnLst>
                                </p:cTn>
                              </p:par>
                              <p:par>
                                <p:cTn id="72" presetID="6" presetClass="emph" presetSubtype="0" autoRev="1" fill="hold" grpId="2" nodeType="withEffect">
                                  <p:stCondLst>
                                    <p:cond delay="0"/>
                                  </p:stCondLst>
                                  <p:childTnLst>
                                    <p:animScale>
                                      <p:cBhvr>
                                        <p:cTn id="73" dur="500" fill="hold"/>
                                        <p:tgtEl>
                                          <p:spTgt spid="42"/>
                                        </p:tgtEl>
                                      </p:cBhvr>
                                      <p:by x="120000" y="120000"/>
                                    </p:animScale>
                                  </p:childTnLst>
                                </p:cTn>
                              </p:par>
                              <p:par>
                                <p:cTn id="74" presetID="6" presetClass="emph" presetSubtype="0" autoRev="1" fill="hold" grpId="2" nodeType="withEffect">
                                  <p:stCondLst>
                                    <p:cond delay="0"/>
                                  </p:stCondLst>
                                  <p:childTnLst>
                                    <p:animScale>
                                      <p:cBhvr>
                                        <p:cTn id="75" dur="500" fill="hold"/>
                                        <p:tgtEl>
                                          <p:spTgt spid="92"/>
                                        </p:tgtEl>
                                      </p:cBhvr>
                                      <p:by x="120000" y="120000"/>
                                    </p:animScale>
                                  </p:childTnLst>
                                </p:cTn>
                              </p:par>
                              <p:par>
                                <p:cTn id="76" presetID="10" presetClass="entr" presetSubtype="0" fill="hold" nodeType="with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10"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 presetClass="entr" presetSubtype="0" fill="hold" nodeType="withEffect">
                                  <p:stCondLst>
                                    <p:cond delay="0"/>
                                  </p:stCondLst>
                                  <p:childTnLst>
                                    <p:set>
                                      <p:cBhvr>
                                        <p:cTn id="83" dur="1" fill="hold">
                                          <p:stCondLst>
                                            <p:cond delay="0"/>
                                          </p:stCondLst>
                                        </p:cTn>
                                        <p:tgtEl>
                                          <p:spTgt spid="8"/>
                                        </p:tgtEl>
                                        <p:attrNameLst>
                                          <p:attrName>style.visibility</p:attrName>
                                        </p:attrNameLst>
                                      </p:cBhvr>
                                      <p:to>
                                        <p:strVal val="visible"/>
                                      </p:to>
                                    </p:set>
                                  </p:childTnLst>
                                </p:cTn>
                              </p:par>
                              <p:par>
                                <p:cTn id="84" presetID="6" presetClass="emph" presetSubtype="0" autoRev="1" fill="hold" nodeType="withEffect">
                                  <p:stCondLst>
                                    <p:cond delay="0"/>
                                  </p:stCondLst>
                                  <p:childTnLst>
                                    <p:animScale>
                                      <p:cBhvr>
                                        <p:cTn id="85" dur="500" fill="hold"/>
                                        <p:tgtEl>
                                          <p:spTgt spid="8"/>
                                        </p:tgtEl>
                                      </p:cBhvr>
                                      <p:by x="120000" y="120000"/>
                                    </p:animScale>
                                  </p:childTnLst>
                                </p:cTn>
                              </p:par>
                              <p:par>
                                <p:cTn id="86" presetID="1"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childTnLst>
                                </p:cTn>
                              </p:par>
                              <p:par>
                                <p:cTn id="88" presetID="6" presetClass="emph" presetSubtype="0" autoRev="1" fill="hold" nodeType="withEffect">
                                  <p:stCondLst>
                                    <p:cond delay="0"/>
                                  </p:stCondLst>
                                  <p:childTnLst>
                                    <p:animScale>
                                      <p:cBhvr>
                                        <p:cTn id="89" dur="500" fill="hold"/>
                                        <p:tgtEl>
                                          <p:spTgt spid="7"/>
                                        </p:tgtEl>
                                      </p:cBhvr>
                                      <p:by x="120000" y="120000"/>
                                    </p:animScale>
                                  </p:childTnLst>
                                </p:cTn>
                              </p:par>
                              <p:par>
                                <p:cTn id="90" presetID="1" presetClass="entr" presetSubtype="0" fill="hold" grpId="1" nodeType="with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1" nodeType="withEffect">
                                  <p:stCondLst>
                                    <p:cond delay="0"/>
                                  </p:stCondLst>
                                  <p:childTnLst>
                                    <p:set>
                                      <p:cBhvr>
                                        <p:cTn id="93" dur="1" fill="hold">
                                          <p:stCondLst>
                                            <p:cond delay="0"/>
                                          </p:stCondLst>
                                        </p:cTn>
                                        <p:tgtEl>
                                          <p:spTgt spid="88"/>
                                        </p:tgtEl>
                                        <p:attrNameLst>
                                          <p:attrName>style.visibility</p:attrName>
                                        </p:attrNameLst>
                                      </p:cBhvr>
                                      <p:to>
                                        <p:strVal val="visible"/>
                                      </p:to>
                                    </p:set>
                                  </p:childTnLst>
                                </p:cTn>
                              </p:par>
                              <p:par>
                                <p:cTn id="94" presetID="1" presetClass="entr" presetSubtype="0" fill="hold" grpId="1"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6" presetClass="emph" presetSubtype="0" autoRev="1" fill="hold" grpId="2" nodeType="withEffect">
                                  <p:stCondLst>
                                    <p:cond delay="0"/>
                                  </p:stCondLst>
                                  <p:childTnLst>
                                    <p:animScale>
                                      <p:cBhvr>
                                        <p:cTn id="97" dur="500" fill="hold"/>
                                        <p:tgtEl>
                                          <p:spTgt spid="43"/>
                                        </p:tgtEl>
                                      </p:cBhvr>
                                      <p:by x="120000" y="120000"/>
                                    </p:animScale>
                                  </p:childTnLst>
                                </p:cTn>
                              </p:par>
                              <p:par>
                                <p:cTn id="98" presetID="6" presetClass="emph" presetSubtype="0" autoRev="1" fill="hold" grpId="2" nodeType="withEffect">
                                  <p:stCondLst>
                                    <p:cond delay="0"/>
                                  </p:stCondLst>
                                  <p:childTnLst>
                                    <p:animScale>
                                      <p:cBhvr>
                                        <p:cTn id="99" dur="500" fill="hold"/>
                                        <p:tgtEl>
                                          <p:spTgt spid="88"/>
                                        </p:tgtEl>
                                      </p:cBhvr>
                                      <p:by x="120000" y="120000"/>
                                    </p:animScale>
                                  </p:childTnLst>
                                </p:cTn>
                              </p:par>
                              <p:par>
                                <p:cTn id="100" presetID="6" presetClass="emph" presetSubtype="0" autoRev="1" fill="hold" grpId="2" nodeType="withEffect">
                                  <p:stCondLst>
                                    <p:cond delay="0"/>
                                  </p:stCondLst>
                                  <p:childTnLst>
                                    <p:animScale>
                                      <p:cBhvr>
                                        <p:cTn id="101" dur="500" fill="hold"/>
                                        <p:tgtEl>
                                          <p:spTgt spid="44"/>
                                        </p:tgtEl>
                                      </p:cBhvr>
                                      <p:by x="120000" y="120000"/>
                                    </p:animScale>
                                  </p:childTnLst>
                                </p:cTn>
                              </p:par>
                              <p:par>
                                <p:cTn id="102" presetID="1" presetClass="exit" presetSubtype="0" fill="hold" nodeType="withEffect">
                                  <p:stCondLst>
                                    <p:cond delay="0"/>
                                  </p:stCondLst>
                                  <p:childTnLst>
                                    <p:set>
                                      <p:cBhvr>
                                        <p:cTn id="103" dur="1" fill="hold">
                                          <p:stCondLst>
                                            <p:cond delay="0"/>
                                          </p:stCondLst>
                                        </p:cTn>
                                        <p:tgtEl>
                                          <p:spTgt spid="155"/>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58"/>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156"/>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2">
                                            <p:txEl>
                                              <p:pRg st="1" end="1"/>
                                            </p:txEl>
                                          </p:spTgt>
                                        </p:tgtEl>
                                        <p:attrNameLst>
                                          <p:attrName>style.visibility</p:attrName>
                                        </p:attrNameLst>
                                      </p:cBhvr>
                                      <p:to>
                                        <p:strVal val="visible"/>
                                      </p:to>
                                    </p:set>
                                    <p:animEffect transition="in" filter="fade">
                                      <p:cBhvr>
                                        <p:cTn id="110" dur="500"/>
                                        <p:tgtEl>
                                          <p:spTgt spid="2">
                                            <p:txEl>
                                              <p:pRg st="1" end="1"/>
                                            </p:txEl>
                                          </p:spTgt>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 end="2"/>
                                            </p:txEl>
                                          </p:spTgt>
                                        </p:tgtEl>
                                        <p:attrNameLst>
                                          <p:attrName>style.visibility</p:attrName>
                                        </p:attrNameLst>
                                      </p:cBhvr>
                                      <p:to>
                                        <p:strVal val="visible"/>
                                      </p:to>
                                    </p:set>
                                    <p:animEffect transition="in" filter="fade">
                                      <p:cBhvr>
                                        <p:cTn id="115" dur="500"/>
                                        <p:tgtEl>
                                          <p:spTgt spid="2">
                                            <p:txEl>
                                              <p:pRg st="2" end="2"/>
                                            </p:txEl>
                                          </p:spTgt>
                                        </p:tgtEl>
                                      </p:cBhvr>
                                    </p:animEffect>
                                  </p:childTnLst>
                                </p:cTn>
                              </p:par>
                              <p:par>
                                <p:cTn id="116" presetID="27" presetClass="emph" presetSubtype="0" fill="remove" grpId="3" nodeType="withEffect">
                                  <p:stCondLst>
                                    <p:cond delay="0"/>
                                  </p:stCondLst>
                                  <p:childTnLst>
                                    <p:animClr clrSpc="rgb" dir="cw">
                                      <p:cBhvr override="childStyle">
                                        <p:cTn id="117" dur="250" autoRev="1" fill="remove"/>
                                        <p:tgtEl>
                                          <p:spTgt spid="93"/>
                                        </p:tgtEl>
                                        <p:attrNameLst>
                                          <p:attrName>style.color</p:attrName>
                                        </p:attrNameLst>
                                      </p:cBhvr>
                                      <p:to>
                                        <a:schemeClr val="bg1"/>
                                      </p:to>
                                    </p:animClr>
                                    <p:animClr clrSpc="rgb" dir="cw">
                                      <p:cBhvr>
                                        <p:cTn id="118" dur="250" autoRev="1" fill="remove"/>
                                        <p:tgtEl>
                                          <p:spTgt spid="93"/>
                                        </p:tgtEl>
                                        <p:attrNameLst>
                                          <p:attrName>fillcolor</p:attrName>
                                        </p:attrNameLst>
                                      </p:cBhvr>
                                      <p:to>
                                        <a:schemeClr val="bg1"/>
                                      </p:to>
                                    </p:animClr>
                                    <p:set>
                                      <p:cBhvr>
                                        <p:cTn id="119" dur="250" autoRev="1" fill="remove"/>
                                        <p:tgtEl>
                                          <p:spTgt spid="93"/>
                                        </p:tgtEl>
                                        <p:attrNameLst>
                                          <p:attrName>fill.type</p:attrName>
                                        </p:attrNameLst>
                                      </p:cBhvr>
                                      <p:to>
                                        <p:strVal val="solid"/>
                                      </p:to>
                                    </p:set>
                                    <p:set>
                                      <p:cBhvr>
                                        <p:cTn id="120" dur="250" autoRev="1" fill="remove"/>
                                        <p:tgtEl>
                                          <p:spTgt spid="93"/>
                                        </p:tgtEl>
                                        <p:attrNameLst>
                                          <p:attrName>fill.on</p:attrName>
                                        </p:attrNameLst>
                                      </p:cBhvr>
                                      <p:to>
                                        <p:strVal val="true"/>
                                      </p:to>
                                    </p:set>
                                  </p:childTnLst>
                                </p:cTn>
                              </p:par>
                              <p:par>
                                <p:cTn id="121" presetID="27" presetClass="emph" presetSubtype="0" fill="remove" grpId="3" nodeType="withEffect">
                                  <p:stCondLst>
                                    <p:cond delay="0"/>
                                  </p:stCondLst>
                                  <p:childTnLst>
                                    <p:animClr clrSpc="rgb" dir="cw">
                                      <p:cBhvr override="childStyle">
                                        <p:cTn id="122" dur="250" autoRev="1" fill="remove"/>
                                        <p:tgtEl>
                                          <p:spTgt spid="92"/>
                                        </p:tgtEl>
                                        <p:attrNameLst>
                                          <p:attrName>style.color</p:attrName>
                                        </p:attrNameLst>
                                      </p:cBhvr>
                                      <p:to>
                                        <a:schemeClr val="bg1"/>
                                      </p:to>
                                    </p:animClr>
                                    <p:animClr clrSpc="rgb" dir="cw">
                                      <p:cBhvr>
                                        <p:cTn id="123" dur="250" autoRev="1" fill="remove"/>
                                        <p:tgtEl>
                                          <p:spTgt spid="92"/>
                                        </p:tgtEl>
                                        <p:attrNameLst>
                                          <p:attrName>fillcolor</p:attrName>
                                        </p:attrNameLst>
                                      </p:cBhvr>
                                      <p:to>
                                        <a:schemeClr val="bg1"/>
                                      </p:to>
                                    </p:animClr>
                                    <p:set>
                                      <p:cBhvr>
                                        <p:cTn id="124" dur="250" autoRev="1" fill="remove"/>
                                        <p:tgtEl>
                                          <p:spTgt spid="92"/>
                                        </p:tgtEl>
                                        <p:attrNameLst>
                                          <p:attrName>fill.type</p:attrName>
                                        </p:attrNameLst>
                                      </p:cBhvr>
                                      <p:to>
                                        <p:strVal val="solid"/>
                                      </p:to>
                                    </p:set>
                                    <p:set>
                                      <p:cBhvr>
                                        <p:cTn id="125" dur="250" autoRev="1" fill="remove"/>
                                        <p:tgtEl>
                                          <p:spTgt spid="92"/>
                                        </p:tgtEl>
                                        <p:attrNameLst>
                                          <p:attrName>fill.on</p:attrName>
                                        </p:attrNameLst>
                                      </p:cBhvr>
                                      <p:to>
                                        <p:strVal val="true"/>
                                      </p:to>
                                    </p:set>
                                  </p:childTnLst>
                                </p:cTn>
                              </p:par>
                              <p:par>
                                <p:cTn id="126" presetID="27" presetClass="emph" presetSubtype="0" fill="remove" grpId="3" nodeType="withEffect">
                                  <p:stCondLst>
                                    <p:cond delay="0"/>
                                  </p:stCondLst>
                                  <p:childTnLst>
                                    <p:animClr clrSpc="rgb" dir="cw">
                                      <p:cBhvr override="childStyle">
                                        <p:cTn id="127" dur="250" autoRev="1" fill="remove"/>
                                        <p:tgtEl>
                                          <p:spTgt spid="88"/>
                                        </p:tgtEl>
                                        <p:attrNameLst>
                                          <p:attrName>style.color</p:attrName>
                                        </p:attrNameLst>
                                      </p:cBhvr>
                                      <p:to>
                                        <a:schemeClr val="bg1"/>
                                      </p:to>
                                    </p:animClr>
                                    <p:animClr clrSpc="rgb" dir="cw">
                                      <p:cBhvr>
                                        <p:cTn id="128" dur="250" autoRev="1" fill="remove"/>
                                        <p:tgtEl>
                                          <p:spTgt spid="88"/>
                                        </p:tgtEl>
                                        <p:attrNameLst>
                                          <p:attrName>fillcolor</p:attrName>
                                        </p:attrNameLst>
                                      </p:cBhvr>
                                      <p:to>
                                        <a:schemeClr val="bg1"/>
                                      </p:to>
                                    </p:animClr>
                                    <p:set>
                                      <p:cBhvr>
                                        <p:cTn id="129" dur="250" autoRev="1" fill="remove"/>
                                        <p:tgtEl>
                                          <p:spTgt spid="88"/>
                                        </p:tgtEl>
                                        <p:attrNameLst>
                                          <p:attrName>fill.type</p:attrName>
                                        </p:attrNameLst>
                                      </p:cBhvr>
                                      <p:to>
                                        <p:strVal val="solid"/>
                                      </p:to>
                                    </p:set>
                                    <p:set>
                                      <p:cBhvr>
                                        <p:cTn id="130" dur="250" autoRev="1" fill="remove"/>
                                        <p:tgtEl>
                                          <p:spTgt spid="88"/>
                                        </p:tgtEl>
                                        <p:attrNameLst>
                                          <p:attrName>fill.on</p:attrName>
                                        </p:attrNameLst>
                                      </p:cBhvr>
                                      <p:to>
                                        <p:strVal val="tru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1" nodeType="clickEffect">
                                  <p:stCondLst>
                                    <p:cond delay="0"/>
                                  </p:stCondLst>
                                  <p:childTnLst>
                                    <p:set>
                                      <p:cBhvr>
                                        <p:cTn id="134" dur="1" fill="hold">
                                          <p:stCondLst>
                                            <p:cond delay="0"/>
                                          </p:stCondLst>
                                        </p:cTn>
                                        <p:tgtEl>
                                          <p:spTgt spid="41"/>
                                        </p:tgtEl>
                                        <p:attrNameLst>
                                          <p:attrName>style.visibility</p:attrName>
                                        </p:attrNameLst>
                                      </p:cBhvr>
                                      <p:to>
                                        <p:strVal val="visible"/>
                                      </p:to>
                                    </p:set>
                                  </p:childTnLst>
                                </p:cTn>
                              </p:par>
                              <p:par>
                                <p:cTn id="135" presetID="10" presetClass="entr" presetSubtype="0" fill="hold" nodeType="withEffect">
                                  <p:stCondLst>
                                    <p:cond delay="0"/>
                                  </p:stCondLst>
                                  <p:childTnLst>
                                    <p:set>
                                      <p:cBhvr>
                                        <p:cTn id="136" dur="1" fill="hold">
                                          <p:stCondLst>
                                            <p:cond delay="0"/>
                                          </p:stCondLst>
                                        </p:cTn>
                                        <p:tgtEl>
                                          <p:spTgt spid="80">
                                            <p:txEl>
                                              <p:pRg st="0" end="0"/>
                                            </p:txEl>
                                          </p:spTgt>
                                        </p:tgtEl>
                                        <p:attrNameLst>
                                          <p:attrName>style.visibility</p:attrName>
                                        </p:attrNameLst>
                                      </p:cBhvr>
                                      <p:to>
                                        <p:strVal val="visible"/>
                                      </p:to>
                                    </p:set>
                                    <p:animEffect transition="in" filter="fade">
                                      <p:cBhvr>
                                        <p:cTn id="137" dur="500"/>
                                        <p:tgtEl>
                                          <p:spTgt spid="80">
                                            <p:txEl>
                                              <p:pRg st="0" end="0"/>
                                            </p:txEl>
                                          </p:spTgt>
                                        </p:tgtEl>
                                      </p:cBhvr>
                                    </p:animEffect>
                                  </p:childTnLst>
                                </p:cTn>
                              </p:par>
                              <p:par>
                                <p:cTn id="138" presetID="22" presetClass="entr" presetSubtype="1" fill="hold" nodeType="with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wipe(up)">
                                      <p:cBhvr>
                                        <p:cTn id="140" dur="500"/>
                                        <p:tgtEl>
                                          <p:spTgt spid="12"/>
                                        </p:tgtEl>
                                      </p:cBhvr>
                                    </p:animEffect>
                                  </p:childTnLst>
                                </p:cTn>
                              </p:par>
                              <p:par>
                                <p:cTn id="141" presetID="22" presetClass="entr" presetSubtype="8" fill="hold" nodeType="with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wipe(left)">
                                      <p:cBhvr>
                                        <p:cTn id="143" dur="500"/>
                                        <p:tgtEl>
                                          <p:spTgt spid="13"/>
                                        </p:tgtEl>
                                      </p:cBhvr>
                                    </p:animEffect>
                                  </p:childTnLst>
                                </p:cTn>
                              </p:par>
                              <p:par>
                                <p:cTn id="144" presetID="1" presetClass="exit" presetSubtype="0" fill="hold" nodeType="withEffect">
                                  <p:stCondLst>
                                    <p:cond delay="0"/>
                                  </p:stCondLst>
                                  <p:childTnLst>
                                    <p:set>
                                      <p:cBhvr>
                                        <p:cTn id="145" dur="1" fill="hold">
                                          <p:stCondLst>
                                            <p:cond delay="0"/>
                                          </p:stCondLst>
                                        </p:cTn>
                                        <p:tgtEl>
                                          <p:spTgt spid="61"/>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164"/>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67"/>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23"/>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8"/>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7"/>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5"/>
                                        </p:tgtEl>
                                        <p:attrNameLst>
                                          <p:attrName>style.visibility</p:attrName>
                                        </p:attrNameLst>
                                      </p:cBhvr>
                                      <p:to>
                                        <p:strVal val="hidden"/>
                                      </p:to>
                                    </p:set>
                                  </p:childTnLst>
                                </p:cTn>
                              </p:par>
                              <p:par>
                                <p:cTn id="158" presetID="1" presetClass="entr" presetSubtype="0" fill="hold" nodeType="withEffect">
                                  <p:stCondLst>
                                    <p:cond delay="0"/>
                                  </p:stCondLst>
                                  <p:childTnLst>
                                    <p:set>
                                      <p:cBhvr>
                                        <p:cTn id="159" dur="1" fill="hold">
                                          <p:stCondLst>
                                            <p:cond delay="0"/>
                                          </p:stCondLst>
                                        </p:cTn>
                                        <p:tgtEl>
                                          <p:spTgt spid="6"/>
                                        </p:tgtEl>
                                        <p:attrNameLst>
                                          <p:attrName>style.visibility</p:attrName>
                                        </p:attrNameLst>
                                      </p:cBhvr>
                                      <p:to>
                                        <p:strVal val="visible"/>
                                      </p:to>
                                    </p:set>
                                  </p:childTnLst>
                                </p:cTn>
                              </p:par>
                              <p:par>
                                <p:cTn id="160" presetID="1" presetClass="entr" presetSubtype="0" fill="hold" grpId="4" nodeType="withEffect">
                                  <p:stCondLst>
                                    <p:cond delay="0"/>
                                  </p:stCondLst>
                                  <p:childTnLst>
                                    <p:set>
                                      <p:cBhvr>
                                        <p:cTn id="161" dur="1" fill="hold">
                                          <p:stCondLst>
                                            <p:cond delay="0"/>
                                          </p:stCondLst>
                                        </p:cTn>
                                        <p:tgtEl>
                                          <p:spTgt spid="93"/>
                                        </p:tgtEl>
                                        <p:attrNameLst>
                                          <p:attrName>style.visibility</p:attrName>
                                        </p:attrNameLst>
                                      </p:cBhvr>
                                      <p:to>
                                        <p:strVal val="visible"/>
                                      </p:to>
                                    </p:set>
                                  </p:childTnLst>
                                </p:cTn>
                              </p:par>
                              <p:par>
                                <p:cTn id="162" presetID="1" presetClass="entr" presetSubtype="0" fill="hold" grpId="3" nodeType="withEffect">
                                  <p:stCondLst>
                                    <p:cond delay="0"/>
                                  </p:stCondLst>
                                  <p:childTnLst>
                                    <p:set>
                                      <p:cBhvr>
                                        <p:cTn id="163" dur="1" fill="hold">
                                          <p:stCondLst>
                                            <p:cond delay="0"/>
                                          </p:stCondLst>
                                        </p:cTn>
                                        <p:tgtEl>
                                          <p:spTgt spid="43"/>
                                        </p:tgtEl>
                                        <p:attrNameLst>
                                          <p:attrName>style.visibility</p:attrName>
                                        </p:attrNameLst>
                                      </p:cBhvr>
                                      <p:to>
                                        <p:strVal val="visible"/>
                                      </p:to>
                                    </p:set>
                                  </p:childTnLst>
                                </p:cTn>
                              </p:par>
                              <p:par>
                                <p:cTn id="164" presetID="1" presetClass="entr" presetSubtype="0" fill="hold" grpId="3" nodeType="withEffect">
                                  <p:stCondLst>
                                    <p:cond delay="0"/>
                                  </p:stCondLst>
                                  <p:childTnLst>
                                    <p:set>
                                      <p:cBhvr>
                                        <p:cTn id="165" dur="1" fill="hold">
                                          <p:stCondLst>
                                            <p:cond delay="0"/>
                                          </p:stCondLst>
                                        </p:cTn>
                                        <p:tgtEl>
                                          <p:spTgt spid="42"/>
                                        </p:tgtEl>
                                        <p:attrNameLst>
                                          <p:attrName>style.visibility</p:attrName>
                                        </p:attrNameLst>
                                      </p:cBhvr>
                                      <p:to>
                                        <p:strVal val="visible"/>
                                      </p:to>
                                    </p:set>
                                  </p:childTnLst>
                                </p:cTn>
                              </p:par>
                              <p:par>
                                <p:cTn id="166" presetID="1" presetClass="entr" presetSubtype="0" fill="hold" grpId="4" nodeType="withEffect">
                                  <p:stCondLst>
                                    <p:cond delay="0"/>
                                  </p:stCondLst>
                                  <p:childTnLst>
                                    <p:set>
                                      <p:cBhvr>
                                        <p:cTn id="167" dur="1" fill="hold">
                                          <p:stCondLst>
                                            <p:cond delay="0"/>
                                          </p:stCondLst>
                                        </p:cTn>
                                        <p:tgtEl>
                                          <p:spTgt spid="92"/>
                                        </p:tgtEl>
                                        <p:attrNameLst>
                                          <p:attrName>style.visibility</p:attrName>
                                        </p:attrNameLst>
                                      </p:cBhvr>
                                      <p:to>
                                        <p:strVal val="visible"/>
                                      </p:to>
                                    </p:set>
                                  </p:childTnLst>
                                </p:cTn>
                              </p:par>
                              <p:par>
                                <p:cTn id="168" presetID="1" presetClass="entr" presetSubtype="0" fill="hold" grpId="4" nodeType="withEffect">
                                  <p:stCondLst>
                                    <p:cond delay="0"/>
                                  </p:stCondLst>
                                  <p:childTnLst>
                                    <p:set>
                                      <p:cBhvr>
                                        <p:cTn id="169" dur="1" fill="hold">
                                          <p:stCondLst>
                                            <p:cond delay="0"/>
                                          </p:stCondLst>
                                        </p:cTn>
                                        <p:tgtEl>
                                          <p:spTgt spid="88"/>
                                        </p:tgtEl>
                                        <p:attrNameLst>
                                          <p:attrName>style.visibility</p:attrName>
                                        </p:attrNameLst>
                                      </p:cBhvr>
                                      <p:to>
                                        <p:strVal val="visible"/>
                                      </p:to>
                                    </p:set>
                                  </p:childTnLst>
                                </p:cTn>
                              </p:par>
                              <p:par>
                                <p:cTn id="170" presetID="1" presetClass="entr" presetSubtype="0" fill="hold" grpId="3" nodeType="withEffect">
                                  <p:stCondLst>
                                    <p:cond delay="0"/>
                                  </p:stCondLst>
                                  <p:childTnLst>
                                    <p:set>
                                      <p:cBhvr>
                                        <p:cTn id="171" dur="1" fill="hold">
                                          <p:stCondLst>
                                            <p:cond delay="0"/>
                                          </p:stCondLst>
                                        </p:cTn>
                                        <p:tgtEl>
                                          <p:spTgt spid="44"/>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0" presetClass="entr" presetSubtype="0" fill="hold" nodeType="clickEffect">
                                  <p:stCondLst>
                                    <p:cond delay="0"/>
                                  </p:stCondLst>
                                  <p:childTnLst>
                                    <p:set>
                                      <p:cBhvr>
                                        <p:cTn id="175" dur="1" fill="hold">
                                          <p:stCondLst>
                                            <p:cond delay="0"/>
                                          </p:stCondLst>
                                        </p:cTn>
                                        <p:tgtEl>
                                          <p:spTgt spid="17"/>
                                        </p:tgtEl>
                                        <p:attrNameLst>
                                          <p:attrName>style.visibility</p:attrName>
                                        </p:attrNameLst>
                                      </p:cBhvr>
                                      <p:to>
                                        <p:strVal val="visible"/>
                                      </p:to>
                                    </p:set>
                                    <p:animEffect transition="in" filter="fade">
                                      <p:cBhvr>
                                        <p:cTn id="176" dur="500"/>
                                        <p:tgtEl>
                                          <p:spTgt spid="17"/>
                                        </p:tgtEl>
                                      </p:cBhvr>
                                    </p:animEffect>
                                  </p:childTnLst>
                                </p:cTn>
                              </p:par>
                              <p:par>
                                <p:cTn id="177" presetID="1" presetClass="entr" presetSubtype="0" fill="hold" nodeType="withEffect">
                                  <p:stCondLst>
                                    <p:cond delay="0"/>
                                  </p:stCondLst>
                                  <p:childTnLst>
                                    <p:set>
                                      <p:cBhvr>
                                        <p:cTn id="178" dur="1" fill="hold">
                                          <p:stCondLst>
                                            <p:cond delay="0"/>
                                          </p:stCondLst>
                                        </p:cTn>
                                        <p:tgtEl>
                                          <p:spTgt spid="163"/>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62"/>
                                        </p:tgtEl>
                                        <p:attrNameLst>
                                          <p:attrName>style.visibility</p:attrName>
                                        </p:attrNameLst>
                                      </p:cBhvr>
                                      <p:to>
                                        <p:strVal val="visible"/>
                                      </p:to>
                                    </p:set>
                                  </p:childTnLst>
                                </p:cTn>
                              </p:par>
                              <p:par>
                                <p:cTn id="181" presetID="1" presetClass="exit" presetSubtype="0" fill="hold" grpId="5" nodeType="withEffect">
                                  <p:stCondLst>
                                    <p:cond delay="0"/>
                                  </p:stCondLst>
                                  <p:childTnLst>
                                    <p:set>
                                      <p:cBhvr>
                                        <p:cTn id="182" dur="1" fill="hold">
                                          <p:stCondLst>
                                            <p:cond delay="0"/>
                                          </p:stCondLst>
                                        </p:cTn>
                                        <p:tgtEl>
                                          <p:spTgt spid="93"/>
                                        </p:tgtEl>
                                        <p:attrNameLst>
                                          <p:attrName>style.visibility</p:attrName>
                                        </p:attrNameLst>
                                      </p:cBhvr>
                                      <p:to>
                                        <p:strVal val="hidden"/>
                                      </p:to>
                                    </p:set>
                                  </p:childTnLst>
                                </p:cTn>
                              </p:par>
                              <p:par>
                                <p:cTn id="183" presetID="1" presetClass="exit" presetSubtype="0" fill="hold" grpId="5" nodeType="withEffect">
                                  <p:stCondLst>
                                    <p:cond delay="0"/>
                                  </p:stCondLst>
                                  <p:childTnLst>
                                    <p:set>
                                      <p:cBhvr>
                                        <p:cTn id="184" dur="1" fill="hold">
                                          <p:stCondLst>
                                            <p:cond delay="0"/>
                                          </p:stCondLst>
                                        </p:cTn>
                                        <p:tgtEl>
                                          <p:spTgt spid="92"/>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6"/>
                                        </p:tgtEl>
                                        <p:attrNameLst>
                                          <p:attrName>style.visibility</p:attrName>
                                        </p:attrNameLst>
                                      </p:cBhvr>
                                      <p:to>
                                        <p:strVal val="hidden"/>
                                      </p:to>
                                    </p:set>
                                  </p:childTnLst>
                                </p:cTn>
                              </p:par>
                              <p:par>
                                <p:cTn id="187" presetID="1" presetClass="entr" presetSubtype="0" fill="hold" nodeType="withEffect">
                                  <p:stCondLst>
                                    <p:cond delay="0"/>
                                  </p:stCondLst>
                                  <p:childTnLst>
                                    <p:set>
                                      <p:cBhvr>
                                        <p:cTn id="188" dur="1" fill="hold">
                                          <p:stCondLst>
                                            <p:cond delay="0"/>
                                          </p:stCondLst>
                                        </p:cTn>
                                        <p:tgtEl>
                                          <p:spTgt spid="155"/>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5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54"/>
                                        </p:tgtEl>
                                        <p:attrNameLst>
                                          <p:attrName>style.visibility</p:attrName>
                                        </p:attrNameLst>
                                      </p:cBhvr>
                                      <p:to>
                                        <p:strVal val="visible"/>
                                      </p:to>
                                    </p:set>
                                  </p:childTnLst>
                                </p:cTn>
                              </p:par>
                              <p:par>
                                <p:cTn id="193" presetID="1" presetClass="exit" presetSubtype="0" fill="hold" grpId="5" nodeType="withEffect">
                                  <p:stCondLst>
                                    <p:cond delay="0"/>
                                  </p:stCondLst>
                                  <p:childTnLst>
                                    <p:set>
                                      <p:cBhvr>
                                        <p:cTn id="194" dur="1" fill="hold">
                                          <p:stCondLst>
                                            <p:cond delay="0"/>
                                          </p:stCondLst>
                                        </p:cTn>
                                        <p:tgtEl>
                                          <p:spTgt spid="88"/>
                                        </p:tgtEl>
                                        <p:attrNameLst>
                                          <p:attrName>style.visibility</p:attrName>
                                        </p:attrNameLst>
                                      </p:cBhvr>
                                      <p:to>
                                        <p:strVal val="hidden"/>
                                      </p:to>
                                    </p:set>
                                  </p:childTnLst>
                                </p:cTn>
                              </p:par>
                              <p:par>
                                <p:cTn id="195" presetID="1" presetClass="entr" presetSubtype="0" fill="hold" nodeType="withEffect">
                                  <p:stCondLst>
                                    <p:cond delay="0"/>
                                  </p:stCondLst>
                                  <p:childTnLst>
                                    <p:set>
                                      <p:cBhvr>
                                        <p:cTn id="196" dur="1" fill="hold">
                                          <p:stCondLst>
                                            <p:cond delay="0"/>
                                          </p:stCondLst>
                                        </p:cTn>
                                        <p:tgtEl>
                                          <p:spTgt spid="158"/>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2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1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5"/>
                                        </p:tgtEl>
                                        <p:attrNameLst>
                                          <p:attrName>style.visibility</p:attrName>
                                        </p:attrNameLst>
                                      </p:cBhvr>
                                      <p:to>
                                        <p:strVal val="visible"/>
                                      </p:to>
                                    </p:set>
                                  </p:childTnLst>
                                </p:cTn>
                              </p:par>
                              <p:par>
                                <p:cTn id="203" presetID="1" presetClass="exit" presetSubtype="0" fill="hold" nodeType="withEffect">
                                  <p:stCondLst>
                                    <p:cond delay="0"/>
                                  </p:stCondLst>
                                  <p:childTnLst>
                                    <p:set>
                                      <p:cBhvr>
                                        <p:cTn id="204" dur="1" fill="hold">
                                          <p:stCondLst>
                                            <p:cond delay="0"/>
                                          </p:stCondLst>
                                        </p:cTn>
                                        <p:tgtEl>
                                          <p:spTgt spid="12"/>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13"/>
                                        </p:tgtEl>
                                        <p:attrNameLst>
                                          <p:attrName>style.visibility</p:attrName>
                                        </p:attrNameLst>
                                      </p:cBhvr>
                                      <p:to>
                                        <p:strVal val="hidden"/>
                                      </p:to>
                                    </p:set>
                                  </p:childTnLst>
                                </p:cTn>
                              </p:par>
                              <p:par>
                                <p:cTn id="207" presetID="1" presetClass="entr" presetSubtype="0" fill="hold" nodeType="withEffect">
                                  <p:stCondLst>
                                    <p:cond delay="0"/>
                                  </p:stCondLst>
                                  <p:childTnLst>
                                    <p:set>
                                      <p:cBhvr>
                                        <p:cTn id="208" dur="1" fill="hold">
                                          <p:stCondLst>
                                            <p:cond delay="0"/>
                                          </p:stCondLst>
                                        </p:cTn>
                                        <p:tgtEl>
                                          <p:spTgt spid="5"/>
                                        </p:tgtEl>
                                        <p:attrNameLst>
                                          <p:attrName>style.visibility</p:attrName>
                                        </p:attrNameLst>
                                      </p:cBhvr>
                                      <p:to>
                                        <p:strVal val="visible"/>
                                      </p:to>
                                    </p:set>
                                  </p:childTnLst>
                                </p:cTn>
                              </p:par>
                              <p:par>
                                <p:cTn id="209" presetID="1" presetClass="exit" presetSubtype="0" fill="hold" grpId="5" nodeType="withEffect">
                                  <p:stCondLst>
                                    <p:cond delay="0"/>
                                  </p:stCondLst>
                                  <p:childTnLst>
                                    <p:set>
                                      <p:cBhvr>
                                        <p:cTn id="210" dur="1" fill="hold">
                                          <p:stCondLst>
                                            <p:cond delay="0"/>
                                          </p:stCondLst>
                                        </p:cTn>
                                        <p:tgtEl>
                                          <p:spTgt spid="43"/>
                                        </p:tgtEl>
                                        <p:attrNameLst>
                                          <p:attrName>style.visibility</p:attrName>
                                        </p:attrNameLst>
                                      </p:cBhvr>
                                      <p:to>
                                        <p:strVal val="hidden"/>
                                      </p:to>
                                    </p:set>
                                  </p:childTnLst>
                                </p:cTn>
                              </p:par>
                              <p:par>
                                <p:cTn id="211" presetID="1" presetClass="exit" presetSubtype="0" fill="hold" grpId="5" nodeType="withEffect">
                                  <p:stCondLst>
                                    <p:cond delay="0"/>
                                  </p:stCondLst>
                                  <p:childTnLst>
                                    <p:set>
                                      <p:cBhvr>
                                        <p:cTn id="212" dur="1" fill="hold">
                                          <p:stCondLst>
                                            <p:cond delay="0"/>
                                          </p:stCondLst>
                                        </p:cTn>
                                        <p:tgtEl>
                                          <p:spTgt spid="42"/>
                                        </p:tgtEl>
                                        <p:attrNameLst>
                                          <p:attrName>style.visibility</p:attrName>
                                        </p:attrNameLst>
                                      </p:cBhvr>
                                      <p:to>
                                        <p:strVal val="hidden"/>
                                      </p:to>
                                    </p:set>
                                  </p:childTnLst>
                                </p:cTn>
                              </p:par>
                              <p:par>
                                <p:cTn id="213" presetID="1" presetClass="exit" presetSubtype="0" fill="hold" grpId="5" nodeType="withEffect">
                                  <p:stCondLst>
                                    <p:cond delay="0"/>
                                  </p:stCondLst>
                                  <p:childTnLst>
                                    <p:set>
                                      <p:cBhvr>
                                        <p:cTn id="214" dur="1" fill="hold">
                                          <p:stCondLst>
                                            <p:cond delay="0"/>
                                          </p:stCondLst>
                                        </p:cTn>
                                        <p:tgtEl>
                                          <p:spTgt spid="44"/>
                                        </p:tgtEl>
                                        <p:attrNameLst>
                                          <p:attrName>style.visibility</p:attrName>
                                        </p:attrNameLst>
                                      </p:cBhvr>
                                      <p:to>
                                        <p:strVal val="hidden"/>
                                      </p:to>
                                    </p:set>
                                  </p:childTnLst>
                                </p:cTn>
                              </p:par>
                              <p:par>
                                <p:cTn id="215" presetID="1" presetClass="exit" presetSubtype="0" fill="hold" grpId="2" nodeType="withEffect">
                                  <p:stCondLst>
                                    <p:cond delay="0"/>
                                  </p:stCondLst>
                                  <p:childTnLst>
                                    <p:set>
                                      <p:cBhvr>
                                        <p:cTn id="216" dur="1" fill="hold">
                                          <p:stCondLst>
                                            <p:cond delay="0"/>
                                          </p:stCondLst>
                                        </p:cTn>
                                        <p:tgtEl>
                                          <p:spTgt spid="41"/>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0"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fade">
                                      <p:cBhvr>
                                        <p:cTn id="221" dur="500"/>
                                        <p:tgtEl>
                                          <p:spTgt spid="61"/>
                                        </p:tgtEl>
                                      </p:cBhvr>
                                    </p:animEffect>
                                  </p:childTnLst>
                                </p:cTn>
                              </p:par>
                              <p:par>
                                <p:cTn id="222" presetID="10" presetClass="entr" presetSubtype="0" fill="hold" nodeType="withEffect">
                                  <p:stCondLst>
                                    <p:cond delay="0"/>
                                  </p:stCondLst>
                                  <p:childTnLst>
                                    <p:set>
                                      <p:cBhvr>
                                        <p:cTn id="223" dur="1" fill="hold">
                                          <p:stCondLst>
                                            <p:cond delay="0"/>
                                          </p:stCondLst>
                                        </p:cTn>
                                        <p:tgtEl>
                                          <p:spTgt spid="164"/>
                                        </p:tgtEl>
                                        <p:attrNameLst>
                                          <p:attrName>style.visibility</p:attrName>
                                        </p:attrNameLst>
                                      </p:cBhvr>
                                      <p:to>
                                        <p:strVal val="visible"/>
                                      </p:to>
                                    </p:set>
                                    <p:animEffect transition="in" filter="fade">
                                      <p:cBhvr>
                                        <p:cTn id="224" dur="500"/>
                                        <p:tgtEl>
                                          <p:spTgt spid="164"/>
                                        </p:tgtEl>
                                      </p:cBhvr>
                                    </p:animEffect>
                                  </p:childTnLst>
                                </p:cTn>
                              </p:par>
                              <p:par>
                                <p:cTn id="225" presetID="10" presetClass="entr" presetSubtype="0" fill="hold" nodeType="withEffect">
                                  <p:stCondLst>
                                    <p:cond delay="0"/>
                                  </p:stCondLst>
                                  <p:childTnLst>
                                    <p:set>
                                      <p:cBhvr>
                                        <p:cTn id="226" dur="1" fill="hold">
                                          <p:stCondLst>
                                            <p:cond delay="0"/>
                                          </p:stCondLst>
                                        </p:cTn>
                                        <p:tgtEl>
                                          <p:spTgt spid="67"/>
                                        </p:tgtEl>
                                        <p:attrNameLst>
                                          <p:attrName>style.visibility</p:attrName>
                                        </p:attrNameLst>
                                      </p:cBhvr>
                                      <p:to>
                                        <p:strVal val="visible"/>
                                      </p:to>
                                    </p:set>
                                    <p:animEffect transition="in" filter="fade">
                                      <p:cBhvr>
                                        <p:cTn id="227" dur="500"/>
                                        <p:tgtEl>
                                          <p:spTgt spid="67"/>
                                        </p:tgtEl>
                                      </p:cBhvr>
                                    </p:animEffect>
                                  </p:childTnLst>
                                </p:cTn>
                              </p:par>
                            </p:childTnLst>
                          </p:cTn>
                        </p:par>
                        <p:par>
                          <p:cTn id="228" fill="hold" nodeType="afterGroup">
                            <p:stCondLst>
                              <p:cond delay="500"/>
                            </p:stCondLst>
                            <p:childTnLst>
                              <p:par>
                                <p:cTn id="229" presetID="1" presetClass="entr" presetSubtype="0" fill="hold" nodeType="afterEffect">
                                  <p:stCondLst>
                                    <p:cond delay="0"/>
                                  </p:stCondLst>
                                  <p:childTnLst>
                                    <p:set>
                                      <p:cBhvr>
                                        <p:cTn id="230" dur="1" fill="hold">
                                          <p:stCondLst>
                                            <p:cond delay="0"/>
                                          </p:stCondLst>
                                        </p:cTn>
                                        <p:tgtEl>
                                          <p:spTgt spid="240"/>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237"/>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243"/>
                                        </p:tgtEl>
                                        <p:attrNameLst>
                                          <p:attrName>style.visibility</p:attrName>
                                        </p:attrNameLst>
                                      </p:cBhvr>
                                      <p:to>
                                        <p:strVal val="visible"/>
                                      </p:to>
                                    </p:set>
                                  </p:childTnLst>
                                </p:cTn>
                              </p:par>
                              <p:par>
                                <p:cTn id="235" presetID="6" presetClass="emph" presetSubtype="0" autoRev="1" fill="hold" nodeType="withEffect">
                                  <p:stCondLst>
                                    <p:cond delay="0"/>
                                  </p:stCondLst>
                                  <p:childTnLst>
                                    <p:animScale>
                                      <p:cBhvr>
                                        <p:cTn id="236" dur="500" fill="hold"/>
                                        <p:tgtEl>
                                          <p:spTgt spid="240"/>
                                        </p:tgtEl>
                                      </p:cBhvr>
                                      <p:by x="120000" y="120000"/>
                                    </p:animScale>
                                  </p:childTnLst>
                                </p:cTn>
                              </p:par>
                              <p:par>
                                <p:cTn id="237" presetID="6" presetClass="emph" presetSubtype="0" autoRev="1" fill="hold" nodeType="withEffect">
                                  <p:stCondLst>
                                    <p:cond delay="0"/>
                                  </p:stCondLst>
                                  <p:childTnLst>
                                    <p:animScale>
                                      <p:cBhvr>
                                        <p:cTn id="238" dur="500" fill="hold"/>
                                        <p:tgtEl>
                                          <p:spTgt spid="237"/>
                                        </p:tgtEl>
                                      </p:cBhvr>
                                      <p:by x="120000" y="120000"/>
                                    </p:animScale>
                                  </p:childTnLst>
                                </p:cTn>
                              </p:par>
                              <p:par>
                                <p:cTn id="239" presetID="6" presetClass="emph" presetSubtype="0" autoRev="1" fill="hold" nodeType="withEffect">
                                  <p:stCondLst>
                                    <p:cond delay="0"/>
                                  </p:stCondLst>
                                  <p:childTnLst>
                                    <p:animScale>
                                      <p:cBhvr>
                                        <p:cTn id="240" dur="500" fill="hold"/>
                                        <p:tgtEl>
                                          <p:spTgt spid="243"/>
                                        </p:tgtEl>
                                      </p:cBhvr>
                                      <p:by x="120000" y="120000"/>
                                    </p:animScale>
                                  </p:childTnLst>
                                </p:cTn>
                              </p:par>
                              <p:par>
                                <p:cTn id="241" presetID="1" presetClass="exit" presetSubtype="0" fill="hold" nodeType="withEffect">
                                  <p:stCondLst>
                                    <p:cond delay="0"/>
                                  </p:stCondLst>
                                  <p:childTnLst>
                                    <p:set>
                                      <p:cBhvr>
                                        <p:cTn id="242" dur="1" fill="hold">
                                          <p:stCondLst>
                                            <p:cond delay="0"/>
                                          </p:stCondLst>
                                        </p:cTn>
                                        <p:tgtEl>
                                          <p:spTgt spid="223"/>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212"/>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15"/>
                                        </p:tgtEl>
                                        <p:attrNameLst>
                                          <p:attrName>style.visibility</p:attrName>
                                        </p:attrNameLst>
                                      </p:cBhvr>
                                      <p:to>
                                        <p:strVal val="hidden"/>
                                      </p:to>
                                    </p:set>
                                  </p:childTnLst>
                                </p:cTn>
                              </p:par>
                              <p:par>
                                <p:cTn id="247" presetID="10" presetClass="entr" presetSubtype="0" fill="hold" grpId="4" nodeType="withEffect">
                                  <p:stCondLst>
                                    <p:cond delay="0"/>
                                  </p:stCondLst>
                                  <p:childTnLst>
                                    <p:set>
                                      <p:cBhvr>
                                        <p:cTn id="248" dur="1" fill="hold">
                                          <p:stCondLst>
                                            <p:cond delay="0"/>
                                          </p:stCondLst>
                                        </p:cTn>
                                        <p:tgtEl>
                                          <p:spTgt spid="43"/>
                                        </p:tgtEl>
                                        <p:attrNameLst>
                                          <p:attrName>style.visibility</p:attrName>
                                        </p:attrNameLst>
                                      </p:cBhvr>
                                      <p:to>
                                        <p:strVal val="visible"/>
                                      </p:to>
                                    </p:set>
                                    <p:animEffect transition="in" filter="fade">
                                      <p:cBhvr>
                                        <p:cTn id="249" dur="500"/>
                                        <p:tgtEl>
                                          <p:spTgt spid="43"/>
                                        </p:tgtEl>
                                      </p:cBhvr>
                                    </p:animEffect>
                                  </p:childTnLst>
                                </p:cTn>
                              </p:par>
                              <p:par>
                                <p:cTn id="250" presetID="10" presetClass="entr" presetSubtype="0" fill="hold" grpId="4" nodeType="withEffect">
                                  <p:stCondLst>
                                    <p:cond delay="0"/>
                                  </p:stCondLst>
                                  <p:childTnLst>
                                    <p:set>
                                      <p:cBhvr>
                                        <p:cTn id="251" dur="1" fill="hold">
                                          <p:stCondLst>
                                            <p:cond delay="0"/>
                                          </p:stCondLst>
                                        </p:cTn>
                                        <p:tgtEl>
                                          <p:spTgt spid="42"/>
                                        </p:tgtEl>
                                        <p:attrNameLst>
                                          <p:attrName>style.visibility</p:attrName>
                                        </p:attrNameLst>
                                      </p:cBhvr>
                                      <p:to>
                                        <p:strVal val="visible"/>
                                      </p:to>
                                    </p:set>
                                    <p:animEffect transition="in" filter="fade">
                                      <p:cBhvr>
                                        <p:cTn id="252" dur="500"/>
                                        <p:tgtEl>
                                          <p:spTgt spid="42"/>
                                        </p:tgtEl>
                                      </p:cBhvr>
                                    </p:animEffect>
                                  </p:childTnLst>
                                </p:cTn>
                              </p:par>
                              <p:par>
                                <p:cTn id="253" presetID="10" presetClass="entr" presetSubtype="0" fill="hold" grpId="4" nodeType="withEffect">
                                  <p:stCondLst>
                                    <p:cond delay="0"/>
                                  </p:stCondLst>
                                  <p:childTnLst>
                                    <p:set>
                                      <p:cBhvr>
                                        <p:cTn id="254" dur="1" fill="hold">
                                          <p:stCondLst>
                                            <p:cond delay="0"/>
                                          </p:stCondLst>
                                        </p:cTn>
                                        <p:tgtEl>
                                          <p:spTgt spid="44"/>
                                        </p:tgtEl>
                                        <p:attrNameLst>
                                          <p:attrName>style.visibility</p:attrName>
                                        </p:attrNameLst>
                                      </p:cBhvr>
                                      <p:to>
                                        <p:strVal val="visible"/>
                                      </p:to>
                                    </p:set>
                                    <p:animEffect transition="in" filter="fade">
                                      <p:cBhvr>
                                        <p:cTn id="255" dur="500"/>
                                        <p:tgtEl>
                                          <p:spTgt spid="44"/>
                                        </p:tgtEl>
                                      </p:cBhvr>
                                    </p:animEffect>
                                  </p:childTnLst>
                                </p:cTn>
                              </p:par>
                              <p:par>
                                <p:cTn id="256" presetID="1" presetClass="exit" presetSubtype="0" fill="hold" nodeType="withEffect">
                                  <p:stCondLst>
                                    <p:cond delay="0"/>
                                  </p:stCondLst>
                                  <p:childTnLst>
                                    <p:set>
                                      <p:cBhvr>
                                        <p:cTn id="257" dur="1" fill="hold">
                                          <p:stCondLst>
                                            <p:cond delay="0"/>
                                          </p:stCondLst>
                                        </p:cTn>
                                        <p:tgtEl>
                                          <p:spTgt spid="155"/>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15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154"/>
                                        </p:tgtEl>
                                        <p:attrNameLst>
                                          <p:attrName>style.visibility</p:attrName>
                                        </p:attrNameLst>
                                      </p:cBhvr>
                                      <p:to>
                                        <p:strVal val="hidden"/>
                                      </p:to>
                                    </p:set>
                                  </p:childTnLst>
                                </p:cTn>
                              </p:par>
                            </p:childTnLst>
                          </p:cTn>
                        </p:par>
                      </p:childTnLst>
                    </p:cTn>
                  </p:par>
                  <p:par>
                    <p:cTn id="262" fill="hold" nodeType="clickPar">
                      <p:stCondLst>
                        <p:cond delay="indefinite"/>
                      </p:stCondLst>
                      <p:childTnLst>
                        <p:par>
                          <p:cTn id="263" fill="hold" nodeType="withGroup">
                            <p:stCondLst>
                              <p:cond delay="0"/>
                            </p:stCondLst>
                            <p:childTnLst>
                              <p:par>
                                <p:cTn id="264" presetID="10" presetClass="entr" presetSubtype="0" fill="hold" nodeType="clickEffect">
                                  <p:stCondLst>
                                    <p:cond delay="0"/>
                                  </p:stCondLst>
                                  <p:childTnLst>
                                    <p:set>
                                      <p:cBhvr>
                                        <p:cTn id="265" dur="1" fill="hold">
                                          <p:stCondLst>
                                            <p:cond delay="0"/>
                                          </p:stCondLst>
                                        </p:cTn>
                                        <p:tgtEl>
                                          <p:spTgt spid="80">
                                            <p:txEl>
                                              <p:pRg st="1" end="1"/>
                                            </p:txEl>
                                          </p:spTgt>
                                        </p:tgtEl>
                                        <p:attrNameLst>
                                          <p:attrName>style.visibility</p:attrName>
                                        </p:attrNameLst>
                                      </p:cBhvr>
                                      <p:to>
                                        <p:strVal val="visible"/>
                                      </p:to>
                                    </p:set>
                                    <p:animEffect transition="in" filter="fade">
                                      <p:cBhvr>
                                        <p:cTn id="266" dur="500"/>
                                        <p:tgtEl>
                                          <p:spTgt spid="80">
                                            <p:txEl>
                                              <p:pRg st="1" end="1"/>
                                            </p:txEl>
                                          </p:spTgt>
                                        </p:tgtEl>
                                      </p:cBhvr>
                                    </p:animEffect>
                                  </p:childTnLst>
                                </p:cTn>
                              </p:par>
                            </p:childTnLst>
                          </p:cTn>
                        </p:par>
                      </p:childTnLst>
                    </p:cTn>
                  </p:par>
                  <p:par>
                    <p:cTn id="267" fill="hold" nodeType="clickPar">
                      <p:stCondLst>
                        <p:cond delay="indefinite"/>
                      </p:stCondLst>
                      <p:childTnLst>
                        <p:par>
                          <p:cTn id="268" fill="hold" nodeType="withGroup">
                            <p:stCondLst>
                              <p:cond delay="0"/>
                            </p:stCondLst>
                            <p:childTnLst>
                              <p:par>
                                <p:cTn id="269" presetID="10" presetClass="entr" presetSubtype="0" fill="hold" grpId="0" nodeType="clickEffect">
                                  <p:stCondLst>
                                    <p:cond delay="0"/>
                                  </p:stCondLst>
                                  <p:childTnLst>
                                    <p:set>
                                      <p:cBhvr>
                                        <p:cTn id="270" dur="1" fill="hold">
                                          <p:stCondLst>
                                            <p:cond delay="0"/>
                                          </p:stCondLst>
                                        </p:cTn>
                                        <p:tgtEl>
                                          <p:spTgt spid="55"/>
                                        </p:tgtEl>
                                        <p:attrNameLst>
                                          <p:attrName>style.visibility</p:attrName>
                                        </p:attrNameLst>
                                      </p:cBhvr>
                                      <p:to>
                                        <p:strVal val="visible"/>
                                      </p:to>
                                    </p:set>
                                    <p:animEffect transition="in" filter="fade">
                                      <p:cBhvr>
                                        <p:cTn id="27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1" grpId="0" animBg="1"/>
      <p:bldP spid="41" grpId="1" animBg="1"/>
      <p:bldP spid="41" grpId="2" animBg="1"/>
      <p:bldP spid="42" grpId="0" animBg="1"/>
      <p:bldP spid="42" grpId="1" animBg="1"/>
      <p:bldP spid="42" grpId="2" animBg="1"/>
      <p:bldP spid="42" grpId="3" animBg="1"/>
      <p:bldP spid="42" grpId="4" animBg="1"/>
      <p:bldP spid="42" grpId="5" animBg="1"/>
      <p:bldP spid="43" grpId="0" animBg="1"/>
      <p:bldP spid="43" grpId="1" animBg="1"/>
      <p:bldP spid="43" grpId="2" animBg="1"/>
      <p:bldP spid="43" grpId="3" animBg="1"/>
      <p:bldP spid="43" grpId="4" animBg="1"/>
      <p:bldP spid="43" grpId="5" animBg="1"/>
      <p:bldP spid="44" grpId="0" animBg="1"/>
      <p:bldP spid="44" grpId="1" animBg="1"/>
      <p:bldP spid="44" grpId="2" animBg="1"/>
      <p:bldP spid="44" grpId="3" animBg="1"/>
      <p:bldP spid="44" grpId="4" animBg="1"/>
      <p:bldP spid="44" grpId="5" animBg="1"/>
      <p:bldP spid="88" grpId="0" animBg="1"/>
      <p:bldP spid="88" grpId="1" animBg="1"/>
      <p:bldP spid="88" grpId="2" animBg="1"/>
      <p:bldP spid="88" grpId="3" animBg="1"/>
      <p:bldP spid="88" grpId="4" animBg="1"/>
      <p:bldP spid="88" grpId="5" animBg="1"/>
      <p:bldP spid="92" grpId="0" animBg="1"/>
      <p:bldP spid="92" grpId="1" animBg="1"/>
      <p:bldP spid="92" grpId="2" animBg="1"/>
      <p:bldP spid="92" grpId="3" animBg="1"/>
      <p:bldP spid="92" grpId="4" animBg="1"/>
      <p:bldP spid="92" grpId="5" animBg="1"/>
      <p:bldP spid="93" grpId="0" animBg="1"/>
      <p:bldP spid="93" grpId="1" animBg="1"/>
      <p:bldP spid="93" grpId="2" animBg="1"/>
      <p:bldP spid="93" grpId="3" animBg="1"/>
      <p:bldP spid="93" grpId="4" animBg="1"/>
      <p:bldP spid="93" grpId="5"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ADCD-17DF-EC4E-85FB-809151F8B430}"/>
              </a:ext>
            </a:extLst>
          </p:cNvPr>
          <p:cNvSpPr>
            <a:spLocks noGrp="1"/>
          </p:cNvSpPr>
          <p:nvPr>
            <p:ph type="title"/>
          </p:nvPr>
        </p:nvSpPr>
        <p:spPr/>
        <p:txBody>
          <a:bodyPr>
            <a:normAutofit/>
          </a:bodyPr>
          <a:lstStyle/>
          <a:p>
            <a:r>
              <a:rPr lang="en-US" dirty="0"/>
              <a:t>Bucket Size Trade-offs </a:t>
            </a:r>
          </a:p>
        </p:txBody>
      </p:sp>
      <p:sp>
        <p:nvSpPr>
          <p:cNvPr id="3" name="Content Placeholder 2">
            <a:extLst>
              <a:ext uri="{FF2B5EF4-FFF2-40B4-BE49-F238E27FC236}">
                <a16:creationId xmlns:a16="http://schemas.microsoft.com/office/drawing/2014/main" id="{B6DE54E5-982C-6340-AC9D-5715598F6292}"/>
              </a:ext>
            </a:extLst>
          </p:cNvPr>
          <p:cNvSpPr>
            <a:spLocks noGrp="1"/>
          </p:cNvSpPr>
          <p:nvPr>
            <p:ph idx="1"/>
          </p:nvPr>
        </p:nvSpPr>
        <p:spPr/>
        <p:txBody>
          <a:bodyPr>
            <a:normAutofit/>
          </a:bodyPr>
          <a:lstStyle/>
          <a:p>
            <a:r>
              <a:rPr lang="en-US" sz="2200" dirty="0"/>
              <a:t>Size of buckets affects the cache performance (cache miss rate)</a:t>
            </a:r>
          </a:p>
          <a:p>
            <a:r>
              <a:rPr lang="en-US" sz="2200" dirty="0"/>
              <a:t>A larger bucket can potentially reduce the flow setup requests, since more flows arriving at the switch tend to share the same bucket and aggregately generate fewer requests. </a:t>
            </a:r>
          </a:p>
          <a:p>
            <a:r>
              <a:rPr lang="en-US" sz="2200" dirty="0"/>
              <a:t>However, it can also lead to wasted space in the flow table (some rules are installed but not matched by any flows) and increase the chance of flow table overflow. </a:t>
            </a:r>
          </a:p>
          <a:p>
            <a:r>
              <a:rPr lang="en-US" sz="2200" dirty="0"/>
              <a:t>A larger bucket will also trigger installation of more rules each time it is requested, which consumes more control bandwidth. </a:t>
            </a:r>
          </a:p>
          <a:p>
            <a:r>
              <a:rPr lang="en-US" sz="2200" dirty="0"/>
              <a:t>A small bucket may reduce the unused rules cached in switches, but the switch tends to cache more buckets in the bucket filter, which also consumes space in TCAM. </a:t>
            </a:r>
          </a:p>
          <a:p>
            <a:endParaRPr lang="en-US" sz="2200" dirty="0"/>
          </a:p>
        </p:txBody>
      </p:sp>
      <p:sp>
        <p:nvSpPr>
          <p:cNvPr id="4" name="Slide Number Placeholder 3">
            <a:extLst>
              <a:ext uri="{FF2B5EF4-FFF2-40B4-BE49-F238E27FC236}">
                <a16:creationId xmlns:a16="http://schemas.microsoft.com/office/drawing/2014/main" id="{0F7037BA-22DB-2F44-8F8D-35E4033D2D28}"/>
              </a:ext>
            </a:extLst>
          </p:cNvPr>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5090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9F2C4C2-943B-4574-AC0D-A75125109D4F}" type="slidenum">
              <a:rPr lang="en-US" altLang="zh-CN" sz="1400"/>
              <a:pPr>
                <a:spcBef>
                  <a:spcPct val="0"/>
                </a:spcBef>
                <a:buClrTx/>
                <a:buSzTx/>
                <a:buFontTx/>
                <a:buNone/>
              </a:pPr>
              <a:t>9</a:t>
            </a:fld>
            <a:endParaRPr lang="en-US" altLang="zh-CN" sz="1400"/>
          </a:p>
        </p:txBody>
      </p:sp>
      <p:sp>
        <p:nvSpPr>
          <p:cNvPr id="13315" name="Cloud"/>
          <p:cNvSpPr>
            <a:spLocks noChangeAspect="1" noEditPoints="1" noChangeArrowheads="1"/>
          </p:cNvSpPr>
          <p:nvPr/>
        </p:nvSpPr>
        <p:spPr bwMode="auto">
          <a:xfrm>
            <a:off x="3676650" y="3925888"/>
            <a:ext cx="2227263" cy="14208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16" name="AutoShape 3"/>
          <p:cNvSpPr>
            <a:spLocks noChangeArrowheads="1"/>
          </p:cNvSpPr>
          <p:nvPr/>
        </p:nvSpPr>
        <p:spPr bwMode="auto">
          <a:xfrm>
            <a:off x="4816475" y="3808413"/>
            <a:ext cx="488950" cy="411162"/>
          </a:xfrm>
          <a:prstGeom prst="can">
            <a:avLst>
              <a:gd name="adj" fmla="val 50000"/>
            </a:avLst>
          </a:prstGeom>
          <a:solidFill>
            <a:srgbClr val="0066F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17" name="AutoShape 4"/>
          <p:cNvSpPr>
            <a:spLocks noChangeArrowheads="1"/>
          </p:cNvSpPr>
          <p:nvPr/>
        </p:nvSpPr>
        <p:spPr bwMode="auto">
          <a:xfrm rot="1200000">
            <a:off x="4926013" y="3867150"/>
            <a:ext cx="271462" cy="58738"/>
          </a:xfrm>
          <a:prstGeom prst="leftRightArrow">
            <a:avLst>
              <a:gd name="adj1" fmla="val 50000"/>
              <a:gd name="adj2" fmla="val 92431"/>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18" name="AutoShape 5"/>
          <p:cNvSpPr>
            <a:spLocks noChangeArrowheads="1"/>
          </p:cNvSpPr>
          <p:nvPr/>
        </p:nvSpPr>
        <p:spPr bwMode="auto">
          <a:xfrm rot="-1200000">
            <a:off x="4926013" y="3867150"/>
            <a:ext cx="271462" cy="58738"/>
          </a:xfrm>
          <a:prstGeom prst="leftRightArrow">
            <a:avLst>
              <a:gd name="adj1" fmla="val 50000"/>
              <a:gd name="adj2" fmla="val 92431"/>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19" name="AutoShape 6"/>
          <p:cNvSpPr>
            <a:spLocks noChangeArrowheads="1"/>
          </p:cNvSpPr>
          <p:nvPr/>
        </p:nvSpPr>
        <p:spPr bwMode="auto">
          <a:xfrm>
            <a:off x="5033963" y="4926013"/>
            <a:ext cx="488950" cy="412750"/>
          </a:xfrm>
          <a:prstGeom prst="can">
            <a:avLst>
              <a:gd name="adj" fmla="val 50000"/>
            </a:avLst>
          </a:prstGeom>
          <a:solidFill>
            <a:srgbClr val="0066F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20" name="AutoShape 7"/>
          <p:cNvSpPr>
            <a:spLocks noChangeArrowheads="1"/>
          </p:cNvSpPr>
          <p:nvPr/>
        </p:nvSpPr>
        <p:spPr bwMode="auto">
          <a:xfrm rot="1200000">
            <a:off x="5143500" y="4986338"/>
            <a:ext cx="271463" cy="58737"/>
          </a:xfrm>
          <a:prstGeom prst="leftRightArrow">
            <a:avLst>
              <a:gd name="adj1" fmla="val 50000"/>
              <a:gd name="adj2" fmla="val 92433"/>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21" name="AutoShape 8"/>
          <p:cNvSpPr>
            <a:spLocks noChangeArrowheads="1"/>
          </p:cNvSpPr>
          <p:nvPr/>
        </p:nvSpPr>
        <p:spPr bwMode="auto">
          <a:xfrm rot="-1200000">
            <a:off x="5143500" y="4986338"/>
            <a:ext cx="271463" cy="58737"/>
          </a:xfrm>
          <a:prstGeom prst="leftRightArrow">
            <a:avLst>
              <a:gd name="adj1" fmla="val 50000"/>
              <a:gd name="adj2" fmla="val 92433"/>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22" name="Cloud"/>
          <p:cNvSpPr>
            <a:spLocks noChangeAspect="1" noEditPoints="1" noChangeArrowheads="1"/>
          </p:cNvSpPr>
          <p:nvPr/>
        </p:nvSpPr>
        <p:spPr bwMode="auto">
          <a:xfrm>
            <a:off x="1992313" y="5397500"/>
            <a:ext cx="1085850" cy="693738"/>
          </a:xfrm>
          <a:custGeom>
            <a:avLst/>
            <a:gdLst>
              <a:gd name="T0" fmla="*/ 427877936 w 21600"/>
              <a:gd name="T1" fmla="*/ 2147483646 h 21600"/>
              <a:gd name="T2" fmla="*/ 2147483646 w 21600"/>
              <a:gd name="T3" fmla="*/ 2147483646 h 21600"/>
              <a:gd name="T4" fmla="*/ 2147483646 w 21600"/>
              <a:gd name="T5" fmla="*/ 2147483646 h 21600"/>
              <a:gd name="T6" fmla="*/ 2147483646 w 21600"/>
              <a:gd name="T7" fmla="*/ 131411320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23" name="Cloud"/>
          <p:cNvSpPr>
            <a:spLocks noChangeAspect="1" noEditPoints="1" noChangeArrowheads="1"/>
          </p:cNvSpPr>
          <p:nvPr/>
        </p:nvSpPr>
        <p:spPr bwMode="auto">
          <a:xfrm>
            <a:off x="6210300" y="3860800"/>
            <a:ext cx="1085850" cy="693738"/>
          </a:xfrm>
          <a:custGeom>
            <a:avLst/>
            <a:gdLst>
              <a:gd name="T0" fmla="*/ 427877936 w 21600"/>
              <a:gd name="T1" fmla="*/ 2147483646 h 21600"/>
              <a:gd name="T2" fmla="*/ 2147483646 w 21600"/>
              <a:gd name="T3" fmla="*/ 2147483646 h 21600"/>
              <a:gd name="T4" fmla="*/ 2147483646 w 21600"/>
              <a:gd name="T5" fmla="*/ 2147483646 h 21600"/>
              <a:gd name="T6" fmla="*/ 2147483646 w 21600"/>
              <a:gd name="T7" fmla="*/ 131411320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24" name="Cloud"/>
          <p:cNvSpPr>
            <a:spLocks noChangeAspect="1" noEditPoints="1" noChangeArrowheads="1"/>
          </p:cNvSpPr>
          <p:nvPr/>
        </p:nvSpPr>
        <p:spPr bwMode="auto">
          <a:xfrm>
            <a:off x="6067425" y="5634038"/>
            <a:ext cx="1085850" cy="692150"/>
          </a:xfrm>
          <a:custGeom>
            <a:avLst/>
            <a:gdLst>
              <a:gd name="T0" fmla="*/ 427877936 w 21600"/>
              <a:gd name="T1" fmla="*/ 2147483646 h 21600"/>
              <a:gd name="T2" fmla="*/ 2147483646 w 21600"/>
              <a:gd name="T3" fmla="*/ 2147483646 h 21600"/>
              <a:gd name="T4" fmla="*/ 2147483646 w 21600"/>
              <a:gd name="T5" fmla="*/ 2147483646 h 21600"/>
              <a:gd name="T6" fmla="*/ 2147483646 w 21600"/>
              <a:gd name="T7" fmla="*/ 130211555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25" name="Line 12"/>
          <p:cNvSpPr>
            <a:spLocks noChangeShapeType="1"/>
          </p:cNvSpPr>
          <p:nvPr/>
        </p:nvSpPr>
        <p:spPr bwMode="auto">
          <a:xfrm flipV="1">
            <a:off x="2862263" y="4986338"/>
            <a:ext cx="650875" cy="46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6" name="Line 13"/>
          <p:cNvSpPr>
            <a:spLocks noChangeShapeType="1"/>
          </p:cNvSpPr>
          <p:nvPr/>
        </p:nvSpPr>
        <p:spPr bwMode="auto">
          <a:xfrm flipH="1" flipV="1">
            <a:off x="5468938" y="5280025"/>
            <a:ext cx="869950" cy="4714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7" name="Line 14"/>
          <p:cNvSpPr>
            <a:spLocks noChangeShapeType="1"/>
          </p:cNvSpPr>
          <p:nvPr/>
        </p:nvSpPr>
        <p:spPr bwMode="auto">
          <a:xfrm flipH="1" flipV="1">
            <a:off x="5305425" y="4043363"/>
            <a:ext cx="938213" cy="128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8" name="Cloud"/>
          <p:cNvSpPr>
            <a:spLocks noChangeAspect="1" noEditPoints="1" noChangeArrowheads="1"/>
          </p:cNvSpPr>
          <p:nvPr/>
        </p:nvSpPr>
        <p:spPr bwMode="auto">
          <a:xfrm>
            <a:off x="1992313" y="3984625"/>
            <a:ext cx="1085850" cy="693738"/>
          </a:xfrm>
          <a:custGeom>
            <a:avLst/>
            <a:gdLst>
              <a:gd name="T0" fmla="*/ 427877936 w 21600"/>
              <a:gd name="T1" fmla="*/ 2147483646 h 21600"/>
              <a:gd name="T2" fmla="*/ 2147483646 w 21600"/>
              <a:gd name="T3" fmla="*/ 2147483646 h 21600"/>
              <a:gd name="T4" fmla="*/ 2147483646 w 21600"/>
              <a:gd name="T5" fmla="*/ 2147483646 h 21600"/>
              <a:gd name="T6" fmla="*/ 2147483646 w 21600"/>
              <a:gd name="T7" fmla="*/ 131411320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29" name="Line 16"/>
          <p:cNvSpPr>
            <a:spLocks noChangeShapeType="1"/>
          </p:cNvSpPr>
          <p:nvPr/>
        </p:nvSpPr>
        <p:spPr bwMode="auto">
          <a:xfrm>
            <a:off x="2970213" y="4397375"/>
            <a:ext cx="542925" cy="528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Text Box 17"/>
          <p:cNvSpPr txBox="1">
            <a:spLocks noChangeArrowheads="1"/>
          </p:cNvSpPr>
          <p:nvPr/>
        </p:nvSpPr>
        <p:spPr bwMode="auto">
          <a:xfrm>
            <a:off x="4365625" y="4343400"/>
            <a:ext cx="11969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IP network</a:t>
            </a:r>
          </a:p>
        </p:txBody>
      </p:sp>
      <p:sp>
        <p:nvSpPr>
          <p:cNvPr id="13331" name="Text Box 18"/>
          <p:cNvSpPr txBox="1">
            <a:spLocks noChangeArrowheads="1"/>
          </p:cNvSpPr>
          <p:nvPr/>
        </p:nvSpPr>
        <p:spPr bwMode="auto">
          <a:xfrm>
            <a:off x="2262188" y="5397500"/>
            <a:ext cx="544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Net B</a:t>
            </a:r>
          </a:p>
        </p:txBody>
      </p:sp>
      <p:sp>
        <p:nvSpPr>
          <p:cNvPr id="13332" name="Text Box 19"/>
          <p:cNvSpPr txBox="1">
            <a:spLocks noChangeArrowheads="1"/>
          </p:cNvSpPr>
          <p:nvPr/>
        </p:nvSpPr>
        <p:spPr bwMode="auto">
          <a:xfrm>
            <a:off x="6537325" y="3860800"/>
            <a:ext cx="690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Net C</a:t>
            </a:r>
          </a:p>
        </p:txBody>
      </p:sp>
      <p:sp>
        <p:nvSpPr>
          <p:cNvPr id="13333" name="Text Box 20"/>
          <p:cNvSpPr txBox="1">
            <a:spLocks noChangeArrowheads="1"/>
          </p:cNvSpPr>
          <p:nvPr/>
        </p:nvSpPr>
        <p:spPr bwMode="auto">
          <a:xfrm>
            <a:off x="6392863" y="5632450"/>
            <a:ext cx="684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Net D</a:t>
            </a:r>
          </a:p>
        </p:txBody>
      </p:sp>
      <p:sp>
        <p:nvSpPr>
          <p:cNvPr id="13334" name="Text Box 21"/>
          <p:cNvSpPr txBox="1">
            <a:spLocks noChangeArrowheads="1"/>
          </p:cNvSpPr>
          <p:nvPr/>
        </p:nvSpPr>
        <p:spPr bwMode="auto">
          <a:xfrm>
            <a:off x="2317750" y="3983038"/>
            <a:ext cx="544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Net A</a:t>
            </a:r>
          </a:p>
        </p:txBody>
      </p:sp>
      <p:sp>
        <p:nvSpPr>
          <p:cNvPr id="13335" name="Text Box 22"/>
          <p:cNvSpPr txBox="1">
            <a:spLocks noChangeArrowheads="1"/>
          </p:cNvSpPr>
          <p:nvPr/>
        </p:nvSpPr>
        <p:spPr bwMode="auto">
          <a:xfrm>
            <a:off x="2101850" y="4219575"/>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a:latin typeface="Times New Roman" panose="02020603050405020304" pitchFamily="18" charset="0"/>
              </a:rPr>
              <a:t>128.238/16</a:t>
            </a:r>
          </a:p>
        </p:txBody>
      </p:sp>
      <p:sp>
        <p:nvSpPr>
          <p:cNvPr id="13336" name="Text Box 23"/>
          <p:cNvSpPr txBox="1">
            <a:spLocks noChangeArrowheads="1"/>
          </p:cNvSpPr>
          <p:nvPr/>
        </p:nvSpPr>
        <p:spPr bwMode="auto">
          <a:xfrm>
            <a:off x="2046288" y="563245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a:latin typeface="Times New Roman" panose="02020603050405020304" pitchFamily="18" charset="0"/>
              </a:rPr>
              <a:t>196.27.43/24</a:t>
            </a:r>
          </a:p>
        </p:txBody>
      </p:sp>
      <p:sp>
        <p:nvSpPr>
          <p:cNvPr id="13337" name="Text Box 24"/>
          <p:cNvSpPr txBox="1">
            <a:spLocks noChangeArrowheads="1"/>
          </p:cNvSpPr>
          <p:nvPr/>
        </p:nvSpPr>
        <p:spPr bwMode="auto">
          <a:xfrm>
            <a:off x="6318250" y="4095750"/>
            <a:ext cx="869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a:latin typeface="Times New Roman" panose="02020603050405020304" pitchFamily="18" charset="0"/>
              </a:rPr>
              <a:t>134.65/16</a:t>
            </a:r>
          </a:p>
        </p:txBody>
      </p:sp>
      <p:sp>
        <p:nvSpPr>
          <p:cNvPr id="13338" name="Text Box 25"/>
          <p:cNvSpPr txBox="1">
            <a:spLocks noChangeArrowheads="1"/>
          </p:cNvSpPr>
          <p:nvPr/>
        </p:nvSpPr>
        <p:spPr bwMode="auto">
          <a:xfrm>
            <a:off x="6175375" y="5868988"/>
            <a:ext cx="1052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a:latin typeface="Times New Roman" panose="02020603050405020304" pitchFamily="18" charset="0"/>
              </a:rPr>
              <a:t>176.110/16</a:t>
            </a:r>
          </a:p>
        </p:txBody>
      </p:sp>
      <p:sp>
        <p:nvSpPr>
          <p:cNvPr id="13339" name="AutoShape 26"/>
          <p:cNvSpPr>
            <a:spLocks noChangeArrowheads="1"/>
          </p:cNvSpPr>
          <p:nvPr/>
        </p:nvSpPr>
        <p:spPr bwMode="auto">
          <a:xfrm>
            <a:off x="3513138" y="4691063"/>
            <a:ext cx="488950" cy="412750"/>
          </a:xfrm>
          <a:prstGeom prst="can">
            <a:avLst>
              <a:gd name="adj" fmla="val 50000"/>
            </a:avLst>
          </a:prstGeom>
          <a:solidFill>
            <a:srgbClr val="FF0000"/>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40" name="AutoShape 27"/>
          <p:cNvSpPr>
            <a:spLocks noChangeArrowheads="1"/>
          </p:cNvSpPr>
          <p:nvPr/>
        </p:nvSpPr>
        <p:spPr bwMode="auto">
          <a:xfrm rot="1200000">
            <a:off x="3622675" y="4749800"/>
            <a:ext cx="271463" cy="58738"/>
          </a:xfrm>
          <a:prstGeom prst="leftRightArrow">
            <a:avLst>
              <a:gd name="adj1" fmla="val 50000"/>
              <a:gd name="adj2" fmla="val 92432"/>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41" name="AutoShape 28"/>
          <p:cNvSpPr>
            <a:spLocks noChangeArrowheads="1"/>
          </p:cNvSpPr>
          <p:nvPr/>
        </p:nvSpPr>
        <p:spPr bwMode="auto">
          <a:xfrm rot="-1200000">
            <a:off x="3622675" y="4749800"/>
            <a:ext cx="271463" cy="58738"/>
          </a:xfrm>
          <a:prstGeom prst="leftRightArrow">
            <a:avLst>
              <a:gd name="adj1" fmla="val 50000"/>
              <a:gd name="adj2" fmla="val 92432"/>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Font typeface="Wingdings" panose="05000000000000000000" pitchFamily="2" charset="2"/>
              <a:buNone/>
            </a:pPr>
            <a:endParaRPr lang="zh-CN" altLang="en-US" sz="2400"/>
          </a:p>
        </p:txBody>
      </p:sp>
      <p:sp>
        <p:nvSpPr>
          <p:cNvPr id="13342" name="Text Box 29"/>
          <p:cNvSpPr txBox="1">
            <a:spLocks noChangeArrowheads="1"/>
          </p:cNvSpPr>
          <p:nvPr/>
        </p:nvSpPr>
        <p:spPr bwMode="auto">
          <a:xfrm>
            <a:off x="3965575" y="4779963"/>
            <a:ext cx="798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Router</a:t>
            </a:r>
          </a:p>
        </p:txBody>
      </p:sp>
      <p:sp>
        <p:nvSpPr>
          <p:cNvPr id="13343" name="Cloud"/>
          <p:cNvSpPr>
            <a:spLocks noChangeAspect="1" noEditPoints="1" noChangeArrowheads="1"/>
          </p:cNvSpPr>
          <p:nvPr/>
        </p:nvSpPr>
        <p:spPr bwMode="auto">
          <a:xfrm>
            <a:off x="3840163" y="5868988"/>
            <a:ext cx="1303337" cy="831850"/>
          </a:xfrm>
          <a:custGeom>
            <a:avLst/>
            <a:gdLst>
              <a:gd name="T0" fmla="*/ 888202745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3344" name="Text Box 31"/>
          <p:cNvSpPr txBox="1">
            <a:spLocks noChangeArrowheads="1"/>
          </p:cNvSpPr>
          <p:nvPr/>
        </p:nvSpPr>
        <p:spPr bwMode="auto">
          <a:xfrm>
            <a:off x="3949700" y="6103938"/>
            <a:ext cx="1193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dirty="0">
                <a:latin typeface="Times New Roman" panose="02020603050405020304" pitchFamily="18" charset="0"/>
              </a:rPr>
              <a:t>MPLS network</a:t>
            </a:r>
          </a:p>
        </p:txBody>
      </p:sp>
      <p:sp>
        <p:nvSpPr>
          <p:cNvPr id="13345" name="Line 32"/>
          <p:cNvSpPr>
            <a:spLocks noChangeShapeType="1"/>
          </p:cNvSpPr>
          <p:nvPr/>
        </p:nvSpPr>
        <p:spPr bwMode="auto">
          <a:xfrm>
            <a:off x="3840163" y="5103813"/>
            <a:ext cx="542925" cy="882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6" name="Line 33"/>
          <p:cNvSpPr>
            <a:spLocks noChangeShapeType="1"/>
          </p:cNvSpPr>
          <p:nvPr/>
        </p:nvSpPr>
        <p:spPr bwMode="auto">
          <a:xfrm flipH="1">
            <a:off x="4816475" y="5338763"/>
            <a:ext cx="38100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7" name="Text Box 34"/>
          <p:cNvSpPr txBox="1">
            <a:spLocks noChangeArrowheads="1"/>
          </p:cNvSpPr>
          <p:nvPr/>
        </p:nvSpPr>
        <p:spPr bwMode="auto">
          <a:xfrm>
            <a:off x="3186113" y="4397375"/>
            <a:ext cx="327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I</a:t>
            </a:r>
          </a:p>
        </p:txBody>
      </p:sp>
      <p:sp>
        <p:nvSpPr>
          <p:cNvPr id="13348" name="Text Box 35"/>
          <p:cNvSpPr txBox="1">
            <a:spLocks noChangeArrowheads="1"/>
          </p:cNvSpPr>
          <p:nvPr/>
        </p:nvSpPr>
        <p:spPr bwMode="auto">
          <a:xfrm>
            <a:off x="3186113" y="5103813"/>
            <a:ext cx="327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II</a:t>
            </a:r>
          </a:p>
        </p:txBody>
      </p:sp>
      <p:sp>
        <p:nvSpPr>
          <p:cNvPr id="13349" name="Text Box 36"/>
          <p:cNvSpPr txBox="1">
            <a:spLocks noChangeArrowheads="1"/>
          </p:cNvSpPr>
          <p:nvPr/>
        </p:nvSpPr>
        <p:spPr bwMode="auto">
          <a:xfrm>
            <a:off x="3676650" y="5281613"/>
            <a:ext cx="3794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b="1" i="1">
                <a:latin typeface="Times New Roman" panose="02020603050405020304" pitchFamily="18" charset="0"/>
              </a:rPr>
              <a:t>III</a:t>
            </a:r>
          </a:p>
        </p:txBody>
      </p:sp>
      <p:graphicFrame>
        <p:nvGraphicFramePr>
          <p:cNvPr id="332837" name="Group 37"/>
          <p:cNvGraphicFramePr>
            <a:graphicFrameLocks noGrp="1"/>
          </p:cNvGraphicFramePr>
          <p:nvPr>
            <p:extLst>
              <p:ext uri="{D42A27DB-BD31-4B8C-83A1-F6EECF244321}">
                <p14:modId xmlns:p14="http://schemas.microsoft.com/office/powerpoint/2010/main" val="3275487692"/>
              </p:ext>
            </p:extLst>
          </p:nvPr>
        </p:nvGraphicFramePr>
        <p:xfrm>
          <a:off x="565150" y="1482723"/>
          <a:ext cx="8121650" cy="1973264"/>
        </p:xfrm>
        <a:graphic>
          <a:graphicData uri="http://schemas.openxmlformats.org/drawingml/2006/table">
            <a:tbl>
              <a:tblPr/>
              <a:tblGrid>
                <a:gridCol w="654050">
                  <a:extLst>
                    <a:ext uri="{9D8B030D-6E8A-4147-A177-3AD203B41FA5}">
                      <a16:colId xmlns:a16="http://schemas.microsoft.com/office/drawing/2014/main" val="20000"/>
                    </a:ext>
                  </a:extLst>
                </a:gridCol>
                <a:gridCol w="1471613">
                  <a:extLst>
                    <a:ext uri="{9D8B030D-6E8A-4147-A177-3AD203B41FA5}">
                      <a16:colId xmlns:a16="http://schemas.microsoft.com/office/drawing/2014/main" val="20001"/>
                    </a:ext>
                  </a:extLst>
                </a:gridCol>
                <a:gridCol w="1441450">
                  <a:extLst>
                    <a:ext uri="{9D8B030D-6E8A-4147-A177-3AD203B41FA5}">
                      <a16:colId xmlns:a16="http://schemas.microsoft.com/office/drawing/2014/main" val="20002"/>
                    </a:ext>
                  </a:extLst>
                </a:gridCol>
                <a:gridCol w="684212">
                  <a:extLst>
                    <a:ext uri="{9D8B030D-6E8A-4147-A177-3AD203B41FA5}">
                      <a16:colId xmlns:a16="http://schemas.microsoft.com/office/drawing/2014/main" val="20003"/>
                    </a:ext>
                  </a:extLst>
                </a:gridCol>
                <a:gridCol w="758825">
                  <a:extLst>
                    <a:ext uri="{9D8B030D-6E8A-4147-A177-3AD203B41FA5}">
                      <a16:colId xmlns:a16="http://schemas.microsoft.com/office/drawing/2014/main" val="20004"/>
                    </a:ext>
                  </a:extLst>
                </a:gridCol>
                <a:gridCol w="682625">
                  <a:extLst>
                    <a:ext uri="{9D8B030D-6E8A-4147-A177-3AD203B41FA5}">
                      <a16:colId xmlns:a16="http://schemas.microsoft.com/office/drawing/2014/main" val="20005"/>
                    </a:ext>
                  </a:extLst>
                </a:gridCol>
                <a:gridCol w="2428875">
                  <a:extLst>
                    <a:ext uri="{9D8B030D-6E8A-4147-A177-3AD203B41FA5}">
                      <a16:colId xmlns:a16="http://schemas.microsoft.com/office/drawing/2014/main" val="20006"/>
                    </a:ext>
                  </a:extLst>
                </a:gridCol>
              </a:tblGrid>
              <a:tr h="493713">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Rule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IPd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IPs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Prot.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Appl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3713">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R1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128.238/16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TCP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telnet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Deny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2125">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176.110/16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196.27.43/24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UDP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Send to port III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3713">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R3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196.27.43/24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134.65/16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TCP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800">
                          <a:solidFill>
                            <a:schemeClr val="tx1"/>
                          </a:solidFill>
                          <a:latin typeface="Tahoma" panose="020B0604030504040204" pitchFamily="34" charset="0"/>
                        </a:defRPr>
                      </a:lvl1pPr>
                      <a:lvl2pPr marL="742950" indent="-285750" eaLnBrk="0" hangingPunct="0">
                        <a:buClr>
                          <a:schemeClr val="hlink"/>
                        </a:buClr>
                        <a:buSzPct val="55000"/>
                        <a:defRPr sz="2400">
                          <a:solidFill>
                            <a:schemeClr val="tx1"/>
                          </a:solidFill>
                          <a:latin typeface="Tahoma" panose="020B0604030504040204" pitchFamily="34" charset="0"/>
                        </a:defRPr>
                      </a:lvl2pPr>
                      <a:lvl3pPr marL="1143000" indent="-228600" eaLnBrk="0" hangingPunct="0">
                        <a:buSzPct val="50000"/>
                        <a:defRPr sz="2000">
                          <a:solidFill>
                            <a:schemeClr val="tx1"/>
                          </a:solidFill>
                          <a:latin typeface="Tahoma" panose="020B0604030504040204" pitchFamily="34" charset="0"/>
                        </a:defRPr>
                      </a:lvl3pPr>
                      <a:lvl4pPr marL="1600200" indent="-228600" eaLnBrk="0" hangingPunct="0">
                        <a:buClr>
                          <a:schemeClr val="accent2"/>
                        </a:buClr>
                        <a:buSzPct val="55000"/>
                        <a:defRPr>
                          <a:solidFill>
                            <a:schemeClr val="tx1"/>
                          </a:solidFill>
                          <a:latin typeface="Tahoma" panose="020B0604030504040204" pitchFamily="34" charset="0"/>
                        </a:defRPr>
                      </a:lvl4pPr>
                      <a:lvl5pPr marL="2057400" indent="-228600" eaLnBrk="0" hangingPunct="0">
                        <a:buClr>
                          <a:schemeClr val="accent1"/>
                        </a:buClr>
                        <a:buSzPct val="50000"/>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Drop if rate &gt; 10 Mb/s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392" name="Rectangle 79"/>
          <p:cNvSpPr>
            <a:spLocks noGrp="1" noChangeArrowheads="1"/>
          </p:cNvSpPr>
          <p:nvPr>
            <p:ph type="title"/>
          </p:nvPr>
        </p:nvSpPr>
        <p:spPr/>
        <p:txBody>
          <a:bodyPr>
            <a:normAutofit/>
          </a:bodyPr>
          <a:lstStyle/>
          <a:p>
            <a:pPr eaLnBrk="1" hangingPunct="1"/>
            <a:r>
              <a:rPr lang="en-US" altLang="zh-CN" sz="4000" dirty="0">
                <a:ea typeface="SimSun" panose="02010600030101010101" pitchFamily="2" charset="-122"/>
              </a:rPr>
              <a:t>Prioritized Rules in a Flow Table</a:t>
            </a:r>
          </a:p>
        </p:txBody>
      </p:sp>
      <p:sp>
        <p:nvSpPr>
          <p:cNvPr id="13393" name="Freeform 80"/>
          <p:cNvSpPr>
            <a:spLocks/>
          </p:cNvSpPr>
          <p:nvPr/>
        </p:nvSpPr>
        <p:spPr bwMode="auto">
          <a:xfrm>
            <a:off x="3066015" y="4105586"/>
            <a:ext cx="990600" cy="558800"/>
          </a:xfrm>
          <a:custGeom>
            <a:avLst/>
            <a:gdLst>
              <a:gd name="T0" fmla="*/ 2147483646 w 624"/>
              <a:gd name="T1" fmla="*/ 2147483646 h 352"/>
              <a:gd name="T2" fmla="*/ 2147483646 w 624"/>
              <a:gd name="T3" fmla="*/ 2147483646 h 352"/>
              <a:gd name="T4" fmla="*/ 2147483646 w 624"/>
              <a:gd name="T5" fmla="*/ 2147483646 h 352"/>
              <a:gd name="T6" fmla="*/ 2147483646 w 624"/>
              <a:gd name="T7" fmla="*/ 2147483646 h 352"/>
              <a:gd name="T8" fmla="*/ 2147483646 w 624"/>
              <a:gd name="T9" fmla="*/ 2147483646 h 352"/>
              <a:gd name="T10" fmla="*/ 2147483646 w 624"/>
              <a:gd name="T11" fmla="*/ 2147483646 h 352"/>
              <a:gd name="T12" fmla="*/ 0 w 624"/>
              <a:gd name="T13" fmla="*/ 0 h 352"/>
              <a:gd name="T14" fmla="*/ 0 60000 65536"/>
              <a:gd name="T15" fmla="*/ 0 60000 65536"/>
              <a:gd name="T16" fmla="*/ 0 60000 65536"/>
              <a:gd name="T17" fmla="*/ 0 60000 65536"/>
              <a:gd name="T18" fmla="*/ 0 60000 65536"/>
              <a:gd name="T19" fmla="*/ 0 60000 65536"/>
              <a:gd name="T20" fmla="*/ 0 60000 65536"/>
              <a:gd name="T21" fmla="*/ 0 w 624"/>
              <a:gd name="T22" fmla="*/ 0 h 352"/>
              <a:gd name="T23" fmla="*/ 624 w 624"/>
              <a:gd name="T24" fmla="*/ 352 h 3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352">
                <a:moveTo>
                  <a:pt x="624" y="144"/>
                </a:moveTo>
                <a:cubicBezTo>
                  <a:pt x="608" y="200"/>
                  <a:pt x="592" y="256"/>
                  <a:pt x="576" y="288"/>
                </a:cubicBezTo>
                <a:cubicBezTo>
                  <a:pt x="560" y="320"/>
                  <a:pt x="552" y="328"/>
                  <a:pt x="528" y="336"/>
                </a:cubicBezTo>
                <a:cubicBezTo>
                  <a:pt x="504" y="344"/>
                  <a:pt x="464" y="336"/>
                  <a:pt x="432" y="336"/>
                </a:cubicBezTo>
                <a:cubicBezTo>
                  <a:pt x="400" y="336"/>
                  <a:pt x="368" y="352"/>
                  <a:pt x="336" y="336"/>
                </a:cubicBezTo>
                <a:cubicBezTo>
                  <a:pt x="304" y="320"/>
                  <a:pt x="296" y="296"/>
                  <a:pt x="240" y="240"/>
                </a:cubicBezTo>
                <a:cubicBezTo>
                  <a:pt x="184" y="184"/>
                  <a:pt x="92" y="92"/>
                  <a:pt x="0" y="0"/>
                </a:cubicBezTo>
              </a:path>
            </a:pathLst>
          </a:custGeom>
          <a:noFill/>
          <a:ln w="25400" cap="flat" cmpd="sng">
            <a:solidFill>
              <a:srgbClr val="008000"/>
            </a:solidFill>
            <a:prstDash val="solid"/>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94" name="Line 81"/>
          <p:cNvSpPr>
            <a:spLocks noChangeShapeType="1"/>
          </p:cNvSpPr>
          <p:nvPr/>
        </p:nvSpPr>
        <p:spPr bwMode="auto">
          <a:xfrm flipH="1">
            <a:off x="3124200" y="4572000"/>
            <a:ext cx="381000" cy="304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5" name="Line 84"/>
          <p:cNvSpPr>
            <a:spLocks noChangeShapeType="1"/>
          </p:cNvSpPr>
          <p:nvPr/>
        </p:nvSpPr>
        <p:spPr bwMode="auto">
          <a:xfrm flipH="1">
            <a:off x="3276600" y="4495800"/>
            <a:ext cx="152400" cy="4572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6" name="Text Box 85"/>
          <p:cNvSpPr txBox="1">
            <a:spLocks noChangeArrowheads="1"/>
          </p:cNvSpPr>
          <p:nvPr/>
        </p:nvSpPr>
        <p:spPr bwMode="auto">
          <a:xfrm>
            <a:off x="3962400" y="45720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TW" sz="1200" b="1" i="1" dirty="0">
                <a:solidFill>
                  <a:srgbClr val="006600"/>
                </a:solidFill>
                <a:latin typeface="Times New Roman" panose="02020603050405020304" pitchFamily="18" charset="0"/>
              </a:rPr>
              <a:t>Telnet</a:t>
            </a:r>
            <a:endParaRPr kumimoji="1" lang="en-US" altLang="zh-CN" sz="1200" b="1" i="1" dirty="0">
              <a:solidFill>
                <a:srgbClr val="006600"/>
              </a:solidFill>
              <a:latin typeface="Times New Roman" panose="02020603050405020304" pitchFamily="18" charset="0"/>
            </a:endParaRPr>
          </a:p>
        </p:txBody>
      </p:sp>
      <p:sp>
        <p:nvSpPr>
          <p:cNvPr id="13397" name="Freeform 86"/>
          <p:cNvSpPr>
            <a:spLocks/>
          </p:cNvSpPr>
          <p:nvPr/>
        </p:nvSpPr>
        <p:spPr bwMode="auto">
          <a:xfrm>
            <a:off x="2895600" y="5003800"/>
            <a:ext cx="3505200" cy="1066800"/>
          </a:xfrm>
          <a:custGeom>
            <a:avLst/>
            <a:gdLst>
              <a:gd name="T0" fmla="*/ 0 w 2208"/>
              <a:gd name="T1" fmla="*/ 2147483646 h 672"/>
              <a:gd name="T2" fmla="*/ 2147483646 w 2208"/>
              <a:gd name="T3" fmla="*/ 2147483646 h 672"/>
              <a:gd name="T4" fmla="*/ 2147483646 w 2208"/>
              <a:gd name="T5" fmla="*/ 2147483646 h 672"/>
              <a:gd name="T6" fmla="*/ 2147483646 w 2208"/>
              <a:gd name="T7" fmla="*/ 2147483646 h 672"/>
              <a:gd name="T8" fmla="*/ 2147483646 w 2208"/>
              <a:gd name="T9" fmla="*/ 2147483646 h 672"/>
              <a:gd name="T10" fmla="*/ 2147483646 w 2208"/>
              <a:gd name="T11" fmla="*/ 2147483646 h 672"/>
              <a:gd name="T12" fmla="*/ 2147483646 w 2208"/>
              <a:gd name="T13" fmla="*/ 2147483646 h 672"/>
              <a:gd name="T14" fmla="*/ 2147483646 w 2208"/>
              <a:gd name="T15" fmla="*/ 2147483646 h 672"/>
              <a:gd name="T16" fmla="*/ 2147483646 w 2208"/>
              <a:gd name="T17" fmla="*/ 2147483646 h 672"/>
              <a:gd name="T18" fmla="*/ 2147483646 w 2208"/>
              <a:gd name="T19" fmla="*/ 2147483646 h 672"/>
              <a:gd name="T20" fmla="*/ 2147483646 w 2208"/>
              <a:gd name="T21" fmla="*/ 2147483646 h 672"/>
              <a:gd name="T22" fmla="*/ 2147483646 w 2208"/>
              <a:gd name="T23" fmla="*/ 2147483646 h 672"/>
              <a:gd name="T24" fmla="*/ 2147483646 w 2208"/>
              <a:gd name="T25" fmla="*/ 2147483646 h 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8"/>
              <a:gd name="T40" fmla="*/ 0 h 672"/>
              <a:gd name="T41" fmla="*/ 2208 w 2208"/>
              <a:gd name="T42" fmla="*/ 672 h 6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8" h="672">
                <a:moveTo>
                  <a:pt x="0" y="352"/>
                </a:moveTo>
                <a:cubicBezTo>
                  <a:pt x="148" y="236"/>
                  <a:pt x="296" y="120"/>
                  <a:pt x="384" y="64"/>
                </a:cubicBezTo>
                <a:cubicBezTo>
                  <a:pt x="472" y="8"/>
                  <a:pt x="480" y="24"/>
                  <a:pt x="528" y="16"/>
                </a:cubicBezTo>
                <a:cubicBezTo>
                  <a:pt x="576" y="8"/>
                  <a:pt x="632" y="0"/>
                  <a:pt x="672" y="16"/>
                </a:cubicBezTo>
                <a:cubicBezTo>
                  <a:pt x="712" y="32"/>
                  <a:pt x="712" y="24"/>
                  <a:pt x="768" y="112"/>
                </a:cubicBezTo>
                <a:cubicBezTo>
                  <a:pt x="824" y="200"/>
                  <a:pt x="952" y="456"/>
                  <a:pt x="1008" y="544"/>
                </a:cubicBezTo>
                <a:cubicBezTo>
                  <a:pt x="1064" y="632"/>
                  <a:pt x="1080" y="632"/>
                  <a:pt x="1104" y="640"/>
                </a:cubicBezTo>
                <a:cubicBezTo>
                  <a:pt x="1128" y="648"/>
                  <a:pt x="1104" y="672"/>
                  <a:pt x="1152" y="592"/>
                </a:cubicBezTo>
                <a:cubicBezTo>
                  <a:pt x="1200" y="512"/>
                  <a:pt x="1328" y="240"/>
                  <a:pt x="1392" y="160"/>
                </a:cubicBezTo>
                <a:cubicBezTo>
                  <a:pt x="1456" y="80"/>
                  <a:pt x="1488" y="120"/>
                  <a:pt x="1536" y="112"/>
                </a:cubicBezTo>
                <a:cubicBezTo>
                  <a:pt x="1584" y="104"/>
                  <a:pt x="1640" y="104"/>
                  <a:pt x="1680" y="112"/>
                </a:cubicBezTo>
                <a:cubicBezTo>
                  <a:pt x="1720" y="120"/>
                  <a:pt x="1688" y="112"/>
                  <a:pt x="1776" y="160"/>
                </a:cubicBezTo>
                <a:cubicBezTo>
                  <a:pt x="1864" y="208"/>
                  <a:pt x="2036" y="304"/>
                  <a:pt x="2208" y="400"/>
                </a:cubicBezTo>
              </a:path>
            </a:pathLst>
          </a:custGeom>
          <a:noFill/>
          <a:ln w="25400" cap="flat" cmpd="sng">
            <a:solidFill>
              <a:srgbClr val="FF6600"/>
            </a:solidFill>
            <a:prstDash val="solid"/>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98" name="Text Box 87"/>
          <p:cNvSpPr txBox="1">
            <a:spLocks noChangeArrowheads="1"/>
          </p:cNvSpPr>
          <p:nvPr/>
        </p:nvSpPr>
        <p:spPr bwMode="auto">
          <a:xfrm>
            <a:off x="3352800" y="42672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TW" sz="1200" b="1" i="1">
                <a:solidFill>
                  <a:schemeClr val="hlink"/>
                </a:solidFill>
                <a:latin typeface="Times New Roman" panose="02020603050405020304" pitchFamily="18" charset="0"/>
              </a:rPr>
              <a:t>R1</a:t>
            </a:r>
            <a:endParaRPr kumimoji="1" lang="en-US" altLang="zh-CN" sz="1200" b="1" i="1">
              <a:solidFill>
                <a:schemeClr val="hlink"/>
              </a:solidFill>
              <a:latin typeface="Times New Roman" panose="02020603050405020304" pitchFamily="18" charset="0"/>
            </a:endParaRPr>
          </a:p>
        </p:txBody>
      </p:sp>
      <p:sp>
        <p:nvSpPr>
          <p:cNvPr id="13399" name="Text Box 88"/>
          <p:cNvSpPr txBox="1">
            <a:spLocks noChangeArrowheads="1"/>
          </p:cNvSpPr>
          <p:nvPr/>
        </p:nvSpPr>
        <p:spPr bwMode="auto">
          <a:xfrm>
            <a:off x="3581400" y="51054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TW" sz="1200" b="1" i="1">
                <a:solidFill>
                  <a:schemeClr val="hlink"/>
                </a:solidFill>
                <a:latin typeface="Times New Roman" panose="02020603050405020304" pitchFamily="18" charset="0"/>
              </a:rPr>
              <a:t>R2</a:t>
            </a:r>
            <a:endParaRPr kumimoji="1" lang="en-US" altLang="zh-CN" sz="1200" b="1" i="1">
              <a:solidFill>
                <a:schemeClr val="hlink"/>
              </a:solidFill>
              <a:latin typeface="Times New Roman" panose="02020603050405020304" pitchFamily="18" charset="0"/>
            </a:endParaRPr>
          </a:p>
        </p:txBody>
      </p:sp>
      <p:sp>
        <p:nvSpPr>
          <p:cNvPr id="13400" name="Text Box 89"/>
          <p:cNvSpPr txBox="1">
            <a:spLocks noChangeArrowheads="1"/>
          </p:cNvSpPr>
          <p:nvPr/>
        </p:nvSpPr>
        <p:spPr bwMode="auto">
          <a:xfrm>
            <a:off x="5791200" y="51054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TW" sz="1200" b="1" i="1">
                <a:solidFill>
                  <a:srgbClr val="FF6600"/>
                </a:solidFill>
                <a:latin typeface="Times New Roman" panose="02020603050405020304" pitchFamily="18" charset="0"/>
              </a:rPr>
              <a:t>RTP</a:t>
            </a:r>
            <a:endParaRPr kumimoji="1" lang="en-US" altLang="zh-CN" sz="1200" b="1" i="1">
              <a:solidFill>
                <a:srgbClr val="FF6600"/>
              </a:solidFill>
              <a:latin typeface="Times New Roman" panose="02020603050405020304" pitchFamily="18" charset="0"/>
            </a:endParaRPr>
          </a:p>
        </p:txBody>
      </p:sp>
      <p:sp>
        <p:nvSpPr>
          <p:cNvPr id="13401" name="Freeform 90"/>
          <p:cNvSpPr>
            <a:spLocks/>
          </p:cNvSpPr>
          <p:nvPr/>
        </p:nvSpPr>
        <p:spPr bwMode="auto">
          <a:xfrm>
            <a:off x="2743200" y="3810000"/>
            <a:ext cx="3581400" cy="1536700"/>
          </a:xfrm>
          <a:custGeom>
            <a:avLst/>
            <a:gdLst>
              <a:gd name="T0" fmla="*/ 0 w 2256"/>
              <a:gd name="T1" fmla="*/ 2147483646 h 968"/>
              <a:gd name="T2" fmla="*/ 2147483646 w 2256"/>
              <a:gd name="T3" fmla="*/ 2147483646 h 968"/>
              <a:gd name="T4" fmla="*/ 2147483646 w 2256"/>
              <a:gd name="T5" fmla="*/ 2147483646 h 968"/>
              <a:gd name="T6" fmla="*/ 2147483646 w 2256"/>
              <a:gd name="T7" fmla="*/ 2147483646 h 968"/>
              <a:gd name="T8" fmla="*/ 2147483646 w 2256"/>
              <a:gd name="T9" fmla="*/ 2147483646 h 968"/>
              <a:gd name="T10" fmla="*/ 0 60000 65536"/>
              <a:gd name="T11" fmla="*/ 0 60000 65536"/>
              <a:gd name="T12" fmla="*/ 0 60000 65536"/>
              <a:gd name="T13" fmla="*/ 0 60000 65536"/>
              <a:gd name="T14" fmla="*/ 0 60000 65536"/>
              <a:gd name="T15" fmla="*/ 0 w 2256"/>
              <a:gd name="T16" fmla="*/ 0 h 968"/>
              <a:gd name="T17" fmla="*/ 2256 w 2256"/>
              <a:gd name="T18" fmla="*/ 968 h 968"/>
            </a:gdLst>
            <a:ahLst/>
            <a:cxnLst>
              <a:cxn ang="T10">
                <a:pos x="T0" y="T1"/>
              </a:cxn>
              <a:cxn ang="T11">
                <a:pos x="T2" y="T3"/>
              </a:cxn>
              <a:cxn ang="T12">
                <a:pos x="T4" y="T5"/>
              </a:cxn>
              <a:cxn ang="T13">
                <a:pos x="T6" y="T7"/>
              </a:cxn>
              <a:cxn ang="T14">
                <a:pos x="T8" y="T9"/>
              </a:cxn>
            </a:cxnLst>
            <a:rect l="T15" t="T16" r="T17" b="T18"/>
            <a:pathLst>
              <a:path w="2256" h="968">
                <a:moveTo>
                  <a:pt x="0" y="968"/>
                </a:moveTo>
                <a:cubicBezTo>
                  <a:pt x="484" y="636"/>
                  <a:pt x="968" y="304"/>
                  <a:pt x="1200" y="152"/>
                </a:cubicBezTo>
                <a:cubicBezTo>
                  <a:pt x="1432" y="0"/>
                  <a:pt x="1328" y="72"/>
                  <a:pt x="1392" y="56"/>
                </a:cubicBezTo>
                <a:cubicBezTo>
                  <a:pt x="1456" y="40"/>
                  <a:pt x="1440" y="40"/>
                  <a:pt x="1584" y="56"/>
                </a:cubicBezTo>
                <a:cubicBezTo>
                  <a:pt x="1728" y="72"/>
                  <a:pt x="1992" y="112"/>
                  <a:pt x="2256" y="152"/>
                </a:cubicBezTo>
              </a:path>
            </a:pathLst>
          </a:custGeom>
          <a:noFill/>
          <a:ln w="25400" cap="flat" cmpd="sng">
            <a:solidFill>
              <a:srgbClr val="FF00F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04" name="Text Box 93"/>
          <p:cNvSpPr txBox="1">
            <a:spLocks noChangeArrowheads="1"/>
          </p:cNvSpPr>
          <p:nvPr/>
        </p:nvSpPr>
        <p:spPr bwMode="auto">
          <a:xfrm>
            <a:off x="424657" y="3748089"/>
            <a:ext cx="16764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Font typeface="Wingdings" panose="05000000000000000000" pitchFamily="2" charset="2"/>
              <a:buNone/>
            </a:pPr>
            <a:r>
              <a:rPr lang="en-US" altLang="zh-TW" sz="1200" dirty="0">
                <a:solidFill>
                  <a:schemeClr val="hlink"/>
                </a:solidFill>
              </a:rPr>
              <a:t>R1: Packet Filtering</a:t>
            </a:r>
          </a:p>
          <a:p>
            <a:pPr eaLnBrk="1" hangingPunct="1">
              <a:spcBef>
                <a:spcPct val="50000"/>
              </a:spcBef>
              <a:buFont typeface="Wingdings" panose="05000000000000000000" pitchFamily="2" charset="2"/>
              <a:buNone/>
            </a:pPr>
            <a:r>
              <a:rPr lang="en-US" altLang="zh-TW" sz="1200" dirty="0">
                <a:solidFill>
                  <a:schemeClr val="hlink"/>
                </a:solidFill>
              </a:rPr>
              <a:t>R2: Policy Routing</a:t>
            </a:r>
          </a:p>
          <a:p>
            <a:pPr eaLnBrk="1" hangingPunct="1">
              <a:spcBef>
                <a:spcPct val="50000"/>
              </a:spcBef>
              <a:buFont typeface="Wingdings" panose="05000000000000000000" pitchFamily="2" charset="2"/>
              <a:buNone/>
            </a:pPr>
            <a:r>
              <a:rPr lang="en-US" altLang="zh-TW" sz="1200" dirty="0">
                <a:solidFill>
                  <a:schemeClr val="hlink"/>
                </a:solidFill>
              </a:rPr>
              <a:t>R3: Traffic Policing</a:t>
            </a:r>
          </a:p>
        </p:txBody>
      </p:sp>
      <p:sp>
        <p:nvSpPr>
          <p:cNvPr id="50" name="Text Box 31">
            <a:extLst>
              <a:ext uri="{FF2B5EF4-FFF2-40B4-BE49-F238E27FC236}">
                <a16:creationId xmlns:a16="http://schemas.microsoft.com/office/drawing/2014/main" id="{5553D5CD-38B0-0846-9CDA-10EEBE8A7037}"/>
              </a:ext>
            </a:extLst>
          </p:cNvPr>
          <p:cNvSpPr txBox="1">
            <a:spLocks noChangeArrowheads="1"/>
          </p:cNvSpPr>
          <p:nvPr/>
        </p:nvSpPr>
        <p:spPr bwMode="auto">
          <a:xfrm>
            <a:off x="5062690" y="6435881"/>
            <a:ext cx="30907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dirty="0">
                <a:latin typeface="+mn-lt"/>
              </a:rPr>
              <a:t>MPLS: Multiple Protocol Label Switching</a:t>
            </a:r>
          </a:p>
        </p:txBody>
      </p:sp>
      <p:sp>
        <p:nvSpPr>
          <p:cNvPr id="51" name="Text Box 31">
            <a:extLst>
              <a:ext uri="{FF2B5EF4-FFF2-40B4-BE49-F238E27FC236}">
                <a16:creationId xmlns:a16="http://schemas.microsoft.com/office/drawing/2014/main" id="{047ED0C2-E4DE-2D48-89AF-49BE37046D67}"/>
              </a:ext>
            </a:extLst>
          </p:cNvPr>
          <p:cNvSpPr txBox="1">
            <a:spLocks noChangeArrowheads="1"/>
          </p:cNvSpPr>
          <p:nvPr/>
        </p:nvSpPr>
        <p:spPr bwMode="auto">
          <a:xfrm>
            <a:off x="5562600" y="3523340"/>
            <a:ext cx="30907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kumimoji="1" lang="en-US" altLang="zh-CN" sz="1200" dirty="0">
                <a:latin typeface="+mn-lt"/>
              </a:rPr>
              <a:t>RTP: Real-time Transport Protocol</a:t>
            </a:r>
          </a:p>
        </p:txBody>
      </p:sp>
    </p:spTree>
    <p:extLst>
      <p:ext uri="{BB962C8B-B14F-4D97-AF65-F5344CB8AC3E}">
        <p14:creationId xmlns:p14="http://schemas.microsoft.com/office/powerpoint/2010/main" val="451889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ADCD-17DF-EC4E-85FB-809151F8B430}"/>
              </a:ext>
            </a:extLst>
          </p:cNvPr>
          <p:cNvSpPr>
            <a:spLocks noGrp="1"/>
          </p:cNvSpPr>
          <p:nvPr>
            <p:ph type="title"/>
          </p:nvPr>
        </p:nvSpPr>
        <p:spPr>
          <a:xfrm>
            <a:off x="387350" y="62254"/>
            <a:ext cx="8229600" cy="1143000"/>
          </a:xfrm>
        </p:spPr>
        <p:txBody>
          <a:bodyPr>
            <a:normAutofit/>
          </a:bodyPr>
          <a:lstStyle/>
          <a:p>
            <a:r>
              <a:rPr lang="en-US" dirty="0"/>
              <a:t>Bucket Generation Algorithm </a:t>
            </a:r>
          </a:p>
        </p:txBody>
      </p:sp>
      <p:sp>
        <p:nvSpPr>
          <p:cNvPr id="3" name="Content Placeholder 2">
            <a:extLst>
              <a:ext uri="{FF2B5EF4-FFF2-40B4-BE49-F238E27FC236}">
                <a16:creationId xmlns:a16="http://schemas.microsoft.com/office/drawing/2014/main" id="{B6DE54E5-982C-6340-AC9D-5715598F6292}"/>
              </a:ext>
            </a:extLst>
          </p:cNvPr>
          <p:cNvSpPr>
            <a:spLocks noGrp="1"/>
          </p:cNvSpPr>
          <p:nvPr>
            <p:ph idx="1"/>
          </p:nvPr>
        </p:nvSpPr>
        <p:spPr>
          <a:xfrm>
            <a:off x="457200" y="1219200"/>
            <a:ext cx="8686800" cy="5576546"/>
          </a:xfrm>
        </p:spPr>
        <p:txBody>
          <a:bodyPr>
            <a:normAutofit/>
          </a:bodyPr>
          <a:lstStyle/>
          <a:p>
            <a:r>
              <a:rPr lang="en-US" sz="2000" dirty="0"/>
              <a:t>Assuming there are </a:t>
            </a:r>
            <a:r>
              <a:rPr lang="en-US" sz="2000" i="1" dirty="0">
                <a:solidFill>
                  <a:srgbClr val="FF0000"/>
                </a:solidFill>
              </a:rPr>
              <a:t>d</a:t>
            </a:r>
            <a:r>
              <a:rPr lang="en-US" sz="2000" dirty="0"/>
              <a:t> dimensions for the field space, each time we select m out of </a:t>
            </a:r>
            <a:r>
              <a:rPr lang="en-US" sz="2000" i="1" dirty="0">
                <a:solidFill>
                  <a:srgbClr val="FF0000"/>
                </a:solidFill>
              </a:rPr>
              <a:t>d</a:t>
            </a:r>
            <a:r>
              <a:rPr lang="en-US" sz="2000" dirty="0"/>
              <a:t> dimensions to parturition a node. Suppose a partition candidate - </a:t>
            </a:r>
          </a:p>
          <a:p>
            <a:endParaRPr lang="en-US" sz="2000" dirty="0"/>
          </a:p>
          <a:p>
            <a:endParaRPr lang="en-US" sz="2000" dirty="0"/>
          </a:p>
          <a:p>
            <a:r>
              <a:rPr lang="en-US" sz="2000" dirty="0"/>
              <a:t>To determine the </a:t>
            </a:r>
            <a:r>
              <a:rPr lang="en-US" sz="2000" i="1" dirty="0"/>
              <a:t>c</a:t>
            </a:r>
            <a:r>
              <a:rPr lang="en-US" sz="2000" i="1" baseline="-25000" dirty="0"/>
              <a:t>i</a:t>
            </a:r>
            <a:r>
              <a:rPr lang="en-US" sz="2000" dirty="0"/>
              <a:t> to partition on </a:t>
            </a:r>
            <a:r>
              <a:rPr lang="en-US" sz="2000" i="1" dirty="0"/>
              <a:t>S</a:t>
            </a:r>
            <a:r>
              <a:rPr lang="en-US" sz="2000" dirty="0"/>
              <a:t>, we consider both the sum and the deviation of the sizes of nodes generated by a trial cut on </a:t>
            </a:r>
            <a:r>
              <a:rPr lang="en-US" sz="2000" i="1" dirty="0"/>
              <a:t>c</a:t>
            </a:r>
            <a:r>
              <a:rPr lang="en-US" sz="2000" i="1" baseline="-25000" dirty="0"/>
              <a:t>i</a:t>
            </a:r>
            <a:r>
              <a:rPr lang="en-US" sz="2000" dirty="0"/>
              <a:t>. We choose the </a:t>
            </a:r>
            <a:r>
              <a:rPr lang="en-US" sz="2000" i="1" dirty="0"/>
              <a:t>c</a:t>
            </a:r>
            <a:r>
              <a:rPr lang="en-US" sz="2000" i="1" baseline="-25000" dirty="0"/>
              <a:t>i</a:t>
            </a:r>
            <a:r>
              <a:rPr lang="en-US" sz="2000" i="1" dirty="0"/>
              <a:t> </a:t>
            </a:r>
            <a:r>
              <a:rPr lang="en-US" sz="2000" dirty="0"/>
              <a:t>that minimize a cost function defined as follows, </a:t>
            </a:r>
          </a:p>
          <a:p>
            <a:endParaRPr lang="en-US" sz="2000" dirty="0"/>
          </a:p>
          <a:p>
            <a:endParaRPr lang="en-US" sz="2000" dirty="0"/>
          </a:p>
          <a:p>
            <a:endParaRPr lang="en-US" sz="2000" dirty="0"/>
          </a:p>
          <a:p>
            <a:endParaRPr lang="en-US" sz="2000" dirty="0"/>
          </a:p>
          <a:p>
            <a:pPr marL="0" indent="0">
              <a:buNone/>
            </a:pPr>
            <a:endParaRPr lang="en-US" sz="2000" dirty="0"/>
          </a:p>
          <a:p>
            <a:r>
              <a:rPr lang="en-US" sz="2000" dirty="0"/>
              <a:t>By minimizing the sum of the node, we can reduce the redundancy of having the same rules associate with different buckets. By balancing the size of the nodes generated, we can avoid having some nodes with a relatively large size, resulting in the increase of the depth of the tree. </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0F7037BA-22DB-2F44-8F8D-35E4033D2D28}"/>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Picture 5">
            <a:extLst>
              <a:ext uri="{FF2B5EF4-FFF2-40B4-BE49-F238E27FC236}">
                <a16:creationId xmlns:a16="http://schemas.microsoft.com/office/drawing/2014/main" id="{919EACF8-F489-EB47-B609-E3115F0B6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36" y="1912995"/>
            <a:ext cx="6908628" cy="615950"/>
          </a:xfrm>
          <a:prstGeom prst="rect">
            <a:avLst/>
          </a:prstGeom>
        </p:spPr>
      </p:pic>
      <p:pic>
        <p:nvPicPr>
          <p:cNvPr id="8" name="Picture 7" descr="Diagram, schematic&#10;&#10;Description automatically generated">
            <a:extLst>
              <a:ext uri="{FF2B5EF4-FFF2-40B4-BE49-F238E27FC236}">
                <a16:creationId xmlns:a16="http://schemas.microsoft.com/office/drawing/2014/main" id="{42E78F2C-A984-BC4A-BD83-9C417F84B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774" y="3534904"/>
            <a:ext cx="7127188" cy="108346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08CFDCC-267D-D34C-9872-8CEB09C50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432" y="4563795"/>
            <a:ext cx="6533968" cy="863866"/>
          </a:xfrm>
          <a:prstGeom prst="rect">
            <a:avLst/>
          </a:prstGeom>
        </p:spPr>
      </p:pic>
      <p:sp>
        <p:nvSpPr>
          <p:cNvPr id="12" name="Rectangle 11">
            <a:extLst>
              <a:ext uri="{FF2B5EF4-FFF2-40B4-BE49-F238E27FC236}">
                <a16:creationId xmlns:a16="http://schemas.microsoft.com/office/drawing/2014/main" id="{7DD154AE-7D86-FD43-ADC6-8519FD36986B}"/>
              </a:ext>
            </a:extLst>
          </p:cNvPr>
          <p:cNvSpPr/>
          <p:nvPr/>
        </p:nvSpPr>
        <p:spPr>
          <a:xfrm>
            <a:off x="6977547" y="5060673"/>
            <a:ext cx="663732" cy="289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4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Preliminary Evaluation Setup</a:t>
            </a:r>
          </a:p>
        </p:txBody>
      </p:sp>
      <p:sp>
        <p:nvSpPr>
          <p:cNvPr id="21507"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689D1597-1DE0-E945-BB59-5D88FE694D78}" type="datetime1">
              <a:rPr lang="en-US" altLang="zh-CN" sz="1200">
                <a:solidFill>
                  <a:srgbClr val="898989"/>
                </a:solidFill>
              </a:rPr>
              <a:pPr/>
              <a:t>11/13/20</a:t>
            </a:fld>
            <a:endParaRPr lang="en-US" altLang="zh-CN" sz="1200" dirty="0">
              <a:solidFill>
                <a:srgbClr val="898989"/>
              </a:solidFill>
            </a:endParaRPr>
          </a:p>
        </p:txBody>
      </p:sp>
      <p:sp>
        <p:nvSpPr>
          <p:cNvPr id="21508"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BE95EEAD-12C3-224C-A439-3FBFF92461E9}" type="slidenum">
              <a:rPr lang="en-US" altLang="zh-CN" sz="1200">
                <a:solidFill>
                  <a:srgbClr val="898989"/>
                </a:solidFill>
              </a:rPr>
              <a:pPr/>
              <a:t>91</a:t>
            </a:fld>
            <a:endParaRPr lang="en-US" altLang="zh-CN" sz="1200">
              <a:solidFill>
                <a:srgbClr val="898989"/>
              </a:solidFill>
            </a:endParaRPr>
          </a:p>
        </p:txBody>
      </p:sp>
      <p:sp>
        <p:nvSpPr>
          <p:cNvPr id="6" name="Text Placeholder 2"/>
          <p:cNvSpPr txBox="1">
            <a:spLocks/>
          </p:cNvSpPr>
          <p:nvPr/>
        </p:nvSpPr>
        <p:spPr bwMode="auto">
          <a:xfrm>
            <a:off x="0" y="228600"/>
            <a:ext cx="9144000" cy="584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0" indent="-342900" algn="r" defTabSz="914400" rtl="0" eaLnBrk="1" latinLnBrk="0" hangingPunct="1">
              <a:spcBef>
                <a:spcPts val="0"/>
              </a:spcBef>
              <a:buFont typeface="Arial" pitchFamily="34" charset="0"/>
              <a:buChar char="•"/>
              <a:defRPr sz="1400" b="1" kern="1200" baseline="0">
                <a:solidFill>
                  <a:schemeClr val="bg1"/>
                </a:solidFill>
                <a:latin typeface="+mn-lt"/>
                <a:ea typeface="+mn-ea"/>
                <a:cs typeface="+mn-cs"/>
              </a:defRPr>
            </a:lvl1pPr>
            <a:lvl2pPr marL="457189"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377"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566"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754"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spcBef>
                <a:spcPct val="0"/>
              </a:spcBef>
              <a:buFont typeface="Arial" pitchFamily="34" charset="0"/>
              <a:buNone/>
            </a:pPr>
            <a:r>
              <a:rPr lang="en-US" altLang="zh-CN" sz="4000" b="0" dirty="0">
                <a:solidFill>
                  <a:srgbClr val="000000"/>
                </a:solidFill>
                <a:latin typeface="Calibri"/>
                <a:ea typeface="MS PGothic" charset="0"/>
                <a:cs typeface="Calibri"/>
              </a:rPr>
              <a:t>Evaluation Setup</a:t>
            </a:r>
          </a:p>
        </p:txBody>
      </p:sp>
      <p:sp>
        <p:nvSpPr>
          <p:cNvPr id="3" name="Text Placeholder 2"/>
          <p:cNvSpPr>
            <a:spLocks noGrp="1"/>
          </p:cNvSpPr>
          <p:nvPr>
            <p:ph type="body" sz="quarter" idx="12"/>
          </p:nvPr>
        </p:nvSpPr>
        <p:spPr>
          <a:xfrm>
            <a:off x="501793" y="1066801"/>
            <a:ext cx="8315553" cy="1676399"/>
          </a:xfrm>
        </p:spPr>
        <p:txBody>
          <a:bodyPr>
            <a:normAutofit/>
          </a:bodyPr>
          <a:lstStyle/>
          <a:p>
            <a:r>
              <a:rPr lang="en-US" b="0" dirty="0">
                <a:latin typeface="Times New Roman"/>
                <a:cs typeface="Times New Roman"/>
              </a:rPr>
              <a:t>Generate 4K synthetic rules using [</a:t>
            </a:r>
            <a:r>
              <a:rPr lang="en-US" b="0" dirty="0" err="1">
                <a:latin typeface="Times New Roman"/>
                <a:cs typeface="Times New Roman"/>
              </a:rPr>
              <a:t>Classbench</a:t>
            </a:r>
            <a:r>
              <a:rPr lang="en-US" b="0" dirty="0">
                <a:latin typeface="Times New Roman"/>
                <a:cs typeface="Times New Roman"/>
              </a:rPr>
              <a:t>]</a:t>
            </a:r>
          </a:p>
          <a:p>
            <a:endParaRPr lang="en-US" b="0" dirty="0">
              <a:latin typeface="Times New Roman"/>
              <a:cs typeface="Times New Roman"/>
            </a:endParaRPr>
          </a:p>
          <a:p>
            <a:r>
              <a:rPr lang="en-US" b="0" dirty="0">
                <a:latin typeface="Times New Roman"/>
                <a:cs typeface="Times New Roman"/>
              </a:rPr>
              <a:t>Map the headers of NYC DoE traces for about 20 min to the synthetic rules</a:t>
            </a:r>
          </a:p>
          <a:p>
            <a:endParaRPr lang="en-US" b="0" dirty="0">
              <a:latin typeface="Times New Roman"/>
              <a:cs typeface="Times New Roman"/>
            </a:endParaRPr>
          </a:p>
          <a:p>
            <a:r>
              <a:rPr lang="en-US" b="0" dirty="0">
                <a:latin typeface="Times New Roman"/>
                <a:cs typeface="Times New Roman"/>
              </a:rPr>
              <a:t>Test different caching schemes</a:t>
            </a:r>
          </a:p>
        </p:txBody>
      </p:sp>
      <p:sp>
        <p:nvSpPr>
          <p:cNvPr id="10" name="Rectangle 9"/>
          <p:cNvSpPr/>
          <p:nvPr/>
        </p:nvSpPr>
        <p:spPr bwMode="auto">
          <a:xfrm>
            <a:off x="1524000" y="4191000"/>
            <a:ext cx="1142348" cy="57037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altLang="zh-CN" sz="1200" dirty="0">
                <a:solidFill>
                  <a:schemeClr val="tx1"/>
                </a:solidFill>
                <a:latin typeface="Arial" charset="0"/>
                <a:ea typeface="ＭＳ Ｐゴシック" charset="-128"/>
              </a:rPr>
              <a:t>Synthetic rules by </a:t>
            </a:r>
            <a:r>
              <a:rPr lang="en-US" altLang="zh-CN" sz="1200" dirty="0" err="1">
                <a:solidFill>
                  <a:schemeClr val="tx1"/>
                </a:solidFill>
                <a:latin typeface="Arial" charset="0"/>
                <a:ea typeface="ＭＳ Ｐゴシック" charset="-128"/>
              </a:rPr>
              <a:t>ClassBench</a:t>
            </a:r>
            <a:endParaRPr kumimoji="0" lang="zh-CN" altLang="en-US" sz="1200" b="0" i="0" u="none" strike="noStrike" cap="none" normalizeH="0" baseline="0" dirty="0">
              <a:ln>
                <a:noFill/>
              </a:ln>
              <a:solidFill>
                <a:schemeClr val="tx1"/>
              </a:solidFill>
              <a:effectLst/>
              <a:latin typeface="Arial" charset="0"/>
              <a:ea typeface="ＭＳ Ｐゴシック" charset="-128"/>
            </a:endParaRPr>
          </a:p>
        </p:txBody>
      </p:sp>
      <p:cxnSp>
        <p:nvCxnSpPr>
          <p:cNvPr id="12" name="Straight Arrow Connector 11"/>
          <p:cNvCxnSpPr/>
          <p:nvPr/>
        </p:nvCxnSpPr>
        <p:spPr bwMode="auto">
          <a:xfrm>
            <a:off x="2666348" y="4456698"/>
            <a:ext cx="302972" cy="117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7" name="Group 6"/>
          <p:cNvGrpSpPr/>
          <p:nvPr/>
        </p:nvGrpSpPr>
        <p:grpSpPr>
          <a:xfrm>
            <a:off x="2095174" y="3302334"/>
            <a:ext cx="4960486" cy="1800300"/>
            <a:chOff x="2095174" y="3302334"/>
            <a:chExt cx="4960486" cy="1800300"/>
          </a:xfrm>
        </p:grpSpPr>
        <p:cxnSp>
          <p:nvCxnSpPr>
            <p:cNvPr id="21" name="Straight Arrow Connector 20"/>
            <p:cNvCxnSpPr>
              <a:endCxn id="18" idx="2"/>
            </p:cNvCxnSpPr>
            <p:nvPr/>
          </p:nvCxnSpPr>
          <p:spPr bwMode="auto">
            <a:xfrm flipV="1">
              <a:off x="6487774" y="4710100"/>
              <a:ext cx="0" cy="355857"/>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5" name="Group 4"/>
            <p:cNvGrpSpPr/>
            <p:nvPr/>
          </p:nvGrpSpPr>
          <p:grpSpPr>
            <a:xfrm>
              <a:off x="2095174" y="3302334"/>
              <a:ext cx="4960486" cy="1800300"/>
              <a:chOff x="1712462" y="3469556"/>
              <a:chExt cx="4960486" cy="1800300"/>
            </a:xfrm>
          </p:grpSpPr>
          <p:cxnSp>
            <p:nvCxnSpPr>
              <p:cNvPr id="16" name="Straight Arrow Connector 15"/>
              <p:cNvCxnSpPr>
                <a:stCxn id="11" idx="3"/>
                <a:endCxn id="18" idx="1"/>
              </p:cNvCxnSpPr>
              <p:nvPr/>
            </p:nvCxnSpPr>
            <p:spPr bwMode="auto">
              <a:xfrm>
                <a:off x="5035617" y="4623920"/>
                <a:ext cx="501559" cy="3731"/>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Rounded Rectangle 17"/>
              <p:cNvSpPr/>
              <p:nvPr/>
            </p:nvSpPr>
            <p:spPr bwMode="auto">
              <a:xfrm>
                <a:off x="5537176" y="4377979"/>
                <a:ext cx="1135772" cy="499343"/>
              </a:xfrm>
              <a:prstGeom prst="round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sz="1100" b="1" dirty="0">
                    <a:solidFill>
                      <a:schemeClr val="tx1"/>
                    </a:solidFill>
                    <a:latin typeface="Arial" charset="0"/>
                    <a:ea typeface="ＭＳ Ｐゴシック" charset="-128"/>
                  </a:rPr>
                  <a:t>Rule Caching Simulator</a:t>
                </a:r>
                <a:endParaRPr lang="zh-CN" altLang="en-US" sz="1100" b="1" dirty="0">
                  <a:solidFill>
                    <a:schemeClr val="tx1"/>
                  </a:solidFill>
                  <a:latin typeface="Arial" charset="0"/>
                  <a:ea typeface="ＭＳ Ｐゴシック" charset="-128"/>
                </a:endParaRPr>
              </a:p>
            </p:txBody>
          </p:sp>
          <p:cxnSp>
            <p:nvCxnSpPr>
              <p:cNvPr id="19" name="Straight Arrow Connector 18"/>
              <p:cNvCxnSpPr/>
              <p:nvPr/>
            </p:nvCxnSpPr>
            <p:spPr bwMode="auto">
              <a:xfrm>
                <a:off x="1750888" y="4967822"/>
                <a:ext cx="0" cy="302034"/>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p:cNvCxnSpPr/>
              <p:nvPr/>
            </p:nvCxnSpPr>
            <p:spPr bwMode="auto">
              <a:xfrm>
                <a:off x="1712462" y="5230626"/>
                <a:ext cx="4392600"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 name="Rectangle 25"/>
              <p:cNvSpPr/>
              <p:nvPr/>
            </p:nvSpPr>
            <p:spPr bwMode="auto">
              <a:xfrm>
                <a:off x="5665035" y="3469556"/>
                <a:ext cx="880053" cy="501697"/>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altLang="zh-CN" sz="1200" dirty="0">
                    <a:solidFill>
                      <a:schemeClr val="tx1"/>
                    </a:solidFill>
                    <a:latin typeface="Arial" charset="0"/>
                    <a:ea typeface="ＭＳ Ｐゴシック" charset="-128"/>
                  </a:rPr>
                  <a:t>Caching Schemes</a:t>
                </a:r>
                <a:endParaRPr kumimoji="0" lang="zh-CN" altLang="en-US" sz="1200" b="0" i="0" u="none" strike="noStrike" cap="none" normalizeH="0" baseline="0" dirty="0">
                  <a:ln>
                    <a:noFill/>
                  </a:ln>
                  <a:solidFill>
                    <a:schemeClr val="tx1"/>
                  </a:solidFill>
                  <a:effectLst/>
                  <a:latin typeface="Arial" charset="0"/>
                  <a:ea typeface="ＭＳ Ｐゴシック" charset="-128"/>
                </a:endParaRPr>
              </a:p>
            </p:txBody>
          </p:sp>
          <p:cxnSp>
            <p:nvCxnSpPr>
              <p:cNvPr id="27" name="Straight Arrow Connector 26"/>
              <p:cNvCxnSpPr>
                <a:stCxn id="18" idx="0"/>
                <a:endCxn id="26" idx="2"/>
              </p:cNvCxnSpPr>
              <p:nvPr/>
            </p:nvCxnSpPr>
            <p:spPr bwMode="auto">
              <a:xfrm flipV="1">
                <a:off x="6105062" y="3971253"/>
                <a:ext cx="0" cy="40672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4" name="Group 3"/>
          <p:cNvGrpSpPr/>
          <p:nvPr/>
        </p:nvGrpSpPr>
        <p:grpSpPr>
          <a:xfrm>
            <a:off x="2897312" y="3033178"/>
            <a:ext cx="2521017" cy="2457262"/>
            <a:chOff x="1905000" y="3223004"/>
            <a:chExt cx="2521017" cy="2457262"/>
          </a:xfrm>
        </p:grpSpPr>
        <p:sp>
          <p:nvSpPr>
            <p:cNvPr id="9" name="Rectangle 8"/>
            <p:cNvSpPr/>
            <p:nvPr/>
          </p:nvSpPr>
          <p:spPr bwMode="auto">
            <a:xfrm>
              <a:off x="1905000" y="3429000"/>
              <a:ext cx="1152128"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altLang="zh-CN" sz="1200" b="0" i="0" u="none" strike="noStrike" cap="none" normalizeH="0" baseline="0" dirty="0">
                  <a:ln>
                    <a:noFill/>
                  </a:ln>
                  <a:solidFill>
                    <a:schemeClr val="tx1"/>
                  </a:solidFill>
                  <a:effectLst/>
                  <a:latin typeface="Arial" charset="0"/>
                  <a:ea typeface="ＭＳ Ｐゴシック" charset="-128"/>
                </a:rPr>
                <a:t>Real traces</a:t>
              </a:r>
              <a:r>
                <a:rPr kumimoji="0" lang="en-US" altLang="zh-CN" sz="1200" b="0" i="0" u="none" strike="noStrike" cap="none" normalizeH="0" dirty="0">
                  <a:ln>
                    <a:noFill/>
                  </a:ln>
                  <a:solidFill>
                    <a:schemeClr val="tx1"/>
                  </a:solidFill>
                  <a:effectLst/>
                  <a:latin typeface="Arial" charset="0"/>
                  <a:ea typeface="ＭＳ Ｐゴシック" charset="-128"/>
                </a:rPr>
                <a:t> from DC</a:t>
              </a:r>
              <a:endParaRPr kumimoji="0" lang="zh-CN" altLang="en-US" sz="1200" b="0" i="0" u="none" strike="noStrike" cap="none" normalizeH="0" baseline="0" dirty="0">
                <a:ln>
                  <a:noFill/>
                </a:ln>
                <a:solidFill>
                  <a:schemeClr val="tx1"/>
                </a:solidFill>
                <a:effectLst/>
                <a:latin typeface="Arial" charset="0"/>
                <a:ea typeface="ＭＳ Ｐゴシック" charset="-128"/>
              </a:endParaRPr>
            </a:p>
          </p:txBody>
        </p:sp>
        <p:sp>
          <p:nvSpPr>
            <p:cNvPr id="11" name="Rectangle 10"/>
            <p:cNvSpPr/>
            <p:nvPr/>
          </p:nvSpPr>
          <p:spPr bwMode="auto">
            <a:xfrm>
              <a:off x="3545964" y="4395675"/>
              <a:ext cx="880053" cy="501697"/>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altLang="zh-CN" sz="1200" dirty="0">
                  <a:solidFill>
                    <a:schemeClr val="tx1"/>
                  </a:solidFill>
                  <a:latin typeface="Arial" charset="0"/>
                  <a:ea typeface="ＭＳ Ｐゴシック" charset="-128"/>
                </a:rPr>
                <a:t>Synthetic traces</a:t>
              </a:r>
              <a:endParaRPr kumimoji="0" lang="zh-CN" altLang="en-US" sz="1200" b="0" i="0" u="none" strike="noStrike" cap="none" normalizeH="0" baseline="0" dirty="0">
                <a:ln>
                  <a:noFill/>
                </a:ln>
                <a:solidFill>
                  <a:schemeClr val="tx1"/>
                </a:solidFill>
                <a:effectLst/>
                <a:latin typeface="Arial" charset="0"/>
                <a:ea typeface="ＭＳ Ｐゴシック" charset="-128"/>
              </a:endParaRPr>
            </a:p>
          </p:txBody>
        </p:sp>
        <p:cxnSp>
          <p:nvCxnSpPr>
            <p:cNvPr id="13" name="Straight Arrow Connector 12"/>
            <p:cNvCxnSpPr/>
            <p:nvPr/>
          </p:nvCxnSpPr>
          <p:spPr bwMode="auto">
            <a:xfrm>
              <a:off x="2481064" y="3933054"/>
              <a:ext cx="0" cy="462621"/>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p:cNvSpPr txBox="1"/>
            <p:nvPr/>
          </p:nvSpPr>
          <p:spPr>
            <a:xfrm>
              <a:off x="2481064" y="4007245"/>
              <a:ext cx="1316386" cy="276999"/>
            </a:xfrm>
            <a:prstGeom prst="rect">
              <a:avLst/>
            </a:prstGeom>
            <a:noFill/>
          </p:spPr>
          <p:txBody>
            <a:bodyPr wrap="none" rtlCol="0">
              <a:spAutoFit/>
            </a:bodyPr>
            <a:lstStyle/>
            <a:p>
              <a:r>
                <a:rPr lang="en-US" altLang="zh-CN" sz="1200" dirty="0">
                  <a:solidFill>
                    <a:schemeClr val="tx1"/>
                  </a:solidFill>
                </a:rPr>
                <a:t>Header mapping</a:t>
              </a:r>
              <a:endParaRPr lang="zh-CN" altLang="en-US" sz="1200" dirty="0">
                <a:solidFill>
                  <a:schemeClr val="tx1"/>
                </a:solidFill>
              </a:endParaRPr>
            </a:p>
          </p:txBody>
        </p:sp>
        <p:cxnSp>
          <p:nvCxnSpPr>
            <p:cNvPr id="15" name="Straight Arrow Connector 14"/>
            <p:cNvCxnSpPr>
              <a:endCxn id="11" idx="1"/>
            </p:cNvCxnSpPr>
            <p:nvPr/>
          </p:nvCxnSpPr>
          <p:spPr bwMode="auto">
            <a:xfrm flipV="1">
              <a:off x="2985120" y="4646524"/>
              <a:ext cx="560844" cy="118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Rounded Rectangle 16"/>
            <p:cNvSpPr/>
            <p:nvPr/>
          </p:nvSpPr>
          <p:spPr bwMode="auto">
            <a:xfrm>
              <a:off x="1975637" y="4380827"/>
              <a:ext cx="1010855" cy="546581"/>
            </a:xfrm>
            <a:prstGeom prst="round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sz="1200" b="1" dirty="0">
                  <a:solidFill>
                    <a:schemeClr val="tx1"/>
                  </a:solidFill>
                  <a:latin typeface="Arial" charset="0"/>
                  <a:ea typeface="ＭＳ Ｐゴシック" charset="-128"/>
                </a:rPr>
                <a:t>Trace generator</a:t>
              </a:r>
              <a:endParaRPr lang="zh-CN" altLang="en-US" sz="1200" b="1" dirty="0">
                <a:solidFill>
                  <a:schemeClr val="tx1"/>
                </a:solidFill>
                <a:latin typeface="Arial" charset="0"/>
                <a:ea typeface="ＭＳ Ｐゴシック" charset="-128"/>
              </a:endParaRPr>
            </a:p>
          </p:txBody>
        </p:sp>
        <p:cxnSp>
          <p:nvCxnSpPr>
            <p:cNvPr id="31" name="Straight Connector 30"/>
            <p:cNvCxnSpPr/>
            <p:nvPr/>
          </p:nvCxnSpPr>
          <p:spPr bwMode="auto">
            <a:xfrm>
              <a:off x="4065240" y="3223004"/>
              <a:ext cx="0" cy="1051752"/>
            </a:xfrm>
            <a:prstGeom prst="line">
              <a:avLst/>
            </a:prstGeom>
            <a:solidFill>
              <a:srgbClr val="00B8FF"/>
            </a:solidFill>
            <a:ln w="3810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p:cNvCxnSpPr/>
            <p:nvPr/>
          </p:nvCxnSpPr>
          <p:spPr bwMode="auto">
            <a:xfrm>
              <a:off x="4071714" y="4971140"/>
              <a:ext cx="0" cy="709126"/>
            </a:xfrm>
            <a:prstGeom prst="line">
              <a:avLst/>
            </a:prstGeom>
            <a:solidFill>
              <a:srgbClr val="00B8FF"/>
            </a:solidFill>
            <a:ln w="3810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9312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Preliminary Evaluation Setup</a:t>
            </a:r>
          </a:p>
        </p:txBody>
      </p:sp>
      <p:sp>
        <p:nvSpPr>
          <p:cNvPr id="21507"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689D1597-1DE0-E945-BB59-5D88FE694D78}" type="datetime1">
              <a:rPr lang="en-US" altLang="zh-CN" sz="1200">
                <a:solidFill>
                  <a:srgbClr val="898989"/>
                </a:solidFill>
              </a:rPr>
              <a:pPr/>
              <a:t>11/13/20</a:t>
            </a:fld>
            <a:endParaRPr lang="en-US" altLang="zh-CN" sz="1200">
              <a:solidFill>
                <a:srgbClr val="898989"/>
              </a:solidFill>
            </a:endParaRPr>
          </a:p>
        </p:txBody>
      </p:sp>
      <p:sp>
        <p:nvSpPr>
          <p:cNvPr id="21508"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BE95EEAD-12C3-224C-A439-3FBFF92461E9}" type="slidenum">
              <a:rPr lang="en-US" altLang="zh-CN" sz="1200">
                <a:solidFill>
                  <a:srgbClr val="898989"/>
                </a:solidFill>
              </a:rPr>
              <a:pPr/>
              <a:t>92</a:t>
            </a:fld>
            <a:endParaRPr lang="en-US" altLang="zh-CN" sz="1200">
              <a:solidFill>
                <a:srgbClr val="898989"/>
              </a:solidFill>
            </a:endParaRPr>
          </a:p>
        </p:txBody>
      </p:sp>
      <p:sp>
        <p:nvSpPr>
          <p:cNvPr id="44" name="Text Placeholder 1"/>
          <p:cNvSpPr>
            <a:spLocks noGrp="1"/>
          </p:cNvSpPr>
          <p:nvPr>
            <p:ph type="body" sz="quarter" idx="12"/>
          </p:nvPr>
        </p:nvSpPr>
        <p:spPr bwMode="auto">
          <a:xfrm>
            <a:off x="914400" y="1109133"/>
            <a:ext cx="7467600" cy="5247217"/>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marL="342900">
              <a:spcBef>
                <a:spcPct val="0"/>
              </a:spcBef>
              <a:buFont typeface="Wingdings" pitchFamily="2" charset="2"/>
              <a:buChar char="v"/>
            </a:pPr>
            <a:r>
              <a:rPr lang="en-US" altLang="zh-CN" b="0" dirty="0">
                <a:ea typeface="MS PGothic" charset="0"/>
                <a:cs typeface="Times New Roman" charset="0"/>
              </a:rPr>
              <a:t>Performance Evaluation</a:t>
            </a:r>
          </a:p>
          <a:p>
            <a:pPr marL="1200150" lvl="1">
              <a:spcBef>
                <a:spcPct val="0"/>
              </a:spcBef>
              <a:buFont typeface="Wingdings" pitchFamily="2" charset="2"/>
              <a:buChar char="§"/>
            </a:pPr>
            <a:r>
              <a:rPr lang="en-US" altLang="zh-CN" sz="2000" dirty="0">
                <a:ea typeface="MS PGothic" charset="0"/>
                <a:cs typeface="Times New Roman" charset="0"/>
              </a:rPr>
              <a:t>Cache miss rate</a:t>
            </a:r>
          </a:p>
          <a:p>
            <a:pPr marL="1200150" lvl="1">
              <a:spcBef>
                <a:spcPct val="0"/>
              </a:spcBef>
              <a:buFont typeface="Wingdings" pitchFamily="2" charset="2"/>
              <a:buChar char="§"/>
            </a:pPr>
            <a:r>
              <a:rPr lang="en-US" altLang="zh-CN" sz="2000" dirty="0">
                <a:ea typeface="MS PGothic" charset="0"/>
                <a:cs typeface="Times New Roman" charset="0"/>
              </a:rPr>
              <a:t>Bandwidth consumption </a:t>
            </a:r>
          </a:p>
          <a:p>
            <a:pPr marL="1200150" lvl="1">
              <a:spcBef>
                <a:spcPct val="0"/>
              </a:spcBef>
              <a:buFont typeface="Wingdings" pitchFamily="2" charset="2"/>
              <a:buChar char="§"/>
            </a:pPr>
            <a:r>
              <a:rPr lang="en-US" altLang="zh-CN" sz="2000" dirty="0">
                <a:ea typeface="MS PGothic" charset="0"/>
                <a:cs typeface="Times New Roman" charset="0"/>
              </a:rPr>
              <a:t>Flow setup latency </a:t>
            </a:r>
          </a:p>
          <a:p>
            <a:pPr marL="1200150" lvl="1">
              <a:spcBef>
                <a:spcPct val="0"/>
              </a:spcBef>
              <a:buFont typeface="Wingdings" pitchFamily="2" charset="2"/>
              <a:buChar char="§"/>
            </a:pPr>
            <a:endParaRPr lang="en-US" altLang="zh-CN" sz="2000" dirty="0">
              <a:ea typeface="MS PGothic" charset="0"/>
              <a:cs typeface="Times New Roman" charset="0"/>
            </a:endParaRPr>
          </a:p>
          <a:p>
            <a:pPr marL="342900">
              <a:spcBef>
                <a:spcPct val="0"/>
              </a:spcBef>
              <a:buFont typeface="Wingdings" pitchFamily="2" charset="2"/>
              <a:buChar char="v"/>
            </a:pPr>
            <a:r>
              <a:rPr lang="en-US" altLang="zh-CN" b="0" dirty="0">
                <a:ea typeface="MS PGothic" charset="0"/>
                <a:cs typeface="Times New Roman" charset="0"/>
              </a:rPr>
              <a:t>Parameter Setting</a:t>
            </a:r>
          </a:p>
          <a:p>
            <a:pPr marL="1200150" lvl="1" indent="-342900">
              <a:spcBef>
                <a:spcPct val="0"/>
              </a:spcBef>
              <a:buFont typeface="Wingdings" pitchFamily="2" charset="2"/>
              <a:buChar char="§"/>
            </a:pPr>
            <a:r>
              <a:rPr lang="en-US" sz="2000" dirty="0">
                <a:ea typeface="MS PGothic" charset="0"/>
                <a:cs typeface="Times New Roman" charset="0"/>
              </a:rPr>
              <a:t>TCAM capacity is set to support 1500 entries</a:t>
            </a:r>
          </a:p>
          <a:p>
            <a:pPr marL="1200150" lvl="1" indent="-342900">
              <a:spcBef>
                <a:spcPct val="0"/>
              </a:spcBef>
              <a:buFont typeface="Wingdings" pitchFamily="2" charset="2"/>
              <a:buChar char="§"/>
            </a:pPr>
            <a:r>
              <a:rPr lang="en-US" sz="2000" dirty="0">
                <a:ea typeface="MS PGothic" charset="0"/>
                <a:cs typeface="Times New Roman" charset="0"/>
              </a:rPr>
              <a:t>RTT between the switch and the SDN Controller = 2ms</a:t>
            </a:r>
          </a:p>
          <a:p>
            <a:pPr marL="1200150" lvl="1" indent="-342900">
              <a:spcBef>
                <a:spcPct val="0"/>
              </a:spcBef>
              <a:buFont typeface="Wingdings" pitchFamily="2" charset="2"/>
              <a:buChar char="§"/>
            </a:pPr>
            <a:r>
              <a:rPr lang="en-US" altLang="zh-CN" sz="2000" dirty="0">
                <a:ea typeface="MS PGothic" charset="0"/>
                <a:cs typeface="Times New Roman" charset="0"/>
              </a:rPr>
              <a:t>Effects of tuning bucket size (number of rules in each bucket</a:t>
            </a:r>
          </a:p>
          <a:p>
            <a:pPr marL="857250" lvl="1" indent="0">
              <a:spcBef>
                <a:spcPct val="0"/>
              </a:spcBef>
              <a:buNone/>
            </a:pPr>
            <a:r>
              <a:rPr lang="en-US" altLang="zh-CN" sz="2000" dirty="0">
                <a:ea typeface="MS PGothic" charset="0"/>
                <a:cs typeface="Times New Roman" charset="0"/>
              </a:rPr>
              <a:t> </a:t>
            </a:r>
          </a:p>
          <a:p>
            <a:pPr marL="342900">
              <a:spcBef>
                <a:spcPct val="0"/>
              </a:spcBef>
              <a:buFont typeface="Wingdings" pitchFamily="2" charset="2"/>
              <a:buChar char="v"/>
            </a:pPr>
            <a:r>
              <a:rPr lang="en-US" altLang="zh-CN" b="0" dirty="0">
                <a:ea typeface="MS PGothic" charset="0"/>
                <a:cs typeface="Times New Roman" charset="0"/>
              </a:rPr>
              <a:t>Comparison</a:t>
            </a:r>
          </a:p>
          <a:p>
            <a:pPr marL="1200150" lvl="1" indent="-342900">
              <a:spcBef>
                <a:spcPct val="0"/>
              </a:spcBef>
              <a:buFont typeface="Wingdings" pitchFamily="2" charset="2"/>
              <a:buChar char="§"/>
            </a:pPr>
            <a:r>
              <a:rPr lang="en-US" altLang="zh-CN" sz="2000" dirty="0" err="1">
                <a:ea typeface="MS PGothic" charset="0"/>
                <a:cs typeface="Times New Roman" charset="0"/>
              </a:rPr>
              <a:t>CAching</a:t>
            </a:r>
            <a:r>
              <a:rPr lang="en-US" altLang="zh-CN" sz="2000" dirty="0">
                <a:ea typeface="MS PGothic" charset="0"/>
                <a:cs typeface="Times New Roman" charset="0"/>
              </a:rPr>
              <a:t> rules in Buckets (CAB)</a:t>
            </a:r>
          </a:p>
          <a:p>
            <a:pPr marL="1200150" lvl="1" indent="-342900">
              <a:spcBef>
                <a:spcPct val="0"/>
              </a:spcBef>
              <a:buFont typeface="Wingdings" pitchFamily="2" charset="2"/>
              <a:buChar char="§"/>
            </a:pPr>
            <a:r>
              <a:rPr lang="en-US" altLang="zh-CN" sz="2000" dirty="0">
                <a:ea typeface="MS PGothic" charset="0"/>
                <a:cs typeface="Times New Roman" charset="0"/>
              </a:rPr>
              <a:t>Caching exact match rules (CEM) – Ethan and </a:t>
            </a:r>
            <a:r>
              <a:rPr lang="en-US" altLang="zh-CN" sz="2000" dirty="0" err="1">
                <a:ea typeface="MS PGothic" charset="0"/>
                <a:cs typeface="Times New Roman" charset="0"/>
              </a:rPr>
              <a:t>DevoFlow</a:t>
            </a:r>
            <a:endParaRPr lang="en-US" altLang="zh-CN" sz="2000" dirty="0">
              <a:ea typeface="MS PGothic" charset="0"/>
              <a:cs typeface="Times New Roman" charset="0"/>
            </a:endParaRPr>
          </a:p>
          <a:p>
            <a:pPr marL="1200150" lvl="1" indent="-342900">
              <a:spcBef>
                <a:spcPct val="0"/>
              </a:spcBef>
              <a:buFont typeface="Wingdings" pitchFamily="2" charset="2"/>
              <a:buChar char="§"/>
            </a:pPr>
            <a:r>
              <a:rPr lang="en-US" altLang="zh-CN" sz="2000" dirty="0">
                <a:ea typeface="MS PGothic" charset="0"/>
                <a:cs typeface="Times New Roman" charset="0"/>
              </a:rPr>
              <a:t>Caching micro rules (CMR) - DIFANE</a:t>
            </a:r>
          </a:p>
          <a:p>
            <a:pPr marL="1200150" lvl="1" indent="-342900">
              <a:spcBef>
                <a:spcPct val="0"/>
              </a:spcBef>
              <a:buFont typeface="Wingdings" pitchFamily="2" charset="2"/>
              <a:buChar char="§"/>
            </a:pPr>
            <a:r>
              <a:rPr lang="en-US" altLang="zh-CN" sz="2000" dirty="0">
                <a:ea typeface="MS PGothic" charset="0"/>
                <a:cs typeface="Times New Roman" charset="0"/>
              </a:rPr>
              <a:t>Caching dependent rules (CDR)</a:t>
            </a:r>
          </a:p>
        </p:txBody>
      </p:sp>
      <p:sp>
        <p:nvSpPr>
          <p:cNvPr id="6" name="Text Placeholder 2"/>
          <p:cNvSpPr txBox="1">
            <a:spLocks/>
          </p:cNvSpPr>
          <p:nvPr/>
        </p:nvSpPr>
        <p:spPr bwMode="auto">
          <a:xfrm>
            <a:off x="0" y="228600"/>
            <a:ext cx="9144000" cy="584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0" indent="-342900" algn="r" defTabSz="914400" rtl="0" eaLnBrk="1" latinLnBrk="0" hangingPunct="1">
              <a:spcBef>
                <a:spcPts val="0"/>
              </a:spcBef>
              <a:buFont typeface="Arial" pitchFamily="34" charset="0"/>
              <a:buChar char="•"/>
              <a:defRPr sz="1400" b="1" kern="1200" baseline="0">
                <a:solidFill>
                  <a:schemeClr val="bg1"/>
                </a:solidFill>
                <a:latin typeface="+mn-lt"/>
                <a:ea typeface="+mn-ea"/>
                <a:cs typeface="+mn-cs"/>
              </a:defRPr>
            </a:lvl1pPr>
            <a:lvl2pPr marL="457189"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377"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566"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754"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spcBef>
                <a:spcPct val="0"/>
              </a:spcBef>
              <a:buFont typeface="Arial" pitchFamily="34" charset="0"/>
              <a:buNone/>
            </a:pPr>
            <a:r>
              <a:rPr lang="en-US" altLang="zh-CN" sz="4000" b="0" dirty="0">
                <a:solidFill>
                  <a:srgbClr val="000000"/>
                </a:solidFill>
                <a:latin typeface="Calibri"/>
                <a:ea typeface="MS PGothic" charset="0"/>
                <a:cs typeface="Calibri"/>
              </a:rPr>
              <a:t>Evaluation Setup</a:t>
            </a:r>
          </a:p>
        </p:txBody>
      </p:sp>
    </p:spTree>
    <p:extLst>
      <p:ext uri="{BB962C8B-B14F-4D97-AF65-F5344CB8AC3E}">
        <p14:creationId xmlns:p14="http://schemas.microsoft.com/office/powerpoint/2010/main" val="960122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
                                            <p:txEl>
                                              <p:pRg st="1" end="1"/>
                                            </p:txEl>
                                          </p:spTgt>
                                        </p:tgtEl>
                                        <p:attrNameLst>
                                          <p:attrName>style.visibility</p:attrName>
                                        </p:attrNameLst>
                                      </p:cBhvr>
                                      <p:to>
                                        <p:strVal val="visible"/>
                                      </p:to>
                                    </p:set>
                                    <p:animEffect transition="in" filter="fade">
                                      <p:cBhvr>
                                        <p:cTn id="10" dur="500"/>
                                        <p:tgtEl>
                                          <p:spTgt spid="4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animEffect transition="in" filter="fade">
                                      <p:cBhvr>
                                        <p:cTn id="13" dur="500"/>
                                        <p:tgtEl>
                                          <p:spTgt spid="4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xEl>
                                              <p:pRg st="3" end="3"/>
                                            </p:txEl>
                                          </p:spTgt>
                                        </p:tgtEl>
                                        <p:attrNameLst>
                                          <p:attrName>style.visibility</p:attrName>
                                        </p:attrNameLst>
                                      </p:cBhvr>
                                      <p:to>
                                        <p:strVal val="visible"/>
                                      </p:to>
                                    </p:set>
                                    <p:animEffect transition="in" filter="fade">
                                      <p:cBhvr>
                                        <p:cTn id="16" dur="500"/>
                                        <p:tgtEl>
                                          <p:spTgt spid="4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animEffect transition="in" filter="fade">
                                      <p:cBhvr>
                                        <p:cTn id="21" dur="500"/>
                                        <p:tgtEl>
                                          <p:spTgt spid="4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xEl>
                                              <p:pRg st="6" end="6"/>
                                            </p:txEl>
                                          </p:spTgt>
                                        </p:tgtEl>
                                        <p:attrNameLst>
                                          <p:attrName>style.visibility</p:attrName>
                                        </p:attrNameLst>
                                      </p:cBhvr>
                                      <p:to>
                                        <p:strVal val="visible"/>
                                      </p:to>
                                    </p:set>
                                    <p:animEffect transition="in" filter="fade">
                                      <p:cBhvr>
                                        <p:cTn id="24" dur="500"/>
                                        <p:tgtEl>
                                          <p:spTgt spid="4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fade">
                                      <p:cBhvr>
                                        <p:cTn id="27" dur="500"/>
                                        <p:tgtEl>
                                          <p:spTgt spid="4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xEl>
                                              <p:pRg st="8" end="8"/>
                                            </p:txEl>
                                          </p:spTgt>
                                        </p:tgtEl>
                                        <p:attrNameLst>
                                          <p:attrName>style.visibility</p:attrName>
                                        </p:attrNameLst>
                                      </p:cBhvr>
                                      <p:to>
                                        <p:strVal val="visible"/>
                                      </p:to>
                                    </p:set>
                                    <p:animEffect transition="in" filter="fade">
                                      <p:cBhvr>
                                        <p:cTn id="30" dur="500"/>
                                        <p:tgtEl>
                                          <p:spTgt spid="4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xEl>
                                              <p:pRg st="9" end="9"/>
                                            </p:txEl>
                                          </p:spTgt>
                                        </p:tgtEl>
                                        <p:attrNameLst>
                                          <p:attrName>style.visibility</p:attrName>
                                        </p:attrNameLst>
                                      </p:cBhvr>
                                      <p:to>
                                        <p:strVal val="visible"/>
                                      </p:to>
                                    </p:set>
                                    <p:animEffect transition="in" filter="fade">
                                      <p:cBhvr>
                                        <p:cTn id="33" dur="500"/>
                                        <p:tgtEl>
                                          <p:spTgt spid="44">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xEl>
                                              <p:pRg st="10" end="10"/>
                                            </p:txEl>
                                          </p:spTgt>
                                        </p:tgtEl>
                                        <p:attrNameLst>
                                          <p:attrName>style.visibility</p:attrName>
                                        </p:attrNameLst>
                                      </p:cBhvr>
                                      <p:to>
                                        <p:strVal val="visible"/>
                                      </p:to>
                                    </p:set>
                                    <p:animEffect transition="in" filter="fade">
                                      <p:cBhvr>
                                        <p:cTn id="38" dur="500"/>
                                        <p:tgtEl>
                                          <p:spTgt spid="4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xEl>
                                              <p:pRg st="11" end="11"/>
                                            </p:txEl>
                                          </p:spTgt>
                                        </p:tgtEl>
                                        <p:attrNameLst>
                                          <p:attrName>style.visibility</p:attrName>
                                        </p:attrNameLst>
                                      </p:cBhvr>
                                      <p:to>
                                        <p:strVal val="visible"/>
                                      </p:to>
                                    </p:set>
                                    <p:animEffect transition="in" filter="fade">
                                      <p:cBhvr>
                                        <p:cTn id="41" dur="500"/>
                                        <p:tgtEl>
                                          <p:spTgt spid="44">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xEl>
                                              <p:pRg st="12" end="12"/>
                                            </p:txEl>
                                          </p:spTgt>
                                        </p:tgtEl>
                                        <p:attrNameLst>
                                          <p:attrName>style.visibility</p:attrName>
                                        </p:attrNameLst>
                                      </p:cBhvr>
                                      <p:to>
                                        <p:strVal val="visible"/>
                                      </p:to>
                                    </p:set>
                                    <p:animEffect transition="in" filter="fade">
                                      <p:cBhvr>
                                        <p:cTn id="44" dur="500"/>
                                        <p:tgtEl>
                                          <p:spTgt spid="44">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xEl>
                                              <p:pRg st="13" end="13"/>
                                            </p:txEl>
                                          </p:spTgt>
                                        </p:tgtEl>
                                        <p:attrNameLst>
                                          <p:attrName>style.visibility</p:attrName>
                                        </p:attrNameLst>
                                      </p:cBhvr>
                                      <p:to>
                                        <p:strVal val="visible"/>
                                      </p:to>
                                    </p:set>
                                    <p:animEffect transition="in" filter="fade">
                                      <p:cBhvr>
                                        <p:cTn id="47" dur="500"/>
                                        <p:tgtEl>
                                          <p:spTgt spid="44">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xEl>
                                              <p:pRg st="14" end="14"/>
                                            </p:txEl>
                                          </p:spTgt>
                                        </p:tgtEl>
                                        <p:attrNameLst>
                                          <p:attrName>style.visibility</p:attrName>
                                        </p:attrNameLst>
                                      </p:cBhvr>
                                      <p:to>
                                        <p:strVal val="visible"/>
                                      </p:to>
                                    </p:set>
                                    <p:animEffect transition="in" filter="fade">
                                      <p:cBhvr>
                                        <p:cTn id="50" dur="500"/>
                                        <p:tgtEl>
                                          <p:spTgt spid="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4951" y="1504951"/>
            <a:ext cx="6400800" cy="4396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5801" y="1625601"/>
            <a:ext cx="5549900" cy="3714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7"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A3809BB5-4F85-9C43-B20E-CC28A7A5F7DA}" type="datetime1">
              <a:rPr lang="en-US" altLang="zh-CN" sz="1200">
                <a:solidFill>
                  <a:srgbClr val="898989"/>
                </a:solidFill>
              </a:rPr>
              <a:pPr/>
              <a:t>11/13/20</a:t>
            </a:fld>
            <a:endParaRPr lang="en-US" altLang="zh-CN" sz="1200">
              <a:solidFill>
                <a:srgbClr val="898989"/>
              </a:solidFill>
            </a:endParaRPr>
          </a:p>
        </p:txBody>
      </p:sp>
      <p:sp>
        <p:nvSpPr>
          <p:cNvPr id="23558"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7945F815-7397-0D46-8F9C-7FCB9A92ED63}" type="slidenum">
              <a:rPr lang="en-US" altLang="zh-CN" sz="1200">
                <a:solidFill>
                  <a:srgbClr val="898989"/>
                </a:solidFill>
              </a:rPr>
              <a:pPr/>
              <a:t>93</a:t>
            </a:fld>
            <a:endParaRPr lang="en-US" altLang="zh-CN" sz="1200">
              <a:solidFill>
                <a:srgbClr val="89898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49400" y="5827184"/>
            <a:ext cx="6527800" cy="33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7433" y="1435101"/>
            <a:ext cx="736600" cy="44174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4117" y="1557867"/>
            <a:ext cx="759883" cy="41550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47185" y="2891367"/>
            <a:ext cx="258233" cy="1712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08918" y="6011333"/>
            <a:ext cx="2216149"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83868" y="4705351"/>
            <a:ext cx="1121833"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3" name="Group 32"/>
          <p:cNvGrpSpPr>
            <a:grpSpLocks/>
          </p:cNvGrpSpPr>
          <p:nvPr/>
        </p:nvGrpSpPr>
        <p:grpSpPr bwMode="auto">
          <a:xfrm>
            <a:off x="-65618" y="1879601"/>
            <a:ext cx="7864829" cy="3745988"/>
            <a:chOff x="-48896" y="1409205"/>
            <a:chExt cx="5898843" cy="2810327"/>
          </a:xfrm>
        </p:grpSpPr>
        <p:grpSp>
          <p:nvGrpSpPr>
            <p:cNvPr id="23579" name="Group 25"/>
            <p:cNvGrpSpPr>
              <a:grpSpLocks/>
            </p:cNvGrpSpPr>
            <p:nvPr/>
          </p:nvGrpSpPr>
          <p:grpSpPr bwMode="auto">
            <a:xfrm>
              <a:off x="3356420" y="1409205"/>
              <a:ext cx="2493527" cy="1298577"/>
              <a:chOff x="3309629" y="1417320"/>
              <a:chExt cx="2493527" cy="1298577"/>
            </a:xfrm>
          </p:grpSpPr>
          <p:cxnSp>
            <p:nvCxnSpPr>
              <p:cNvPr id="24" name="Straight Arrow Connector 23"/>
              <p:cNvCxnSpPr>
                <a:cxnSpLocks noChangeShapeType="1"/>
              </p:cNvCxnSpPr>
              <p:nvPr/>
            </p:nvCxnSpPr>
            <p:spPr bwMode="auto">
              <a:xfrm>
                <a:off x="4655879" y="1417320"/>
                <a:ext cx="427054" cy="441456"/>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5" name="TextBox 24"/>
              <p:cNvSpPr txBox="1"/>
              <p:nvPr/>
            </p:nvSpPr>
            <p:spPr>
              <a:xfrm>
                <a:off x="4131985" y="1850837"/>
                <a:ext cx="1671171" cy="288627"/>
              </a:xfrm>
              <a:prstGeom prst="rect">
                <a:avLst/>
              </a:prstGeom>
              <a:noFill/>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1900" b="1">
                    <a:effectLst>
                      <a:outerShdw blurRad="38100" dist="38100" dir="2700000" algn="tl">
                        <a:srgbClr val="DDDDDD"/>
                      </a:outerShdw>
                    </a:effectLst>
                    <a:latin typeface="Times New Roman" charset="0"/>
                    <a:cs typeface="Times New Roman" charset="0"/>
                  </a:rPr>
                  <a:t>CEM: Exact Match</a:t>
                </a:r>
                <a:endParaRPr lang="zh-CN" altLang="en-US" sz="1900" b="1">
                  <a:effectLst>
                    <a:outerShdw blurRad="38100" dist="38100" dir="2700000" algn="tl">
                      <a:srgbClr val="DDDDDD"/>
                    </a:outerShdw>
                  </a:effectLst>
                  <a:latin typeface="Times New Roman" charset="0"/>
                  <a:cs typeface="Times New Roman" charset="0"/>
                </a:endParaRPr>
              </a:p>
            </p:txBody>
          </p:sp>
          <p:cxnSp>
            <p:nvCxnSpPr>
              <p:cNvPr id="43" name="Straight Arrow Connector 42"/>
              <p:cNvCxnSpPr>
                <a:cxnSpLocks noChangeShapeType="1"/>
              </p:cNvCxnSpPr>
              <p:nvPr/>
            </p:nvCxnSpPr>
            <p:spPr bwMode="auto">
              <a:xfrm>
                <a:off x="3309629" y="2247830"/>
                <a:ext cx="317512" cy="228668"/>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44" name="TextBox 43"/>
              <p:cNvSpPr txBox="1"/>
              <p:nvPr/>
            </p:nvSpPr>
            <p:spPr>
              <a:xfrm>
                <a:off x="3562051" y="2427270"/>
                <a:ext cx="1768541" cy="288627"/>
              </a:xfrm>
              <a:prstGeom prst="rect">
                <a:avLst/>
              </a:prstGeom>
              <a:noFill/>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1900" b="1">
                    <a:effectLst>
                      <a:outerShdw blurRad="38100" dist="38100" dir="2700000" algn="tl">
                        <a:srgbClr val="DDDDDD"/>
                      </a:outerShdw>
                    </a:effectLst>
                    <a:latin typeface="Times New Roman" charset="0"/>
                    <a:cs typeface="Times New Roman" charset="0"/>
                  </a:rPr>
                  <a:t>CMR: Micro Rules</a:t>
                </a:r>
                <a:endParaRPr lang="zh-CN" altLang="en-US" sz="1900" b="1">
                  <a:effectLst>
                    <a:outerShdw blurRad="38100" dist="38100" dir="2700000" algn="tl">
                      <a:srgbClr val="DDDDDD"/>
                    </a:outerShdw>
                  </a:effectLst>
                  <a:latin typeface="Times New Roman" charset="0"/>
                  <a:cs typeface="Times New Roman" charset="0"/>
                </a:endParaRPr>
              </a:p>
            </p:txBody>
          </p:sp>
        </p:grpSp>
        <p:grpSp>
          <p:nvGrpSpPr>
            <p:cNvPr id="23580" name="Group 33"/>
            <p:cNvGrpSpPr>
              <a:grpSpLocks/>
            </p:cNvGrpSpPr>
            <p:nvPr/>
          </p:nvGrpSpPr>
          <p:grpSpPr bwMode="auto">
            <a:xfrm>
              <a:off x="2803949" y="3641894"/>
              <a:ext cx="1812102" cy="577638"/>
              <a:chOff x="4071256" y="1417801"/>
              <a:chExt cx="1812102" cy="577638"/>
            </a:xfrm>
          </p:grpSpPr>
          <p:cxnSp>
            <p:nvCxnSpPr>
              <p:cNvPr id="35" name="Straight Arrow Connector 34"/>
              <p:cNvCxnSpPr>
                <a:cxnSpLocks noChangeShapeType="1"/>
              </p:cNvCxnSpPr>
              <p:nvPr/>
            </p:nvCxnSpPr>
            <p:spPr bwMode="auto">
              <a:xfrm>
                <a:off x="4655478" y="1417801"/>
                <a:ext cx="349263" cy="247724"/>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6" name="TextBox 35"/>
              <p:cNvSpPr txBox="1"/>
              <p:nvPr/>
            </p:nvSpPr>
            <p:spPr>
              <a:xfrm>
                <a:off x="4071256" y="1706812"/>
                <a:ext cx="1812102" cy="288627"/>
              </a:xfrm>
              <a:prstGeom prst="rect">
                <a:avLst/>
              </a:prstGeom>
              <a:noFill/>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1900" b="1" u="sng">
                    <a:effectLst>
                      <a:outerShdw blurRad="38100" dist="38100" dir="2700000" algn="tl">
                        <a:srgbClr val="DDDDDD"/>
                      </a:outerShdw>
                    </a:effectLst>
                    <a:latin typeface="Times New Roman" charset="0"/>
                    <a:cs typeface="Times New Roman" charset="0"/>
                  </a:rPr>
                  <a:t>CAB: Bucket + Rules</a:t>
                </a:r>
                <a:endParaRPr lang="zh-CN" altLang="en-US" sz="1900" b="1" u="sng">
                  <a:effectLst>
                    <a:outerShdw blurRad="38100" dist="38100" dir="2700000" algn="tl">
                      <a:srgbClr val="DDDDDD"/>
                    </a:outerShdw>
                  </a:effectLst>
                  <a:latin typeface="Times New Roman" charset="0"/>
                  <a:cs typeface="Times New Roman" charset="0"/>
                </a:endParaRPr>
              </a:p>
            </p:txBody>
          </p:sp>
        </p:grpSp>
        <p:grpSp>
          <p:nvGrpSpPr>
            <p:cNvPr id="23581" name="Group 38"/>
            <p:cNvGrpSpPr>
              <a:grpSpLocks/>
            </p:cNvGrpSpPr>
            <p:nvPr/>
          </p:nvGrpSpPr>
          <p:grpSpPr bwMode="auto">
            <a:xfrm>
              <a:off x="-48896" y="1661693"/>
              <a:ext cx="1992388" cy="407724"/>
              <a:chOff x="2663824" y="1416771"/>
              <a:chExt cx="1992388" cy="407724"/>
            </a:xfrm>
          </p:grpSpPr>
          <p:cxnSp>
            <p:nvCxnSpPr>
              <p:cNvPr id="40" name="Straight Arrow Connector 39"/>
              <p:cNvCxnSpPr>
                <a:cxnSpLocks noChangeShapeType="1"/>
              </p:cNvCxnSpPr>
              <p:nvPr/>
            </p:nvCxnSpPr>
            <p:spPr bwMode="auto">
              <a:xfrm flipH="1">
                <a:off x="4308537" y="1416771"/>
                <a:ext cx="347675" cy="142918"/>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41" name="TextBox 40"/>
              <p:cNvSpPr txBox="1"/>
              <p:nvPr/>
            </p:nvSpPr>
            <p:spPr>
              <a:xfrm>
                <a:off x="2663824" y="1535868"/>
                <a:ext cx="1965996" cy="288627"/>
              </a:xfrm>
              <a:prstGeom prst="rect">
                <a:avLst/>
              </a:prstGeom>
              <a:noFill/>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1900" b="1">
                    <a:effectLst>
                      <a:outerShdw blurRad="38100" dist="38100" dir="2700000" algn="tl">
                        <a:srgbClr val="DDDDDD"/>
                      </a:outerShdw>
                    </a:effectLst>
                    <a:latin typeface="Times New Roman" charset="0"/>
                    <a:cs typeface="Times New Roman" charset="0"/>
                  </a:rPr>
                  <a:t>CDR: Dependent Rules</a:t>
                </a:r>
                <a:endParaRPr lang="zh-CN" altLang="en-US" sz="1900" b="1">
                  <a:effectLst>
                    <a:outerShdw blurRad="38100" dist="38100" dir="2700000" algn="tl">
                      <a:srgbClr val="DDDDDD"/>
                    </a:outerShdw>
                  </a:effectLst>
                  <a:latin typeface="Times New Roman" charset="0"/>
                  <a:cs typeface="Times New Roman" charset="0"/>
                </a:endParaRPr>
              </a:p>
            </p:txBody>
          </p:sp>
        </p:grpSp>
      </p:grpSp>
      <p:grpSp>
        <p:nvGrpSpPr>
          <p:cNvPr id="50" name="Group 49"/>
          <p:cNvGrpSpPr>
            <a:grpSpLocks/>
          </p:cNvGrpSpPr>
          <p:nvPr/>
        </p:nvGrpSpPr>
        <p:grpSpPr bwMode="auto">
          <a:xfrm>
            <a:off x="797985" y="1102784"/>
            <a:ext cx="3399367" cy="2436283"/>
            <a:chOff x="598848" y="827181"/>
            <a:chExt cx="2549563" cy="1827399"/>
          </a:xfrm>
        </p:grpSpPr>
        <p:cxnSp>
          <p:nvCxnSpPr>
            <p:cNvPr id="47" name="Straight Arrow Connector 46"/>
            <p:cNvCxnSpPr>
              <a:cxnSpLocks noChangeShapeType="1"/>
            </p:cNvCxnSpPr>
            <p:nvPr/>
          </p:nvCxnSpPr>
          <p:spPr bwMode="auto">
            <a:xfrm>
              <a:off x="1845054" y="1227272"/>
              <a:ext cx="1270019" cy="1151055"/>
            </a:xfrm>
            <a:prstGeom prst="straightConnector1">
              <a:avLst/>
            </a:prstGeom>
            <a:noFill/>
            <a:ln w="25400">
              <a:solidFill>
                <a:srgbClr val="57068C"/>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48" name="Straight Arrow Connector 47"/>
            <p:cNvCxnSpPr>
              <a:cxnSpLocks noChangeShapeType="1"/>
            </p:cNvCxnSpPr>
            <p:nvPr/>
          </p:nvCxnSpPr>
          <p:spPr bwMode="auto">
            <a:xfrm flipH="1">
              <a:off x="1583113" y="1227272"/>
              <a:ext cx="261941" cy="1427308"/>
            </a:xfrm>
            <a:prstGeom prst="straightConnector1">
              <a:avLst/>
            </a:prstGeom>
            <a:noFill/>
            <a:ln w="25400">
              <a:solidFill>
                <a:srgbClr val="57068C"/>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3578" name="TextBox 10"/>
            <p:cNvSpPr txBox="1">
              <a:spLocks noChangeArrowheads="1"/>
            </p:cNvSpPr>
            <p:nvPr/>
          </p:nvSpPr>
          <p:spPr bwMode="auto">
            <a:xfrm>
              <a:off x="598848" y="827181"/>
              <a:ext cx="2549563" cy="38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i="1" u="sng" dirty="0">
                  <a:solidFill>
                    <a:srgbClr val="0070C0"/>
                  </a:solidFill>
                  <a:cs typeface="Times New Roman" charset="0"/>
                </a:rPr>
                <a:t>Memory overflow</a:t>
              </a:r>
              <a:endParaRPr lang="zh-CN" altLang="en-US" sz="2700" b="1" i="1" u="sng" dirty="0">
                <a:solidFill>
                  <a:srgbClr val="0070C0"/>
                </a:solidFill>
                <a:cs typeface="Times New Roman" charset="0"/>
              </a:endParaRPr>
            </a:p>
          </p:txBody>
        </p:sp>
      </p:grpSp>
      <p:grpSp>
        <p:nvGrpSpPr>
          <p:cNvPr id="2" name="Group 23553"/>
          <p:cNvGrpSpPr>
            <a:grpSpLocks/>
          </p:cNvGrpSpPr>
          <p:nvPr/>
        </p:nvGrpSpPr>
        <p:grpSpPr bwMode="auto">
          <a:xfrm>
            <a:off x="4197351" y="3414185"/>
            <a:ext cx="3323167" cy="1291167"/>
            <a:chOff x="3148411" y="2560320"/>
            <a:chExt cx="2491751" cy="969427"/>
          </a:xfrm>
        </p:grpSpPr>
        <p:cxnSp>
          <p:nvCxnSpPr>
            <p:cNvPr id="23552" name="Straight Arrow Connector 23551"/>
            <p:cNvCxnSpPr>
              <a:cxnSpLocks noChangeShapeType="1"/>
            </p:cNvCxnSpPr>
            <p:nvPr/>
          </p:nvCxnSpPr>
          <p:spPr bwMode="auto">
            <a:xfrm>
              <a:off x="3148411" y="2560320"/>
              <a:ext cx="0" cy="969427"/>
            </a:xfrm>
            <a:prstGeom prst="straightConnector1">
              <a:avLst/>
            </a:prstGeom>
            <a:noFill/>
            <a:ln w="57150">
              <a:solidFill>
                <a:srgbClr val="FF0000"/>
              </a:solidFill>
              <a:round/>
              <a:headEnd type="triangl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3575" name="TextBox 23552"/>
            <p:cNvSpPr txBox="1">
              <a:spLocks noChangeArrowheads="1"/>
            </p:cNvSpPr>
            <p:nvPr/>
          </p:nvSpPr>
          <p:spPr bwMode="auto">
            <a:xfrm>
              <a:off x="3148411" y="2858436"/>
              <a:ext cx="2491751" cy="381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700" b="1">
                  <a:solidFill>
                    <a:srgbClr val="FF0000"/>
                  </a:solidFill>
                  <a:latin typeface="Times New Roman" charset="0"/>
                  <a:cs typeface="Times New Roman" charset="0"/>
                </a:rPr>
                <a:t>&gt; 10x less cache miss</a:t>
              </a:r>
              <a:endParaRPr lang="zh-CN" altLang="en-US" sz="2700" b="1">
                <a:solidFill>
                  <a:srgbClr val="FF0000"/>
                </a:solidFill>
                <a:latin typeface="Times New Roman" charset="0"/>
                <a:cs typeface="Times New Roman" charset="0"/>
              </a:endParaRPr>
            </a:p>
          </p:txBody>
        </p:sp>
      </p:grpSp>
      <p:pic>
        <p:nvPicPr>
          <p:cNvPr id="23562" name="Picture 2356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348134" y="1813985"/>
            <a:ext cx="230717" cy="364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4" name="Picture 2356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75367" y="1627718"/>
            <a:ext cx="5681133" cy="344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7" name="Group 76"/>
          <p:cNvGrpSpPr>
            <a:grpSpLocks/>
          </p:cNvGrpSpPr>
          <p:nvPr/>
        </p:nvGrpSpPr>
        <p:grpSpPr bwMode="auto">
          <a:xfrm>
            <a:off x="4222751" y="3420533"/>
            <a:ext cx="4360333" cy="814917"/>
            <a:chOff x="3191672" y="2002653"/>
            <a:chExt cx="3271413" cy="609865"/>
          </a:xfrm>
        </p:grpSpPr>
        <p:cxnSp>
          <p:nvCxnSpPr>
            <p:cNvPr id="78" name="Straight Arrow Connector 77"/>
            <p:cNvCxnSpPr>
              <a:cxnSpLocks noChangeShapeType="1"/>
            </p:cNvCxnSpPr>
            <p:nvPr/>
          </p:nvCxnSpPr>
          <p:spPr bwMode="auto">
            <a:xfrm>
              <a:off x="3191672" y="2295705"/>
              <a:ext cx="0" cy="316813"/>
            </a:xfrm>
            <a:prstGeom prst="straightConnector1">
              <a:avLst/>
            </a:prstGeom>
            <a:noFill/>
            <a:ln w="28575">
              <a:solidFill>
                <a:srgbClr val="FF0000"/>
              </a:solidFill>
              <a:round/>
              <a:headEnd type="triangle" w="med" len="me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3573" name="TextBox 78"/>
            <p:cNvSpPr txBox="1">
              <a:spLocks noChangeArrowheads="1"/>
            </p:cNvSpPr>
            <p:nvPr/>
          </p:nvSpPr>
          <p:spPr bwMode="auto">
            <a:xfrm>
              <a:off x="3343763" y="2002653"/>
              <a:ext cx="3119322" cy="310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tLang="zh-CN" sz="2100" b="1">
                  <a:solidFill>
                    <a:srgbClr val="FF0000"/>
                  </a:solidFill>
                  <a:latin typeface="Times New Roman" charset="0"/>
                  <a:cs typeface="Times New Roman" charset="0"/>
                </a:rPr>
                <a:t>&gt; half less control bandwidth use</a:t>
              </a:r>
              <a:endParaRPr lang="zh-CN" altLang="en-US" sz="2100" b="1">
                <a:solidFill>
                  <a:srgbClr val="FF0000"/>
                </a:solidFill>
                <a:latin typeface="Times New Roman" charset="0"/>
                <a:cs typeface="Times New Roman" charset="0"/>
              </a:endParaRPr>
            </a:p>
          </p:txBody>
        </p:sp>
      </p:grpSp>
      <p:pic>
        <p:nvPicPr>
          <p:cNvPr id="61" name="Picture 6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354234" y="4705351"/>
            <a:ext cx="1121833" cy="956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Text Placeholder 2"/>
          <p:cNvSpPr>
            <a:spLocks noGrp="1"/>
          </p:cNvSpPr>
          <p:nvPr>
            <p:ph type="body" sz="quarter" idx="14"/>
          </p:nvPr>
        </p:nvSpPr>
        <p:spPr bwMode="auto">
          <a:xfrm>
            <a:off x="0" y="228600"/>
            <a:ext cx="91440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000" b="0" dirty="0">
                <a:solidFill>
                  <a:srgbClr val="000000"/>
                </a:solidFill>
                <a:latin typeface="Calibri"/>
                <a:ea typeface="MS PGothic" charset="0"/>
                <a:cs typeface="Calibri"/>
              </a:rPr>
              <a:t>Cache miss and Control bandwidth usage</a:t>
            </a:r>
          </a:p>
        </p:txBody>
      </p:sp>
    </p:spTree>
    <p:extLst>
      <p:ext uri="{BB962C8B-B14F-4D97-AF65-F5344CB8AC3E}">
        <p14:creationId xmlns:p14="http://schemas.microsoft.com/office/powerpoint/2010/main" val="3663367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nodeType="afterGroup">
                            <p:stCondLst>
                              <p:cond delay="500"/>
                            </p:stCondLst>
                            <p:childTnLst>
                              <p:par>
                                <p:cTn id="11" presetID="6" presetClass="emph" presetSubtype="0" autoRev="1" fill="hold" nodeType="afterEffect">
                                  <p:stCondLst>
                                    <p:cond delay="0"/>
                                  </p:stCondLst>
                                  <p:childTnLst>
                                    <p:animScale>
                                      <p:cBhvr>
                                        <p:cTn id="12" dur="500" fill="hold"/>
                                        <p:tgtEl>
                                          <p:spTgt spid="18"/>
                                        </p:tgtEl>
                                      </p:cBhvr>
                                      <p:by x="150000" y="150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nodeType="afterGroup">
                            <p:stCondLst>
                              <p:cond delay="500"/>
                            </p:stCondLst>
                            <p:childTnLst>
                              <p:par>
                                <p:cTn id="21" presetID="6" presetClass="emph" presetSubtype="0" autoRev="1" fill="hold" nodeType="afterEffect">
                                  <p:stCondLst>
                                    <p:cond delay="0"/>
                                  </p:stCondLst>
                                  <p:childTnLst>
                                    <p:animScale>
                                      <p:cBhvr>
                                        <p:cTn id="22" dur="500" fill="hold"/>
                                        <p:tgtEl>
                                          <p:spTgt spid="17"/>
                                        </p:tgtEl>
                                      </p:cBhvr>
                                      <p:by x="150000" y="150000"/>
                                    </p:animScale>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nodeType="click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50"/>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22" presetClass="entr" presetSubtype="4"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down)">
                                      <p:cBhvr>
                                        <p:cTn id="65" dur="500"/>
                                        <p:tgtEl>
                                          <p:spTgt spid="13"/>
                                        </p:tgtEl>
                                      </p:cBhvr>
                                    </p:animEffect>
                                  </p:childTnLst>
                                </p:cTn>
                              </p:par>
                              <p:par>
                                <p:cTn id="66" presetID="10" presetClass="entr" presetSubtype="0" fill="hold"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 presetClass="entr" presetSubtype="0" fill="hold" nodeType="withEffect">
                                  <p:stCondLst>
                                    <p:cond delay="0"/>
                                  </p:stCondLst>
                                  <p:childTnLst>
                                    <p:set>
                                      <p:cBhvr>
                                        <p:cTn id="70" dur="1" fill="hold">
                                          <p:stCondLst>
                                            <p:cond delay="0"/>
                                          </p:stCondLst>
                                        </p:cTn>
                                        <p:tgtEl>
                                          <p:spTgt spid="23562"/>
                                        </p:tgtEl>
                                        <p:attrNameLst>
                                          <p:attrName>style.visibility</p:attrName>
                                        </p:attrNameLst>
                                      </p:cBhvr>
                                      <p:to>
                                        <p:strVal val="visible"/>
                                      </p:to>
                                    </p:set>
                                  </p:childTnLst>
                                </p:cTn>
                              </p:par>
                            </p:childTnLst>
                          </p:cTn>
                        </p:par>
                        <p:par>
                          <p:cTn id="71" fill="hold" nodeType="afterGroup">
                            <p:stCondLst>
                              <p:cond delay="500"/>
                            </p:stCondLst>
                            <p:childTnLst>
                              <p:par>
                                <p:cTn id="72" presetID="6" presetClass="emph" presetSubtype="0" autoRev="1" fill="hold" nodeType="afterEffect">
                                  <p:stCondLst>
                                    <p:cond delay="0"/>
                                  </p:stCondLst>
                                  <p:childTnLst>
                                    <p:animScale>
                                      <p:cBhvr>
                                        <p:cTn id="73" dur="500" fill="hold"/>
                                        <p:tgtEl>
                                          <p:spTgt spid="23562"/>
                                        </p:tgtEl>
                                      </p:cBhvr>
                                      <p:by x="150000" y="150000"/>
                                    </p:animScale>
                                  </p:childTnLst>
                                </p:cTn>
                              </p:par>
                            </p:childTnLst>
                          </p:cTn>
                        </p:par>
                        <p:par>
                          <p:cTn id="74" fill="hold" nodeType="afterGroup">
                            <p:stCondLst>
                              <p:cond delay="1500"/>
                            </p:stCondLst>
                            <p:childTnLst>
                              <p:par>
                                <p:cTn id="75" presetID="10" presetClass="entr" presetSubtype="0" fill="hold" nodeType="afterEffect">
                                  <p:stCondLst>
                                    <p:cond delay="0"/>
                                  </p:stCondLst>
                                  <p:childTnLst>
                                    <p:set>
                                      <p:cBhvr>
                                        <p:cTn id="76" dur="1" fill="hold">
                                          <p:stCondLst>
                                            <p:cond delay="0"/>
                                          </p:stCondLst>
                                        </p:cTn>
                                        <p:tgtEl>
                                          <p:spTgt spid="23564"/>
                                        </p:tgtEl>
                                        <p:attrNameLst>
                                          <p:attrName>style.visibility</p:attrName>
                                        </p:attrNameLst>
                                      </p:cBhvr>
                                      <p:to>
                                        <p:strVal val="visible"/>
                                      </p:to>
                                    </p:set>
                                    <p:animEffect transition="in" filter="fade">
                                      <p:cBhvr>
                                        <p:cTn id="77" dur="500"/>
                                        <p:tgtEl>
                                          <p:spTgt spid="23564"/>
                                        </p:tgtEl>
                                      </p:cBhvr>
                                    </p:animEffect>
                                  </p:childTnLst>
                                </p:cTn>
                              </p:par>
                              <p:par>
                                <p:cTn id="78" presetID="10" presetClass="entr" presetSubtype="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2"/>
          <p:cNvSpPr>
            <a:spLocks noGrp="1"/>
          </p:cNvSpPr>
          <p:nvPr>
            <p:ph type="body" sz="quarter" idx="14"/>
          </p:nvPr>
        </p:nvSpPr>
        <p:spPr bwMode="auto">
          <a:xfrm>
            <a:off x="2732618" y="78317"/>
            <a:ext cx="6326716" cy="77893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bodyPr>
          <a:lstStyle/>
          <a:p>
            <a:pPr>
              <a:spcBef>
                <a:spcPct val="0"/>
              </a:spcBef>
            </a:pPr>
            <a:r>
              <a:rPr lang="en-US" altLang="zh-CN" sz="2700">
                <a:latin typeface="Arial" charset="0"/>
                <a:ea typeface="MS PGothic" charset="0"/>
              </a:rPr>
              <a:t>Preliminary Evaluation Setup</a:t>
            </a:r>
          </a:p>
        </p:txBody>
      </p:sp>
      <p:sp>
        <p:nvSpPr>
          <p:cNvPr id="21507"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689D1597-1DE0-E945-BB59-5D88FE694D78}" type="datetime1">
              <a:rPr lang="en-US" altLang="zh-CN" sz="1200">
                <a:solidFill>
                  <a:srgbClr val="898989"/>
                </a:solidFill>
              </a:rPr>
              <a:pPr/>
              <a:t>11/13/20</a:t>
            </a:fld>
            <a:endParaRPr lang="en-US" altLang="zh-CN" sz="1200">
              <a:solidFill>
                <a:srgbClr val="898989"/>
              </a:solidFill>
            </a:endParaRPr>
          </a:p>
        </p:txBody>
      </p:sp>
      <p:sp>
        <p:nvSpPr>
          <p:cNvPr id="21508"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BE95EEAD-12C3-224C-A439-3FBFF92461E9}" type="slidenum">
              <a:rPr lang="en-US" altLang="zh-CN" sz="1200">
                <a:solidFill>
                  <a:srgbClr val="898989"/>
                </a:solidFill>
              </a:rPr>
              <a:pPr/>
              <a:t>94</a:t>
            </a:fld>
            <a:endParaRPr lang="en-US" altLang="zh-CN" sz="1200">
              <a:solidFill>
                <a:srgbClr val="898989"/>
              </a:solidFill>
            </a:endParaRPr>
          </a:p>
        </p:txBody>
      </p:sp>
      <p:sp>
        <p:nvSpPr>
          <p:cNvPr id="44" name="Text Placeholder 1"/>
          <p:cNvSpPr>
            <a:spLocks noGrp="1"/>
          </p:cNvSpPr>
          <p:nvPr>
            <p:ph type="body" sz="quarter" idx="12"/>
          </p:nvPr>
        </p:nvSpPr>
        <p:spPr bwMode="auto">
          <a:xfrm>
            <a:off x="914400" y="1109133"/>
            <a:ext cx="7772400" cy="5247217"/>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Autofit/>
          </a:bodyPr>
          <a:lstStyle/>
          <a:p>
            <a:pPr marL="342900">
              <a:spcBef>
                <a:spcPct val="0"/>
              </a:spcBef>
              <a:buFont typeface="Wingdings" pitchFamily="2" charset="2"/>
              <a:buChar char="v"/>
            </a:pPr>
            <a:r>
              <a:rPr lang="en-US" altLang="zh-CN" b="0" dirty="0">
                <a:ea typeface="MS PGothic" charset="0"/>
                <a:cs typeface="Times New Roman" charset="0"/>
              </a:rPr>
              <a:t>Caching exact match rules (CEM)</a:t>
            </a:r>
            <a:endParaRPr lang="en-US" altLang="zh-CN" dirty="0">
              <a:ea typeface="MS PGothic" charset="0"/>
              <a:cs typeface="Times New Roman" charset="0"/>
            </a:endParaRPr>
          </a:p>
          <a:p>
            <a:pPr marL="1200150" lvl="1">
              <a:spcBef>
                <a:spcPct val="0"/>
              </a:spcBef>
              <a:buFont typeface="Wingdings" pitchFamily="2" charset="2"/>
              <a:buChar char="§"/>
            </a:pPr>
            <a:r>
              <a:rPr lang="en-US" altLang="zh-CN" sz="2000" dirty="0">
                <a:ea typeface="MS PGothic" charset="0"/>
                <a:cs typeface="Times New Roman" charset="0"/>
              </a:rPr>
              <a:t>Since rarely do flows share exactly the same 5-tuple address, each flow arrival contributes to a cache miss in CEM.</a:t>
            </a:r>
          </a:p>
          <a:p>
            <a:pPr marL="1200150" lvl="1">
              <a:spcBef>
                <a:spcPct val="0"/>
              </a:spcBef>
              <a:buFont typeface="Wingdings" pitchFamily="2" charset="2"/>
              <a:buChar char="§"/>
            </a:pPr>
            <a:r>
              <a:rPr lang="en-US" altLang="zh-CN" sz="2000" dirty="0">
                <a:ea typeface="MS PGothic" charset="0"/>
                <a:cs typeface="Times New Roman" charset="0"/>
              </a:rPr>
              <a:t>Flow  setup time = 1956.3 us @1000 flows/sec</a:t>
            </a:r>
          </a:p>
          <a:p>
            <a:pPr marL="342900">
              <a:spcBef>
                <a:spcPct val="0"/>
              </a:spcBef>
              <a:buFont typeface="Wingdings" pitchFamily="2" charset="2"/>
              <a:buChar char="v"/>
            </a:pPr>
            <a:r>
              <a:rPr lang="en-US" altLang="zh-CN" b="0" dirty="0">
                <a:ea typeface="MS PGothic" charset="0"/>
                <a:cs typeface="Times New Roman" charset="0"/>
              </a:rPr>
              <a:t>Caching dependent rules (CDR)</a:t>
            </a:r>
            <a:endParaRPr lang="en-US" altLang="zh-CN" dirty="0">
              <a:ea typeface="MS PGothic" charset="0"/>
              <a:cs typeface="Times New Roman" charset="0"/>
            </a:endParaRPr>
          </a:p>
          <a:p>
            <a:pPr marL="1200150" lvl="1">
              <a:spcBef>
                <a:spcPct val="0"/>
              </a:spcBef>
              <a:buFont typeface="Wingdings" pitchFamily="2" charset="2"/>
              <a:buChar char="§"/>
            </a:pPr>
            <a:r>
              <a:rPr lang="en-US" altLang="zh-CN" sz="2000" dirty="0">
                <a:ea typeface="MS PGothic" charset="0"/>
                <a:cs typeface="Times New Roman" charset="0"/>
              </a:rPr>
              <a:t>Since it requires all the dependent rules to be installed, it quickly overflows the memory. </a:t>
            </a:r>
          </a:p>
          <a:p>
            <a:pPr marL="1200150" lvl="1">
              <a:spcBef>
                <a:spcPct val="0"/>
              </a:spcBef>
              <a:buFont typeface="Wingdings" pitchFamily="2" charset="2"/>
              <a:buChar char="§"/>
            </a:pPr>
            <a:r>
              <a:rPr lang="en-US" altLang="zh-CN" sz="2000" dirty="0">
                <a:ea typeface="MS PGothic" charset="0"/>
                <a:cs typeface="Times New Roman" charset="0"/>
              </a:rPr>
              <a:t>Flow  setup time = 553.4 us @1000 flows/sec</a:t>
            </a:r>
          </a:p>
          <a:p>
            <a:pPr marL="342900">
              <a:spcBef>
                <a:spcPct val="0"/>
              </a:spcBef>
              <a:buFont typeface="Wingdings" pitchFamily="2" charset="2"/>
              <a:buChar char="v"/>
            </a:pPr>
            <a:r>
              <a:rPr lang="en-US" altLang="zh-CN" b="0" dirty="0">
                <a:ea typeface="MS PGothic" charset="0"/>
                <a:cs typeface="Times New Roman" charset="0"/>
              </a:rPr>
              <a:t>Caching micro rules (CMR)</a:t>
            </a:r>
          </a:p>
          <a:p>
            <a:pPr marL="1200150" lvl="1">
              <a:spcBef>
                <a:spcPct val="0"/>
              </a:spcBef>
              <a:buFont typeface="Wingdings" pitchFamily="2" charset="2"/>
              <a:buChar char="§"/>
            </a:pPr>
            <a:r>
              <a:rPr lang="en-US" altLang="zh-CN" sz="2000" dirty="0">
                <a:ea typeface="MS PGothic" charset="0"/>
                <a:cs typeface="Times New Roman" charset="0"/>
              </a:rPr>
              <a:t>It benefits from caching micro range rules and performs better than the prior two. However, as too many micro rules are generated and cached, it also overwhelms the memory. </a:t>
            </a:r>
          </a:p>
          <a:p>
            <a:pPr marL="1200150" lvl="1">
              <a:spcBef>
                <a:spcPct val="0"/>
              </a:spcBef>
              <a:buFont typeface="Wingdings" pitchFamily="2" charset="2"/>
              <a:buChar char="§"/>
            </a:pPr>
            <a:r>
              <a:rPr lang="en-US" altLang="zh-CN" sz="2000" dirty="0">
                <a:ea typeface="MS PGothic" charset="0"/>
                <a:cs typeface="Times New Roman" charset="0"/>
              </a:rPr>
              <a:t>Flow  setup time = 66 us @1000 flows/sec</a:t>
            </a:r>
          </a:p>
          <a:p>
            <a:pPr marL="342900">
              <a:spcBef>
                <a:spcPct val="0"/>
              </a:spcBef>
              <a:buFont typeface="Wingdings" pitchFamily="2" charset="2"/>
              <a:buChar char="v"/>
            </a:pPr>
            <a:r>
              <a:rPr lang="en-US" altLang="zh-CN" b="0" dirty="0">
                <a:ea typeface="MS PGothic" charset="0"/>
                <a:cs typeface="Times New Roman" charset="0"/>
              </a:rPr>
              <a:t>Caching rules in Buckets (CDR)</a:t>
            </a:r>
            <a:endParaRPr lang="en-US" altLang="zh-CN" dirty="0">
              <a:ea typeface="MS PGothic" charset="0"/>
              <a:cs typeface="Times New Roman" charset="0"/>
            </a:endParaRPr>
          </a:p>
          <a:p>
            <a:pPr marL="1200150" lvl="1">
              <a:spcBef>
                <a:spcPct val="0"/>
              </a:spcBef>
              <a:buFont typeface="Wingdings" pitchFamily="2" charset="2"/>
              <a:buChar char="§"/>
            </a:pPr>
            <a:r>
              <a:rPr lang="en-US" altLang="zh-CN" sz="2000" dirty="0">
                <a:ea typeface="MS PGothic" charset="0"/>
                <a:cs typeface="Times New Roman" charset="0"/>
              </a:rPr>
              <a:t>It generates more than one tenth cache misses of CMR, and the bandwidth consumption is more than a half less.</a:t>
            </a:r>
          </a:p>
          <a:p>
            <a:pPr marL="1200150" lvl="1">
              <a:spcBef>
                <a:spcPct val="0"/>
              </a:spcBef>
              <a:buFont typeface="Wingdings" pitchFamily="2" charset="2"/>
              <a:buChar char="§"/>
            </a:pPr>
            <a:r>
              <a:rPr lang="en-US" altLang="zh-CN" sz="2000" dirty="0">
                <a:ea typeface="MS PGothic" charset="0"/>
                <a:cs typeface="Times New Roman" charset="0"/>
              </a:rPr>
              <a:t>Flow  setup time = 37.9 us @1000 flows/sec</a:t>
            </a:r>
          </a:p>
        </p:txBody>
      </p:sp>
      <p:sp>
        <p:nvSpPr>
          <p:cNvPr id="6" name="Text Placeholder 2"/>
          <p:cNvSpPr txBox="1">
            <a:spLocks/>
          </p:cNvSpPr>
          <p:nvPr/>
        </p:nvSpPr>
        <p:spPr bwMode="auto">
          <a:xfrm>
            <a:off x="0" y="228600"/>
            <a:ext cx="9144000" cy="584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0" indent="-342900" algn="r" defTabSz="914400" rtl="0" eaLnBrk="1" latinLnBrk="0" hangingPunct="1">
              <a:spcBef>
                <a:spcPts val="0"/>
              </a:spcBef>
              <a:buFont typeface="Arial" pitchFamily="34" charset="0"/>
              <a:buChar char="•"/>
              <a:defRPr sz="1400" b="1" kern="1200" baseline="0">
                <a:solidFill>
                  <a:schemeClr val="bg1"/>
                </a:solidFill>
                <a:latin typeface="+mn-lt"/>
                <a:ea typeface="+mn-ea"/>
                <a:cs typeface="+mn-cs"/>
              </a:defRPr>
            </a:lvl1pPr>
            <a:lvl2pPr marL="457189"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377"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566"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754"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spcBef>
                <a:spcPct val="0"/>
              </a:spcBef>
              <a:buFont typeface="Arial" pitchFamily="34" charset="0"/>
              <a:buNone/>
            </a:pPr>
            <a:r>
              <a:rPr lang="en-US" altLang="zh-CN" sz="4000" b="0" dirty="0">
                <a:solidFill>
                  <a:srgbClr val="000000"/>
                </a:solidFill>
                <a:latin typeface="Calibri"/>
                <a:ea typeface="MS PGothic" charset="0"/>
                <a:cs typeface="Calibri"/>
              </a:rPr>
              <a:t>Performance Comparison</a:t>
            </a:r>
          </a:p>
        </p:txBody>
      </p:sp>
    </p:spTree>
    <p:extLst>
      <p:ext uri="{BB962C8B-B14F-4D97-AF65-F5344CB8AC3E}">
        <p14:creationId xmlns:p14="http://schemas.microsoft.com/office/powerpoint/2010/main" val="3795882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30DC1285-C946-8D41-A011-09C5E508E498}" type="datetime1">
              <a:rPr lang="en-US" altLang="zh-CN" sz="1200">
                <a:solidFill>
                  <a:srgbClr val="898989"/>
                </a:solidFill>
              </a:rPr>
              <a:pPr/>
              <a:t>11/13/20</a:t>
            </a:fld>
            <a:endParaRPr lang="en-US" altLang="zh-CN" sz="1200">
              <a:solidFill>
                <a:srgbClr val="898989"/>
              </a:solidFill>
            </a:endParaRPr>
          </a:p>
        </p:txBody>
      </p:sp>
      <p:sp>
        <p:nvSpPr>
          <p:cNvPr id="25604" name="Slide Number Placeholder 4"/>
          <p:cNvSpPr>
            <a:spLocks noGrp="1"/>
          </p:cNvSpPr>
          <p:nvPr>
            <p:ph type="sldNum" sz="quarter" idx="16"/>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F770F369-ED32-CB4E-A416-181A3D62E729}" type="slidenum">
              <a:rPr lang="en-US" altLang="zh-CN" sz="1200">
                <a:solidFill>
                  <a:srgbClr val="898989"/>
                </a:solidFill>
              </a:rPr>
              <a:pPr/>
              <a:t>95</a:t>
            </a:fld>
            <a:endParaRPr lang="en-US" altLang="zh-CN" sz="1200">
              <a:solidFill>
                <a:srgbClr val="89898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4017" y="1236134"/>
            <a:ext cx="709083" cy="4999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1" y="956733"/>
            <a:ext cx="876300" cy="5200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9451" y="6157385"/>
            <a:ext cx="5228167"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Group 30"/>
          <p:cNvGrpSpPr>
            <a:grpSpLocks/>
          </p:cNvGrpSpPr>
          <p:nvPr/>
        </p:nvGrpSpPr>
        <p:grpSpPr bwMode="auto">
          <a:xfrm>
            <a:off x="103718" y="6043088"/>
            <a:ext cx="1751364" cy="442383"/>
            <a:chOff x="1579267" y="4366663"/>
            <a:chExt cx="1313236" cy="334175"/>
          </a:xfrm>
        </p:grpSpPr>
        <p:cxnSp>
          <p:nvCxnSpPr>
            <p:cNvPr id="17" name="Straight Arrow Connector 16"/>
            <p:cNvCxnSpPr>
              <a:cxnSpLocks noChangeShapeType="1"/>
            </p:cNvCxnSpPr>
            <p:nvPr/>
          </p:nvCxnSpPr>
          <p:spPr bwMode="auto">
            <a:xfrm flipH="1">
              <a:off x="1579267" y="4700838"/>
              <a:ext cx="1304640" cy="0"/>
            </a:xfrm>
            <a:prstGeom prst="straightConnector1">
              <a:avLst/>
            </a:prstGeom>
            <a:noFill/>
            <a:ln w="25400">
              <a:solidFill>
                <a:srgbClr val="17375E"/>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5624" name="TextBox 29"/>
            <p:cNvSpPr txBox="1">
              <a:spLocks noChangeArrowheads="1"/>
            </p:cNvSpPr>
            <p:nvPr/>
          </p:nvSpPr>
          <p:spPr bwMode="auto">
            <a:xfrm>
              <a:off x="1626436" y="4366663"/>
              <a:ext cx="1266067" cy="313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100" b="1">
                  <a:latin typeface="Times New Roman" charset="0"/>
                  <a:cs typeface="Times New Roman" charset="0"/>
                </a:rPr>
                <a:t>Small bucket</a:t>
              </a:r>
              <a:endParaRPr lang="zh-CN" altLang="en-US" sz="2100" b="1">
                <a:latin typeface="Times New Roman" charset="0"/>
                <a:cs typeface="Times New Roman" charset="0"/>
              </a:endParaRPr>
            </a:p>
          </p:txBody>
        </p:sp>
      </p:grpSp>
      <p:grpSp>
        <p:nvGrpSpPr>
          <p:cNvPr id="19" name="Group 34"/>
          <p:cNvGrpSpPr>
            <a:grpSpLocks/>
          </p:cNvGrpSpPr>
          <p:nvPr/>
        </p:nvGrpSpPr>
        <p:grpSpPr bwMode="auto">
          <a:xfrm>
            <a:off x="7366000" y="6015562"/>
            <a:ext cx="1723549" cy="440266"/>
            <a:chOff x="1626436" y="4366659"/>
            <a:chExt cx="1293475" cy="331013"/>
          </a:xfrm>
        </p:grpSpPr>
        <p:cxnSp>
          <p:nvCxnSpPr>
            <p:cNvPr id="20" name="Straight Arrow Connector 19"/>
            <p:cNvCxnSpPr>
              <a:cxnSpLocks noChangeShapeType="1"/>
            </p:cNvCxnSpPr>
            <p:nvPr/>
          </p:nvCxnSpPr>
          <p:spPr bwMode="auto">
            <a:xfrm>
              <a:off x="1626436" y="4697672"/>
              <a:ext cx="1293038" cy="0"/>
            </a:xfrm>
            <a:prstGeom prst="straightConnector1">
              <a:avLst/>
            </a:prstGeom>
            <a:noFill/>
            <a:ln w="25400">
              <a:solidFill>
                <a:srgbClr val="17375E"/>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5622" name="TextBox 36"/>
            <p:cNvSpPr txBox="1">
              <a:spLocks noChangeArrowheads="1"/>
            </p:cNvSpPr>
            <p:nvPr/>
          </p:nvSpPr>
          <p:spPr bwMode="auto">
            <a:xfrm>
              <a:off x="1626436" y="4366659"/>
              <a:ext cx="1293475" cy="312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100" b="1">
                  <a:latin typeface="Times New Roman" charset="0"/>
                  <a:cs typeface="Times New Roman" charset="0"/>
                </a:rPr>
                <a:t>Large bucket</a:t>
              </a:r>
              <a:endParaRPr lang="zh-CN" altLang="en-US" sz="2100" b="1">
                <a:latin typeface="Times New Roman" charset="0"/>
                <a:cs typeface="Times New Roman" charset="0"/>
              </a:endParaRPr>
            </a:p>
          </p:txBody>
        </p:sp>
      </p:grpSp>
      <p:pic>
        <p:nvPicPr>
          <p:cNvPr id="25610"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17701" y="956733"/>
            <a:ext cx="5473700" cy="5200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54434" y="2432051"/>
            <a:ext cx="241300" cy="227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48617" y="6407151"/>
            <a:ext cx="1742016" cy="194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06501" y="2631018"/>
            <a:ext cx="266700" cy="2010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19351" y="1128185"/>
            <a:ext cx="4705349" cy="4650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19351" y="1168400"/>
            <a:ext cx="4705349"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2923118" y="1092201"/>
            <a:ext cx="3399367" cy="2239433"/>
            <a:chOff x="1201541" y="874612"/>
            <a:chExt cx="2549563" cy="1680426"/>
          </a:xfrm>
        </p:grpSpPr>
        <p:cxnSp>
          <p:nvCxnSpPr>
            <p:cNvPr id="36" name="Straight Arrow Connector 35"/>
            <p:cNvCxnSpPr>
              <a:cxnSpLocks noChangeShapeType="1"/>
            </p:cNvCxnSpPr>
            <p:nvPr/>
          </p:nvCxnSpPr>
          <p:spPr bwMode="auto">
            <a:xfrm>
              <a:off x="1844488" y="1227216"/>
              <a:ext cx="1725639" cy="1327822"/>
            </a:xfrm>
            <a:prstGeom prst="straightConnector1">
              <a:avLst/>
            </a:prstGeom>
            <a:noFill/>
            <a:ln w="25400">
              <a:solidFill>
                <a:srgbClr val="57068C"/>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7" name="Straight Arrow Connector 36"/>
            <p:cNvCxnSpPr>
              <a:cxnSpLocks noChangeShapeType="1"/>
            </p:cNvCxnSpPr>
            <p:nvPr/>
          </p:nvCxnSpPr>
          <p:spPr bwMode="auto">
            <a:xfrm flipH="1">
              <a:off x="1477770" y="1227216"/>
              <a:ext cx="366717" cy="1151521"/>
            </a:xfrm>
            <a:prstGeom prst="straightConnector1">
              <a:avLst/>
            </a:prstGeom>
            <a:noFill/>
            <a:ln w="25400">
              <a:solidFill>
                <a:srgbClr val="57068C"/>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5619" name="TextBox 10"/>
            <p:cNvSpPr txBox="1">
              <a:spLocks noChangeArrowheads="1"/>
            </p:cNvSpPr>
            <p:nvPr/>
          </p:nvSpPr>
          <p:spPr bwMode="auto">
            <a:xfrm>
              <a:off x="1201541" y="874612"/>
              <a:ext cx="2549563" cy="381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ltLang="zh-CN" sz="2700" b="1" i="1" u="sng">
                  <a:solidFill>
                    <a:srgbClr val="0070C0"/>
                  </a:solidFill>
                  <a:cs typeface="Times New Roman" charset="0"/>
                </a:rPr>
                <a:t>Memory overflow</a:t>
              </a:r>
              <a:endParaRPr lang="zh-CN" altLang="en-US" sz="2700" b="1" i="1" u="sng">
                <a:solidFill>
                  <a:srgbClr val="0070C0"/>
                </a:solidFill>
                <a:cs typeface="Times New Roman" charset="0"/>
              </a:endParaRPr>
            </a:p>
          </p:txBody>
        </p:sp>
      </p:grpSp>
      <p:sp>
        <p:nvSpPr>
          <p:cNvPr id="2" name="Left Brace 1"/>
          <p:cNvSpPr>
            <a:spLocks/>
          </p:cNvSpPr>
          <p:nvPr/>
        </p:nvSpPr>
        <p:spPr bwMode="auto">
          <a:xfrm rot="-5400000">
            <a:off x="4609042" y="5051427"/>
            <a:ext cx="292100" cy="2139949"/>
          </a:xfrm>
          <a:prstGeom prst="leftBrace">
            <a:avLst>
              <a:gd name="adj1" fmla="val 8344"/>
              <a:gd name="adj2" fmla="val 49051"/>
            </a:avLst>
          </a:prstGeom>
          <a:noFill/>
          <a:ln w="38100">
            <a:solidFill>
              <a:srgbClr val="00B05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lIns="121917" tIns="60958" rIns="121917" bIns="60958" anchor="ctr"/>
          <a:lstStyle/>
          <a:p>
            <a:pPr algn="ctr"/>
            <a:endParaRPr lang="zh-CN" altLang="en-US">
              <a:ea typeface="黑体" charset="0"/>
              <a:cs typeface="黑体" charset="0"/>
            </a:endParaRPr>
          </a:p>
        </p:txBody>
      </p:sp>
      <p:sp>
        <p:nvSpPr>
          <p:cNvPr id="27" name="Text Placeholder 2"/>
          <p:cNvSpPr>
            <a:spLocks noGrp="1"/>
          </p:cNvSpPr>
          <p:nvPr>
            <p:ph type="body" sz="quarter" idx="14"/>
          </p:nvPr>
        </p:nvSpPr>
        <p:spPr bwMode="auto">
          <a:xfrm>
            <a:off x="0" y="228600"/>
            <a:ext cx="9144000" cy="584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 anchorCtr="0" compatLnSpc="1">
            <a:prstTxWarp prst="textNoShape">
              <a:avLst/>
            </a:prstTxWarp>
            <a:noAutofit/>
          </a:bodyPr>
          <a:lstStyle/>
          <a:p>
            <a:pPr indent="0" algn="ctr">
              <a:spcBef>
                <a:spcPct val="0"/>
              </a:spcBef>
              <a:buNone/>
            </a:pPr>
            <a:r>
              <a:rPr lang="en-US" altLang="zh-CN" sz="4000" b="0" dirty="0">
                <a:solidFill>
                  <a:srgbClr val="000000"/>
                </a:solidFill>
                <a:latin typeface="Calibri"/>
                <a:ea typeface="MS PGothic" charset="0"/>
                <a:cs typeface="Calibri"/>
              </a:rPr>
              <a:t>Effect of tuning bucket size</a:t>
            </a:r>
          </a:p>
        </p:txBody>
      </p:sp>
    </p:spTree>
    <p:extLst>
      <p:ext uri="{BB962C8B-B14F-4D97-AF65-F5344CB8AC3E}">
        <p14:creationId xmlns:p14="http://schemas.microsoft.com/office/powerpoint/2010/main" val="1236225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nodeType="afterGroup">
                            <p:stCondLst>
                              <p:cond delay="500"/>
                            </p:stCondLst>
                            <p:childTnLst>
                              <p:par>
                                <p:cTn id="11" presetID="6" presetClass="emph" presetSubtype="0" autoRev="1" fill="hold" nodeType="afterEffect">
                                  <p:stCondLst>
                                    <p:cond delay="0"/>
                                  </p:stCondLst>
                                  <p:childTnLst>
                                    <p:animScale>
                                      <p:cBhvr>
                                        <p:cTn id="12" dur="500" fill="hold"/>
                                        <p:tgtEl>
                                          <p:spTgt spid="15"/>
                                        </p:tgtEl>
                                      </p:cBhvr>
                                      <p:by x="150000" y="150000"/>
                                    </p:animScale>
                                  </p:childTnLst>
                                </p:cTn>
                              </p:par>
                            </p:childTnLst>
                          </p:cTn>
                        </p:par>
                        <p:par>
                          <p:cTn id="13" fill="hold" nodeType="afterGroup">
                            <p:stCondLst>
                              <p:cond delay="1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nodeType="afterGroup">
                            <p:stCondLst>
                              <p:cond delay="500"/>
                            </p:stCondLst>
                            <p:childTnLst>
                              <p:par>
                                <p:cTn id="28" presetID="6" presetClass="emph" presetSubtype="0" autoRev="1" fill="hold" nodeType="afterEffect">
                                  <p:stCondLst>
                                    <p:cond delay="0"/>
                                  </p:stCondLst>
                                  <p:childTnLst>
                                    <p:animScale>
                                      <p:cBhvr>
                                        <p:cTn id="29" dur="500" fill="hold"/>
                                        <p:tgtEl>
                                          <p:spTgt spid="25"/>
                                        </p:tgtEl>
                                      </p:cBhvr>
                                      <p:by x="150000" y="150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2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par>
                          <p:cTn id="42" fill="hold" nodeType="afterGroup">
                            <p:stCondLst>
                              <p:cond delay="500"/>
                            </p:stCondLst>
                            <p:childTnLst>
                              <p:par>
                                <p:cTn id="43" presetID="6" presetClass="emph" presetSubtype="0" autoRev="1" fill="hold" nodeType="afterEffect">
                                  <p:stCondLst>
                                    <p:cond delay="0"/>
                                  </p:stCondLst>
                                  <p:childTnLst>
                                    <p:animScale>
                                      <p:cBhvr>
                                        <p:cTn id="44" dur="500" fill="hold"/>
                                        <p:tgtEl>
                                          <p:spTgt spid="10"/>
                                        </p:tgtEl>
                                      </p:cBhvr>
                                      <p:by x="150000" y="15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Date Placeholder 3"/>
          <p:cNvSpPr>
            <a:spLocks noGrp="1"/>
          </p:cNvSpPr>
          <p:nvPr>
            <p:ph type="dt" sz="quarter" idx="1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marL="990575" indent="-380990">
              <a:defRPr sz="3200">
                <a:solidFill>
                  <a:schemeClr val="tx1"/>
                </a:solidFill>
                <a:latin typeface="Arial" charset="0"/>
                <a:ea typeface="MS PGothic" charset="0"/>
                <a:cs typeface="MS PGothic" charset="0"/>
              </a:defRPr>
            </a:lvl2pPr>
            <a:lvl3pPr marL="1523962" indent="-304792">
              <a:defRPr sz="3200">
                <a:solidFill>
                  <a:schemeClr val="tx1"/>
                </a:solidFill>
                <a:latin typeface="Arial" charset="0"/>
                <a:ea typeface="MS PGothic" charset="0"/>
                <a:cs typeface="MS PGothic" charset="0"/>
              </a:defRPr>
            </a:lvl3pPr>
            <a:lvl4pPr marL="2133547" indent="-304792">
              <a:defRPr sz="3200">
                <a:solidFill>
                  <a:schemeClr val="tx1"/>
                </a:solidFill>
                <a:latin typeface="Arial" charset="0"/>
                <a:ea typeface="MS PGothic" charset="0"/>
                <a:cs typeface="MS PGothic" charset="0"/>
              </a:defRPr>
            </a:lvl4pPr>
            <a:lvl5pPr marL="2743131" indent="-304792">
              <a:defRPr sz="3200">
                <a:solidFill>
                  <a:schemeClr val="tx1"/>
                </a:solidFill>
                <a:latin typeface="Arial" charset="0"/>
                <a:ea typeface="MS PGothic" charset="0"/>
                <a:cs typeface="MS PGothic" charset="0"/>
              </a:defRPr>
            </a:lvl5pPr>
            <a:lvl6pPr marL="3352716" indent="-304792" eaLnBrk="0" fontAlgn="base" hangingPunct="0">
              <a:spcBef>
                <a:spcPct val="0"/>
              </a:spcBef>
              <a:spcAft>
                <a:spcPct val="0"/>
              </a:spcAft>
              <a:defRPr sz="3200">
                <a:solidFill>
                  <a:schemeClr val="tx1"/>
                </a:solidFill>
                <a:latin typeface="Arial" charset="0"/>
                <a:ea typeface="MS PGothic" charset="0"/>
                <a:cs typeface="MS PGothic" charset="0"/>
              </a:defRPr>
            </a:lvl6pPr>
            <a:lvl7pPr marL="3962301" indent="-304792" eaLnBrk="0" fontAlgn="base" hangingPunct="0">
              <a:spcBef>
                <a:spcPct val="0"/>
              </a:spcBef>
              <a:spcAft>
                <a:spcPct val="0"/>
              </a:spcAft>
              <a:defRPr sz="3200">
                <a:solidFill>
                  <a:schemeClr val="tx1"/>
                </a:solidFill>
                <a:latin typeface="Arial" charset="0"/>
                <a:ea typeface="MS PGothic" charset="0"/>
                <a:cs typeface="MS PGothic" charset="0"/>
              </a:defRPr>
            </a:lvl7pPr>
            <a:lvl8pPr marL="4571886" indent="-304792" eaLnBrk="0" fontAlgn="base" hangingPunct="0">
              <a:spcBef>
                <a:spcPct val="0"/>
              </a:spcBef>
              <a:spcAft>
                <a:spcPct val="0"/>
              </a:spcAft>
              <a:defRPr sz="3200">
                <a:solidFill>
                  <a:schemeClr val="tx1"/>
                </a:solidFill>
                <a:latin typeface="Arial" charset="0"/>
                <a:ea typeface="MS PGothic" charset="0"/>
                <a:cs typeface="MS PGothic" charset="0"/>
              </a:defRPr>
            </a:lvl8pPr>
            <a:lvl9pPr marL="5181470" indent="-304792" eaLnBrk="0" fontAlgn="base" hangingPunct="0">
              <a:spcBef>
                <a:spcPct val="0"/>
              </a:spcBef>
              <a:spcAft>
                <a:spcPct val="0"/>
              </a:spcAft>
              <a:defRPr sz="3200">
                <a:solidFill>
                  <a:schemeClr val="tx1"/>
                </a:solidFill>
                <a:latin typeface="Arial" charset="0"/>
                <a:ea typeface="MS PGothic" charset="0"/>
                <a:cs typeface="MS PGothic" charset="0"/>
              </a:defRPr>
            </a:lvl9pPr>
          </a:lstStyle>
          <a:p>
            <a:fld id="{30601AC0-1813-9447-9EAC-31D34073B3FA}" type="datetime1">
              <a:rPr lang="en-US" altLang="zh-CN" sz="1200">
                <a:solidFill>
                  <a:srgbClr val="898989"/>
                </a:solidFill>
              </a:rPr>
              <a:pPr/>
              <a:t>11/13/20</a:t>
            </a:fld>
            <a:endParaRPr lang="en-US" altLang="zh-CN" sz="1200">
              <a:solidFill>
                <a:srgbClr val="898989"/>
              </a:solidFill>
            </a:endParaRPr>
          </a:p>
        </p:txBody>
      </p:sp>
      <p:sp>
        <p:nvSpPr>
          <p:cNvPr id="27652" name="Text Placeholder 1"/>
          <p:cNvSpPr>
            <a:spLocks noGrp="1"/>
          </p:cNvSpPr>
          <p:nvPr>
            <p:ph type="body" sz="quarter" idx="12"/>
          </p:nvPr>
        </p:nvSpPr>
        <p:spPr bwMode="auto">
          <a:xfrm>
            <a:off x="501651" y="1185334"/>
            <a:ext cx="8316383" cy="510116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indent="0">
              <a:spcBef>
                <a:spcPct val="0"/>
              </a:spcBef>
              <a:buNone/>
            </a:pPr>
            <a:r>
              <a:rPr lang="en-US" altLang="zh-CN" sz="2400" b="0" dirty="0">
                <a:ea typeface="MS PGothic" charset="0"/>
                <a:cs typeface="Times New Roman" charset="0"/>
              </a:rPr>
              <a:t>CAB is a novel wildcard rule caching system which</a:t>
            </a:r>
          </a:p>
          <a:p>
            <a:pPr indent="0">
              <a:spcBef>
                <a:spcPct val="0"/>
              </a:spcBef>
              <a:buNone/>
            </a:pPr>
            <a:r>
              <a:rPr lang="en-US" altLang="zh-CN" sz="2400" b="0" dirty="0">
                <a:ea typeface="MS PGothic" charset="0"/>
                <a:cs typeface="Times New Roman" charset="0"/>
              </a:rPr>
              <a:t>	</a:t>
            </a:r>
          </a:p>
          <a:p>
            <a:pPr indent="0">
              <a:spcBef>
                <a:spcPct val="0"/>
              </a:spcBef>
              <a:buNone/>
            </a:pPr>
            <a:r>
              <a:rPr lang="en-US" altLang="zh-CN" sz="2400" b="0" dirty="0">
                <a:ea typeface="MS PGothic" charset="0"/>
                <a:cs typeface="Times New Roman" charset="0"/>
              </a:rPr>
              <a:t>	Resolves </a:t>
            </a:r>
            <a:r>
              <a:rPr lang="en-US" altLang="zh-CN" sz="2400" u="sng" dirty="0">
                <a:ea typeface="MS PGothic" charset="0"/>
                <a:cs typeface="Times New Roman" charset="0"/>
              </a:rPr>
              <a:t>rule dependency</a:t>
            </a:r>
            <a:r>
              <a:rPr lang="en-US" altLang="zh-CN" sz="2400" dirty="0">
                <a:ea typeface="MS PGothic" charset="0"/>
                <a:cs typeface="Times New Roman" charset="0"/>
              </a:rPr>
              <a:t> </a:t>
            </a:r>
            <a:r>
              <a:rPr lang="en-US" altLang="zh-CN" sz="2400" b="0" dirty="0">
                <a:ea typeface="MS PGothic" charset="0"/>
                <a:cs typeface="Times New Roman" charset="0"/>
              </a:rPr>
              <a:t>in wildcard rule caching</a:t>
            </a:r>
          </a:p>
          <a:p>
            <a:pPr indent="0">
              <a:spcBef>
                <a:spcPct val="0"/>
              </a:spcBef>
              <a:buNone/>
            </a:pPr>
            <a:endParaRPr lang="en-US" altLang="zh-CN" sz="2400" b="0" dirty="0">
              <a:ea typeface="MS PGothic" charset="0"/>
              <a:cs typeface="Times New Roman" charset="0"/>
            </a:endParaRPr>
          </a:p>
          <a:p>
            <a:pPr indent="0">
              <a:spcBef>
                <a:spcPct val="0"/>
              </a:spcBef>
              <a:buNone/>
            </a:pPr>
            <a:r>
              <a:rPr lang="en-US" altLang="zh-CN" sz="2400" b="0" dirty="0">
                <a:ea typeface="MS PGothic" charset="0"/>
                <a:cs typeface="Times New Roman" charset="0"/>
              </a:rPr>
              <a:t>	Achieves </a:t>
            </a:r>
            <a:r>
              <a:rPr lang="en-US" altLang="zh-CN" sz="2400" u="sng" dirty="0">
                <a:ea typeface="MS PGothic" charset="0"/>
                <a:cs typeface="Times New Roman" charset="0"/>
              </a:rPr>
              <a:t>efficient switch memory use</a:t>
            </a:r>
            <a:r>
              <a:rPr lang="en-US" altLang="zh-CN" sz="2400" b="0" dirty="0">
                <a:ea typeface="MS PGothic" charset="0"/>
                <a:cs typeface="Times New Roman" charset="0"/>
              </a:rPr>
              <a:t> and helps reducing </a:t>
            </a:r>
          </a:p>
          <a:p>
            <a:pPr marL="1600200" lvl="2" indent="-342900">
              <a:spcBef>
                <a:spcPct val="0"/>
              </a:spcBef>
              <a:buFont typeface="Wingdings" pitchFamily="2" charset="2"/>
              <a:buChar char="§"/>
            </a:pPr>
            <a:r>
              <a:rPr lang="en-US" altLang="zh-CN" dirty="0">
                <a:ea typeface="MS PGothic" charset="0"/>
                <a:cs typeface="Times New Roman" charset="0"/>
              </a:rPr>
              <a:t>control network bandwidth</a:t>
            </a:r>
          </a:p>
          <a:p>
            <a:pPr marL="1600200" lvl="2" indent="-342900">
              <a:spcBef>
                <a:spcPct val="0"/>
              </a:spcBef>
              <a:buFont typeface="Wingdings" pitchFamily="2" charset="2"/>
              <a:buChar char="§"/>
            </a:pPr>
            <a:r>
              <a:rPr lang="en-US" altLang="zh-CN" dirty="0">
                <a:ea typeface="MS PGothic" charset="0"/>
                <a:cs typeface="Times New Roman" charset="0"/>
              </a:rPr>
              <a:t>flow setup latency</a:t>
            </a:r>
          </a:p>
          <a:p>
            <a:pPr marL="1600200" lvl="2" indent="-342900">
              <a:spcBef>
                <a:spcPct val="0"/>
              </a:spcBef>
              <a:buFont typeface="Wingdings" pitchFamily="2" charset="2"/>
              <a:buChar char="§"/>
            </a:pPr>
            <a:r>
              <a:rPr lang="en-US" altLang="zh-CN" dirty="0">
                <a:ea typeface="MS PGothic" charset="0"/>
                <a:cs typeface="Times New Roman" charset="0"/>
              </a:rPr>
              <a:t>controller load</a:t>
            </a:r>
          </a:p>
          <a:p>
            <a:pPr>
              <a:spcBef>
                <a:spcPct val="0"/>
              </a:spcBef>
            </a:pPr>
            <a:endParaRPr lang="en-US" altLang="zh-CN" sz="2400" b="0" dirty="0">
              <a:ea typeface="MS PGothic" charset="0"/>
              <a:cs typeface="Times New Roman" charset="0"/>
            </a:endParaRPr>
          </a:p>
          <a:p>
            <a:pPr indent="0">
              <a:spcBef>
                <a:spcPct val="0"/>
              </a:spcBef>
              <a:buNone/>
            </a:pPr>
            <a:r>
              <a:rPr lang="en-US" altLang="zh-CN" sz="2400" b="0" dirty="0">
                <a:ea typeface="MS PGothic" charset="0"/>
                <a:cs typeface="Times New Roman" charset="0"/>
              </a:rPr>
              <a:t>	Fully </a:t>
            </a:r>
            <a:r>
              <a:rPr lang="en-US" altLang="zh-CN" sz="2400" u="sng" dirty="0">
                <a:ea typeface="MS PGothic" charset="0"/>
                <a:cs typeface="Times New Roman" charset="0"/>
              </a:rPr>
              <a:t>compatible </a:t>
            </a:r>
            <a:r>
              <a:rPr lang="en-US" altLang="zh-CN" sz="2400" b="0" dirty="0">
                <a:ea typeface="MS PGothic" charset="0"/>
                <a:cs typeface="Times New Roman" charset="0"/>
              </a:rPr>
              <a:t>with the latest </a:t>
            </a:r>
            <a:r>
              <a:rPr lang="en-US" altLang="zh-CN" sz="2400" b="0" dirty="0" err="1">
                <a:ea typeface="MS PGothic" charset="0"/>
                <a:cs typeface="Times New Roman" charset="0"/>
              </a:rPr>
              <a:t>OpenFlow</a:t>
            </a:r>
            <a:r>
              <a:rPr lang="en-US" altLang="zh-CN" sz="2400" b="0" dirty="0">
                <a:ea typeface="MS PGothic" charset="0"/>
                <a:cs typeface="Times New Roman" charset="0"/>
              </a:rPr>
              <a:t> standards</a:t>
            </a:r>
          </a:p>
          <a:p>
            <a:pPr>
              <a:spcBef>
                <a:spcPct val="0"/>
              </a:spcBef>
            </a:pPr>
            <a:endParaRPr lang="zh-CN" altLang="en-US" sz="2400" b="0" dirty="0">
              <a:ea typeface="MS PGothic" charset="0"/>
              <a:cs typeface="Times New Roman" charset="0"/>
            </a:endParaRPr>
          </a:p>
        </p:txBody>
      </p:sp>
      <p:sp>
        <p:nvSpPr>
          <p:cNvPr id="6" name="Text Placeholder 2"/>
          <p:cNvSpPr txBox="1">
            <a:spLocks/>
          </p:cNvSpPr>
          <p:nvPr/>
        </p:nvSpPr>
        <p:spPr bwMode="auto">
          <a:xfrm>
            <a:off x="0" y="228600"/>
            <a:ext cx="9067800" cy="584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0" indent="-342900" algn="r" defTabSz="914400" rtl="0" eaLnBrk="1" latinLnBrk="0" hangingPunct="1">
              <a:spcBef>
                <a:spcPts val="0"/>
              </a:spcBef>
              <a:buFont typeface="Arial" pitchFamily="34" charset="0"/>
              <a:buChar char="•"/>
              <a:defRPr sz="1400" b="1" kern="1200" baseline="0">
                <a:solidFill>
                  <a:schemeClr val="bg1"/>
                </a:solidFill>
                <a:latin typeface="+mn-lt"/>
                <a:ea typeface="+mn-ea"/>
                <a:cs typeface="+mn-cs"/>
              </a:defRPr>
            </a:lvl1pPr>
            <a:lvl2pPr marL="457189"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377"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566"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754"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spcBef>
                <a:spcPct val="0"/>
              </a:spcBef>
              <a:buFont typeface="Arial" pitchFamily="34" charset="0"/>
              <a:buNone/>
            </a:pPr>
            <a:r>
              <a:rPr lang="en-US" altLang="zh-CN" sz="4000" b="0" dirty="0">
                <a:solidFill>
                  <a:srgbClr val="000000"/>
                </a:solidFill>
                <a:latin typeface="Calibri"/>
                <a:ea typeface="MS PGothic" charset="0"/>
                <a:cs typeface="Calibri"/>
              </a:rPr>
              <a:t>Summary</a:t>
            </a:r>
          </a:p>
        </p:txBody>
      </p:sp>
    </p:spTree>
    <p:extLst>
      <p:ext uri="{BB962C8B-B14F-4D97-AF65-F5344CB8AC3E}">
        <p14:creationId xmlns:p14="http://schemas.microsoft.com/office/powerpoint/2010/main" val="2020481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1|4.7|10.7|3.9|9.7|21.2"/>
</p:tagLst>
</file>

<file path=ppt/tags/tag10.xml><?xml version="1.0" encoding="utf-8"?>
<p:tagLst xmlns:a="http://schemas.openxmlformats.org/drawingml/2006/main" xmlns:r="http://schemas.openxmlformats.org/officeDocument/2006/relationships" xmlns:p="http://schemas.openxmlformats.org/presentationml/2006/main">
  <p:tag name="TIMING" val="|0|0.6|0.4|0.6|0.6|0.7|0.7"/>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0.6|0.7|0.7|0.1"/>
</p:tagLst>
</file>

<file path=ppt/tags/tag14.xml><?xml version="1.0" encoding="utf-8"?>
<p:tagLst xmlns:a="http://schemas.openxmlformats.org/drawingml/2006/main" xmlns:r="http://schemas.openxmlformats.org/officeDocument/2006/relationships" xmlns:p="http://schemas.openxmlformats.org/presentationml/2006/main">
  <p:tag name="TIMING" val="|0|0.1|0.1|0.1"/>
</p:tagLst>
</file>

<file path=ppt/tags/tag15.xml><?xml version="1.0" encoding="utf-8"?>
<p:tagLst xmlns:a="http://schemas.openxmlformats.org/drawingml/2006/main" xmlns:r="http://schemas.openxmlformats.org/officeDocument/2006/relationships" xmlns:p="http://schemas.openxmlformats.org/presentationml/2006/main">
  <p:tag name="TIMING" val="|0|0.1|0.1|0.1"/>
</p:tagLst>
</file>

<file path=ppt/tags/tag16.xml><?xml version="1.0" encoding="utf-8"?>
<p:tagLst xmlns:a="http://schemas.openxmlformats.org/drawingml/2006/main" xmlns:r="http://schemas.openxmlformats.org/officeDocument/2006/relationships" xmlns:p="http://schemas.openxmlformats.org/presentationml/2006/main">
  <p:tag name="TIMING" val="|0"/>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0.6|0.1"/>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0.4|0.6|0.7|0.7|0.7|0.7"/>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0.2|0.1|0.3"/>
</p:tagLst>
</file>

<file path=ppt/tags/tag4.xml><?xml version="1.0" encoding="utf-8"?>
<p:tagLst xmlns:a="http://schemas.openxmlformats.org/drawingml/2006/main" xmlns:r="http://schemas.openxmlformats.org/officeDocument/2006/relationships" xmlns:p="http://schemas.openxmlformats.org/presentationml/2006/main">
  <p:tag name="TIMING" val="|0.3|0.2|0.5|0.1|0.1|0.2"/>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0.4|0.6|2.2|2.2"/>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13863</TotalTime>
  <Words>8751</Words>
  <Application>Microsoft Macintosh PowerPoint</Application>
  <PresentationFormat>On-screen Show (4:3)</PresentationFormat>
  <Paragraphs>1719</Paragraphs>
  <Slides>96</Slides>
  <Notes>81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9" baseType="lpstr">
      <vt:lpstr>Apple Casual</vt:lpstr>
      <vt:lpstr>ヒラギノ角ゴ Pro W3</vt:lpstr>
      <vt:lpstr>Arial</vt:lpstr>
      <vt:lpstr>Calibri</vt:lpstr>
      <vt:lpstr>Comic Sans MS</vt:lpstr>
      <vt:lpstr>Gill Sans MT</vt:lpstr>
      <vt:lpstr>Lucida Grande</vt:lpstr>
      <vt:lpstr>Tahoma</vt:lpstr>
      <vt:lpstr>Times New Roman</vt:lpstr>
      <vt:lpstr>Verdana</vt:lpstr>
      <vt:lpstr>Wingdings</vt:lpstr>
      <vt:lpstr>Office Theme</vt:lpstr>
      <vt:lpstr>Visio</vt:lpstr>
      <vt:lpstr>PowerPoint Presentation</vt:lpstr>
      <vt:lpstr>Outline</vt:lpstr>
      <vt:lpstr>Generalized forwarding: match plus action</vt:lpstr>
      <vt:lpstr>Flow table abstraction</vt:lpstr>
      <vt:lpstr>Flow table abstraction</vt:lpstr>
      <vt:lpstr>PowerPoint Presentation</vt:lpstr>
      <vt:lpstr>PowerPoint Presentation</vt:lpstr>
      <vt:lpstr>OpenFlow Flow Table Entry</vt:lpstr>
      <vt:lpstr>Prioritized Rules in a Flow Table</vt:lpstr>
      <vt:lpstr>Content Addressable Memory (CAM)</vt:lpstr>
      <vt:lpstr>Ternary CAM (TCAM)</vt:lpstr>
      <vt:lpstr>Hierarchical addressing: route aggregation</vt:lpstr>
      <vt:lpstr>Hierarchical addressing: more specific routes</vt:lpstr>
      <vt:lpstr>Hierarchical addressing: more specific routes</vt:lpstr>
      <vt:lpstr>ECMP Load Balancing</vt:lpstr>
      <vt:lpstr>Traffic Engineering with SDN</vt:lpstr>
      <vt:lpstr>PowerPoint Presentation</vt:lpstr>
      <vt:lpstr>A Priority Encoder</vt:lpstr>
      <vt:lpstr>TCAM Used for IP Longest Prefix Match</vt:lpstr>
      <vt:lpstr>Ternary CAM (TCAM)</vt:lpstr>
      <vt:lpstr>Geometric Representation of a rule</vt:lpstr>
      <vt:lpstr>Geometric Representation of a rule</vt:lpstr>
      <vt:lpstr>Geometric representation of a rule</vt:lpstr>
      <vt:lpstr>PowerPoint Presentation</vt:lpstr>
      <vt:lpstr>Geometric representation of a rule</vt:lpstr>
      <vt:lpstr>PowerPoint Presentation</vt:lpstr>
      <vt:lpstr>PowerPoint Presentation</vt:lpstr>
      <vt:lpstr>PowerPoint Presentation</vt:lpstr>
      <vt:lpstr>PowerPoint Presentation</vt:lpstr>
      <vt:lpstr>PowerPoint Presentation</vt:lpstr>
      <vt:lpstr>HiCut vs. HyperCuts Decision Tree</vt:lpstr>
      <vt:lpstr>Hierarchical Intelligent Cuttings (HiCuts)</vt:lpstr>
      <vt:lpstr>HiCuts - Construction</vt:lpstr>
      <vt:lpstr>HiCuts - Construction</vt:lpstr>
      <vt:lpstr>HiCuts - Construction</vt:lpstr>
      <vt:lpstr>HiCuts - Construction</vt:lpstr>
      <vt:lpstr>HiCuts - Construction</vt:lpstr>
      <vt:lpstr>HiCuts - Construction</vt:lpstr>
      <vt:lpstr>HiCuts - Construction</vt:lpstr>
      <vt:lpstr>HiCuts - Construction</vt:lpstr>
      <vt:lpstr>HiCuts - Construction</vt:lpstr>
      <vt:lpstr>HiCut Data Structure Example</vt:lpstr>
      <vt:lpstr>HiCuts Summary</vt:lpstr>
      <vt:lpstr>Edge Network Management</vt:lpstr>
      <vt:lpstr>Edge Networks</vt:lpstr>
      <vt:lpstr>Redesign Networks for Management</vt:lpstr>
      <vt:lpstr>Main Challenges in Edge Networks</vt:lpstr>
      <vt:lpstr>Large Enterprise Networks</vt:lpstr>
      <vt:lpstr>Large Data Center Networks</vt:lpstr>
      <vt:lpstr>Flexible Policies Deployed as Rules</vt:lpstr>
      <vt:lpstr>Switch Constraints</vt:lpstr>
      <vt:lpstr>Edge Network Management</vt:lpstr>
      <vt:lpstr> Scalable flow-based networking with DIFANE [Sigcomm’10] Minlan Yu, Jennifer Rexford, Michael J. Freedman, Jia Wang</vt:lpstr>
      <vt:lpstr>Traditional Network</vt:lpstr>
      <vt:lpstr>Data plane: Flow-based Switches</vt:lpstr>
      <vt:lpstr>Control Plane: Logically Centralized</vt:lpstr>
      <vt:lpstr>Pre-install Rules in Switches</vt:lpstr>
      <vt:lpstr>Cache Rules on Demand (Ethane)</vt:lpstr>
      <vt:lpstr>Design Goals of DIFANE</vt:lpstr>
      <vt:lpstr>DIFANE: Combining Proactive &amp; Reactive</vt:lpstr>
      <vt:lpstr>DIFANE Architecture (two stages)</vt:lpstr>
      <vt:lpstr>Stage 1</vt:lpstr>
      <vt:lpstr>Partition and Distribute the Flow Rules</vt:lpstr>
      <vt:lpstr>Stage 2</vt:lpstr>
      <vt:lpstr>Packet Redirection and Rule Caching</vt:lpstr>
      <vt:lpstr>Locate Authority Switches</vt:lpstr>
      <vt:lpstr>Packet Redirection and Rule Caching</vt:lpstr>
      <vt:lpstr>Three Sets of Rules in TCAM</vt:lpstr>
      <vt:lpstr>DIFANE Switch Prototype Built with OpenFlow switch</vt:lpstr>
      <vt:lpstr>Caching Wildcard Rules</vt:lpstr>
      <vt:lpstr>Caching Wildcard Rules</vt:lpstr>
      <vt:lpstr>Partition Wildcard Rules</vt:lpstr>
      <vt:lpstr>Handling Network Dynamics </vt:lpstr>
      <vt:lpstr>Prototype Evaluation</vt:lpstr>
      <vt:lpstr>Testbed for Throughput Comparison</vt:lpstr>
      <vt:lpstr>Delay Evaluation</vt:lpstr>
      <vt:lpstr>Peak Throughput</vt:lpstr>
      <vt:lpstr>Scaling with Many Rules</vt:lpstr>
      <vt:lpstr>Summary: DIFANE in the Sweet Spot</vt:lpstr>
      <vt:lpstr>CAB: A Reactive Wildcard Rule Caching System for  Software-Defined Networks [HotSDN’ 14] Bo Yan, Yang Xu, Hongya Xing, Kang Xi, H. Jonathan Chao</vt:lpstr>
      <vt:lpstr>PowerPoint Presentation</vt:lpstr>
      <vt:lpstr>PowerPoint Presentation</vt:lpstr>
      <vt:lpstr>PowerPoint Presentation</vt:lpstr>
      <vt:lpstr>PowerPoint Presentation</vt:lpstr>
      <vt:lpstr>PowerPoint Presentation</vt:lpstr>
      <vt:lpstr>Bucket/Rule Deletion</vt:lpstr>
      <vt:lpstr>PowerPoint Presentation</vt:lpstr>
      <vt:lpstr>PowerPoint Presentation</vt:lpstr>
      <vt:lpstr>Bucket Size Trade-offs </vt:lpstr>
      <vt:lpstr>Bucket Generation Algorithm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chao</dc:creator>
  <cp:lastModifiedBy>H. Jonathan  Chao</cp:lastModifiedBy>
  <cp:revision>508</cp:revision>
  <dcterms:created xsi:type="dcterms:W3CDTF">2006-08-16T00:00:00Z</dcterms:created>
  <dcterms:modified xsi:type="dcterms:W3CDTF">2020-11-13T23:34:31Z</dcterms:modified>
</cp:coreProperties>
</file>